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308" r:id="rId6"/>
    <p:sldId id="275" r:id="rId7"/>
    <p:sldId id="291" r:id="rId8"/>
    <p:sldId id="307" r:id="rId9"/>
    <p:sldId id="309" r:id="rId10"/>
    <p:sldId id="310" r:id="rId11"/>
    <p:sldId id="301" r:id="rId12"/>
    <p:sldId id="285" r:id="rId13"/>
    <p:sldId id="292" r:id="rId14"/>
    <p:sldId id="296" r:id="rId15"/>
  </p:sldIdLst>
  <p:sldSz cx="12188825" cy="6858000"/>
  <p:notesSz cx="7104063" cy="10234613"/>
  <p:defaultTextStyle>
    <a:defPPr rtl="0">
      <a:defRPr lang="h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9F48"/>
    <a:srgbClr val="6790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0" autoAdjust="0"/>
    <p:restoredTop sz="94492" autoAdjust="0"/>
  </p:normalViewPr>
  <p:slideViewPr>
    <p:cSldViewPr>
      <p:cViewPr varScale="1">
        <p:scale>
          <a:sx n="90" d="100"/>
          <a:sy n="90" d="100"/>
        </p:scale>
        <p:origin x="570" y="8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100" d="100"/>
          <a:sy n="100" d="100"/>
        </p:scale>
        <p:origin x="2526" y="78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76840B-674B-4FDA-9781-DA674327B21E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14B37D41-8888-47A5-8044-6124D3754C0F}">
      <dgm:prSet/>
      <dgm:spPr>
        <a:ln>
          <a:solidFill>
            <a:schemeClr val="bg1"/>
          </a:solidFill>
        </a:ln>
      </dgm:spPr>
      <dgm:t>
        <a:bodyPr/>
        <a:lstStyle/>
        <a:p>
          <a:pPr rtl="0"/>
          <a:r>
            <a:rPr lang="hu-HU" dirty="0">
              <a:latin typeface="Bahnschrift Condensed" panose="020B0502040204020203" pitchFamily="34" charset="0"/>
            </a:rPr>
            <a:t>Moduláris Vertikális Farmok</a:t>
          </a:r>
        </a:p>
      </dgm:t>
    </dgm:pt>
    <dgm:pt modelId="{46BBEBC4-EFEF-4F7F-8ECB-3178A375D502}" type="parTrans" cxnId="{8FD2AE8B-047C-44F0-95BB-53D3DAC655AA}">
      <dgm:prSet/>
      <dgm:spPr/>
      <dgm:t>
        <a:bodyPr/>
        <a:lstStyle/>
        <a:p>
          <a:endParaRPr lang="hu-HU"/>
        </a:p>
      </dgm:t>
    </dgm:pt>
    <dgm:pt modelId="{BD064414-3645-45BC-99EE-6F58718C6C61}" type="sibTrans" cxnId="{8FD2AE8B-047C-44F0-95BB-53D3DAC655AA}">
      <dgm:prSet/>
      <dgm:spPr/>
      <dgm:t>
        <a:bodyPr/>
        <a:lstStyle/>
        <a:p>
          <a:endParaRPr lang="hu-HU"/>
        </a:p>
      </dgm:t>
    </dgm:pt>
    <dgm:pt modelId="{C1F7250F-8344-4B9B-96F4-14FBFD202842}">
      <dgm:prSet/>
      <dgm:spPr/>
      <dgm:t>
        <a:bodyPr/>
        <a:lstStyle/>
        <a:p>
          <a:pPr rtl="0"/>
          <a:r>
            <a:rPr lang="hu-HU" dirty="0">
              <a:latin typeface="Bahnschrift Condensed" panose="020B0502040204020203" pitchFamily="34" charset="0"/>
            </a:rPr>
            <a:t>Városi és vidéki közösségek</a:t>
          </a:r>
        </a:p>
      </dgm:t>
    </dgm:pt>
    <dgm:pt modelId="{BA9CF007-32FB-499D-9AA5-7AD037D39E74}" type="parTrans" cxnId="{D331EEC7-73ED-4239-92B4-87165A448C9B}">
      <dgm:prSet/>
      <dgm:spPr/>
      <dgm:t>
        <a:bodyPr/>
        <a:lstStyle/>
        <a:p>
          <a:endParaRPr lang="hu-HU"/>
        </a:p>
      </dgm:t>
    </dgm:pt>
    <dgm:pt modelId="{76DB04D0-73DF-485A-9108-7F93B9B6BF7B}" type="sibTrans" cxnId="{D331EEC7-73ED-4239-92B4-87165A448C9B}">
      <dgm:prSet/>
      <dgm:spPr/>
      <dgm:t>
        <a:bodyPr/>
        <a:lstStyle/>
        <a:p>
          <a:endParaRPr lang="hu-HU"/>
        </a:p>
      </dgm:t>
    </dgm:pt>
    <dgm:pt modelId="{BD59DB75-C898-47D7-B38C-FFFADEE1E723}">
      <dgm:prSet/>
      <dgm:spPr/>
      <dgm:t>
        <a:bodyPr/>
        <a:lstStyle/>
        <a:p>
          <a:pPr rtl="0"/>
          <a:r>
            <a:rPr lang="hu-HU" dirty="0">
              <a:latin typeface="Bahnschrift Condensed" panose="020B0502040204020203" pitchFamily="34" charset="0"/>
            </a:rPr>
            <a:t>Helyi turisztikai attrakciók</a:t>
          </a:r>
        </a:p>
      </dgm:t>
    </dgm:pt>
    <dgm:pt modelId="{C220DF3A-21DD-4013-9932-3F7A89C1318F}" type="parTrans" cxnId="{13C1D114-CF04-401B-B5E2-5255DBAA1997}">
      <dgm:prSet/>
      <dgm:spPr/>
      <dgm:t>
        <a:bodyPr/>
        <a:lstStyle/>
        <a:p>
          <a:endParaRPr lang="hu-HU"/>
        </a:p>
      </dgm:t>
    </dgm:pt>
    <dgm:pt modelId="{1FB2B48E-15CF-41DC-BA77-DFAB6E89C8EA}" type="sibTrans" cxnId="{13C1D114-CF04-401B-B5E2-5255DBAA1997}">
      <dgm:prSet/>
      <dgm:spPr/>
      <dgm:t>
        <a:bodyPr/>
        <a:lstStyle/>
        <a:p>
          <a:endParaRPr lang="hu-HU"/>
        </a:p>
      </dgm:t>
    </dgm:pt>
    <dgm:pt modelId="{F5A0E0EC-6567-4F17-83F1-F8018EC90A4F}">
      <dgm:prSet/>
      <dgm:spPr/>
      <dgm:t>
        <a:bodyPr/>
        <a:lstStyle/>
        <a:p>
          <a:pPr rtl="0"/>
          <a:r>
            <a:rPr lang="hu-HU" dirty="0">
              <a:latin typeface="Bahnschrift Condensed" panose="020B0502040204020203" pitchFamily="34" charset="0"/>
            </a:rPr>
            <a:t>Hazai és nemzetközi hálózat</a:t>
          </a:r>
        </a:p>
      </dgm:t>
    </dgm:pt>
    <dgm:pt modelId="{29C2F3DA-4D8C-4895-A65D-A607CCBCDF66}" type="parTrans" cxnId="{6CAE3AF3-E32B-4A41-9E05-AE5D453842C7}">
      <dgm:prSet/>
      <dgm:spPr/>
      <dgm:t>
        <a:bodyPr/>
        <a:lstStyle/>
        <a:p>
          <a:endParaRPr lang="hu-HU"/>
        </a:p>
      </dgm:t>
    </dgm:pt>
    <dgm:pt modelId="{19C4E826-1818-4A9F-AB36-94FA2DAEC6B1}" type="sibTrans" cxnId="{6CAE3AF3-E32B-4A41-9E05-AE5D453842C7}">
      <dgm:prSet/>
      <dgm:spPr/>
      <dgm:t>
        <a:bodyPr/>
        <a:lstStyle/>
        <a:p>
          <a:endParaRPr lang="hu-HU"/>
        </a:p>
      </dgm:t>
    </dgm:pt>
    <dgm:pt modelId="{C9E63A1B-B723-47A6-B12A-7800F2E4C916}" type="pres">
      <dgm:prSet presAssocID="{0176840B-674B-4FDA-9781-DA674327B21E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F4E6698C-0183-44AB-BFF5-AC4BC5B7D14C}" type="pres">
      <dgm:prSet presAssocID="{14B37D41-8888-47A5-8044-6124D3754C0F}" presName="horFlow" presStyleCnt="0"/>
      <dgm:spPr/>
    </dgm:pt>
    <dgm:pt modelId="{2DA66B96-6D77-430E-AFFC-9E5945040AFA}" type="pres">
      <dgm:prSet presAssocID="{14B37D41-8888-47A5-8044-6124D3754C0F}" presName="bigChev" presStyleLbl="node1" presStyleIdx="0" presStyleCnt="4" custFlipHor="1" custScaleX="100387" custScaleY="102129" custLinFactNeighborX="3643" custLinFactNeighborY="-185"/>
      <dgm:spPr/>
    </dgm:pt>
    <dgm:pt modelId="{AB3C5A73-BC6F-4CFD-AEFB-BE911AB0367B}" type="pres">
      <dgm:prSet presAssocID="{14B37D41-8888-47A5-8044-6124D3754C0F}" presName="vSp" presStyleCnt="0"/>
      <dgm:spPr/>
    </dgm:pt>
    <dgm:pt modelId="{0372CB63-0065-4D57-BFF3-CE277A564EDB}" type="pres">
      <dgm:prSet presAssocID="{C1F7250F-8344-4B9B-96F4-14FBFD202842}" presName="horFlow" presStyleCnt="0"/>
      <dgm:spPr/>
    </dgm:pt>
    <dgm:pt modelId="{987AFE1B-E706-4216-99B4-6FC65024C795}" type="pres">
      <dgm:prSet presAssocID="{C1F7250F-8344-4B9B-96F4-14FBFD202842}" presName="bigChev" presStyleLbl="node1" presStyleIdx="1" presStyleCnt="4" custFlipHor="1" custScaleX="98118" custLinFactY="5301" custLinFactNeighborX="5032" custLinFactNeighborY="100000"/>
      <dgm:spPr/>
    </dgm:pt>
    <dgm:pt modelId="{717A46A8-4577-4858-99D2-3AFB51A2590A}" type="pres">
      <dgm:prSet presAssocID="{C1F7250F-8344-4B9B-96F4-14FBFD202842}" presName="vSp" presStyleCnt="0"/>
      <dgm:spPr/>
    </dgm:pt>
    <dgm:pt modelId="{5F9C49BC-2F09-40B3-826A-987F6F5550EB}" type="pres">
      <dgm:prSet presAssocID="{F5A0E0EC-6567-4F17-83F1-F8018EC90A4F}" presName="horFlow" presStyleCnt="0"/>
      <dgm:spPr/>
    </dgm:pt>
    <dgm:pt modelId="{947FEB48-CB6E-4040-B763-D88390AF4ACC}" type="pres">
      <dgm:prSet presAssocID="{F5A0E0EC-6567-4F17-83F1-F8018EC90A4F}" presName="bigChev" presStyleLbl="node1" presStyleIdx="2" presStyleCnt="4" custFlipHor="1" custScaleX="98118" custLinFactY="5301" custLinFactNeighborX="5032" custLinFactNeighborY="100000"/>
      <dgm:spPr/>
    </dgm:pt>
    <dgm:pt modelId="{91909737-530C-4649-90CD-95167CB1FE20}" type="pres">
      <dgm:prSet presAssocID="{F5A0E0EC-6567-4F17-83F1-F8018EC90A4F}" presName="vSp" presStyleCnt="0"/>
      <dgm:spPr/>
    </dgm:pt>
    <dgm:pt modelId="{9BF94FE6-4BEF-4916-BE72-A6AEC9C3758E}" type="pres">
      <dgm:prSet presAssocID="{BD59DB75-C898-47D7-B38C-FFFADEE1E723}" presName="horFlow" presStyleCnt="0"/>
      <dgm:spPr/>
    </dgm:pt>
    <dgm:pt modelId="{D19B8E89-63C2-46E8-AFF7-941C7E4BB5DF}" type="pres">
      <dgm:prSet presAssocID="{BD59DB75-C898-47D7-B38C-FFFADEE1E723}" presName="bigChev" presStyleLbl="node1" presStyleIdx="3" presStyleCnt="4" custFlipHor="1" custScaleX="103150" custLinFactY="-100000" custLinFactNeighborX="1008" custLinFactNeighborY="-133712"/>
      <dgm:spPr/>
    </dgm:pt>
  </dgm:ptLst>
  <dgm:cxnLst>
    <dgm:cxn modelId="{35382409-BB57-384A-8C17-ADD1E4A8F08C}" type="presOf" srcId="{14B37D41-8888-47A5-8044-6124D3754C0F}" destId="{2DA66B96-6D77-430E-AFFC-9E5945040AFA}" srcOrd="0" destOrd="0" presId="urn:microsoft.com/office/officeart/2005/8/layout/lProcess3"/>
    <dgm:cxn modelId="{13C1D114-CF04-401B-B5E2-5255DBAA1997}" srcId="{0176840B-674B-4FDA-9781-DA674327B21E}" destId="{BD59DB75-C898-47D7-B38C-FFFADEE1E723}" srcOrd="3" destOrd="0" parTransId="{C220DF3A-21DD-4013-9932-3F7A89C1318F}" sibTransId="{1FB2B48E-15CF-41DC-BA77-DFAB6E89C8EA}"/>
    <dgm:cxn modelId="{4E8A4E27-0994-4AF0-B352-914DC8B044C0}" type="presOf" srcId="{F5A0E0EC-6567-4F17-83F1-F8018EC90A4F}" destId="{947FEB48-CB6E-4040-B763-D88390AF4ACC}" srcOrd="0" destOrd="0" presId="urn:microsoft.com/office/officeart/2005/8/layout/lProcess3"/>
    <dgm:cxn modelId="{C515DA5E-87E6-AD4F-A1C3-C1C81BD6FBA5}" type="presOf" srcId="{BD59DB75-C898-47D7-B38C-FFFADEE1E723}" destId="{D19B8E89-63C2-46E8-AFF7-941C7E4BB5DF}" srcOrd="0" destOrd="0" presId="urn:microsoft.com/office/officeart/2005/8/layout/lProcess3"/>
    <dgm:cxn modelId="{8FD2AE8B-047C-44F0-95BB-53D3DAC655AA}" srcId="{0176840B-674B-4FDA-9781-DA674327B21E}" destId="{14B37D41-8888-47A5-8044-6124D3754C0F}" srcOrd="0" destOrd="0" parTransId="{46BBEBC4-EFEF-4F7F-8ECB-3178A375D502}" sibTransId="{BD064414-3645-45BC-99EE-6F58718C6C61}"/>
    <dgm:cxn modelId="{DA54B99F-453F-A145-993C-7E251474D7B6}" type="presOf" srcId="{C1F7250F-8344-4B9B-96F4-14FBFD202842}" destId="{987AFE1B-E706-4216-99B4-6FC65024C795}" srcOrd="0" destOrd="0" presId="urn:microsoft.com/office/officeart/2005/8/layout/lProcess3"/>
    <dgm:cxn modelId="{D331EEC7-73ED-4239-92B4-87165A448C9B}" srcId="{0176840B-674B-4FDA-9781-DA674327B21E}" destId="{C1F7250F-8344-4B9B-96F4-14FBFD202842}" srcOrd="1" destOrd="0" parTransId="{BA9CF007-32FB-499D-9AA5-7AD037D39E74}" sibTransId="{76DB04D0-73DF-485A-9108-7F93B9B6BF7B}"/>
    <dgm:cxn modelId="{6CAE3AF3-E32B-4A41-9E05-AE5D453842C7}" srcId="{0176840B-674B-4FDA-9781-DA674327B21E}" destId="{F5A0E0EC-6567-4F17-83F1-F8018EC90A4F}" srcOrd="2" destOrd="0" parTransId="{29C2F3DA-4D8C-4895-A65D-A607CCBCDF66}" sibTransId="{19C4E826-1818-4A9F-AB36-94FA2DAEC6B1}"/>
    <dgm:cxn modelId="{B56B3EF9-08EA-4008-9C11-B77053C7A460}" type="presOf" srcId="{0176840B-674B-4FDA-9781-DA674327B21E}" destId="{C9E63A1B-B723-47A6-B12A-7800F2E4C916}" srcOrd="0" destOrd="0" presId="urn:microsoft.com/office/officeart/2005/8/layout/lProcess3"/>
    <dgm:cxn modelId="{A60D543B-8B8B-104D-83EB-B5F6505D920B}" type="presParOf" srcId="{C9E63A1B-B723-47A6-B12A-7800F2E4C916}" destId="{F4E6698C-0183-44AB-BFF5-AC4BC5B7D14C}" srcOrd="0" destOrd="0" presId="urn:microsoft.com/office/officeart/2005/8/layout/lProcess3"/>
    <dgm:cxn modelId="{41CA6151-5E34-D44E-B3E1-9BBA8347BDB2}" type="presParOf" srcId="{F4E6698C-0183-44AB-BFF5-AC4BC5B7D14C}" destId="{2DA66B96-6D77-430E-AFFC-9E5945040AFA}" srcOrd="0" destOrd="0" presId="urn:microsoft.com/office/officeart/2005/8/layout/lProcess3"/>
    <dgm:cxn modelId="{13E50A4A-3E42-CE49-A484-9F8F868C64FE}" type="presParOf" srcId="{C9E63A1B-B723-47A6-B12A-7800F2E4C916}" destId="{AB3C5A73-BC6F-4CFD-AEFB-BE911AB0367B}" srcOrd="1" destOrd="0" presId="urn:microsoft.com/office/officeart/2005/8/layout/lProcess3"/>
    <dgm:cxn modelId="{E523EDB3-27DC-6D47-BD4D-A4F847B9A8D2}" type="presParOf" srcId="{C9E63A1B-B723-47A6-B12A-7800F2E4C916}" destId="{0372CB63-0065-4D57-BFF3-CE277A564EDB}" srcOrd="2" destOrd="0" presId="urn:microsoft.com/office/officeart/2005/8/layout/lProcess3"/>
    <dgm:cxn modelId="{0BB9E9EF-2B24-814B-9CAF-A83467048244}" type="presParOf" srcId="{0372CB63-0065-4D57-BFF3-CE277A564EDB}" destId="{987AFE1B-E706-4216-99B4-6FC65024C795}" srcOrd="0" destOrd="0" presId="urn:microsoft.com/office/officeart/2005/8/layout/lProcess3"/>
    <dgm:cxn modelId="{48C44F45-D633-C842-9B4E-1C7B8B864261}" type="presParOf" srcId="{C9E63A1B-B723-47A6-B12A-7800F2E4C916}" destId="{717A46A8-4577-4858-99D2-3AFB51A2590A}" srcOrd="3" destOrd="0" presId="urn:microsoft.com/office/officeart/2005/8/layout/lProcess3"/>
    <dgm:cxn modelId="{60A76F90-D0C1-4DD3-BE55-3884976CDEEA}" type="presParOf" srcId="{C9E63A1B-B723-47A6-B12A-7800F2E4C916}" destId="{5F9C49BC-2F09-40B3-826A-987F6F5550EB}" srcOrd="4" destOrd="0" presId="urn:microsoft.com/office/officeart/2005/8/layout/lProcess3"/>
    <dgm:cxn modelId="{4767E3A2-0384-416A-8F8D-3DE483B171D1}" type="presParOf" srcId="{5F9C49BC-2F09-40B3-826A-987F6F5550EB}" destId="{947FEB48-CB6E-4040-B763-D88390AF4ACC}" srcOrd="0" destOrd="0" presId="urn:microsoft.com/office/officeart/2005/8/layout/lProcess3"/>
    <dgm:cxn modelId="{2DECADE8-87DC-49BA-A447-BEE700EF64A5}" type="presParOf" srcId="{C9E63A1B-B723-47A6-B12A-7800F2E4C916}" destId="{91909737-530C-4649-90CD-95167CB1FE20}" srcOrd="5" destOrd="0" presId="urn:microsoft.com/office/officeart/2005/8/layout/lProcess3"/>
    <dgm:cxn modelId="{C7854473-4440-9D4B-8A5F-12B0C381F0A7}" type="presParOf" srcId="{C9E63A1B-B723-47A6-B12A-7800F2E4C916}" destId="{9BF94FE6-4BEF-4916-BE72-A6AEC9C3758E}" srcOrd="6" destOrd="0" presId="urn:microsoft.com/office/officeart/2005/8/layout/lProcess3"/>
    <dgm:cxn modelId="{F73D12BF-F55C-7745-9A79-AE785C82597C}" type="presParOf" srcId="{9BF94FE6-4BEF-4916-BE72-A6AEC9C3758E}" destId="{D19B8E89-63C2-46E8-AFF7-941C7E4BB5DF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6CB26-0A2C-422F-88A1-B35EC6E2747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FDE522AD-2397-4EAE-A27F-9401A43B0B82}">
      <dgm:prSet custT="1"/>
      <dgm:spPr/>
      <dgm:t>
        <a:bodyPr/>
        <a:lstStyle/>
        <a:p>
          <a:pPr algn="ctr" rtl="0"/>
          <a:r>
            <a:rPr lang="hu-HU" sz="1800" dirty="0">
              <a:solidFill>
                <a:schemeClr val="bg1"/>
              </a:solidFill>
              <a:latin typeface="Bahnschrift Condensed" panose="020B0502040204020203" pitchFamily="34" charset="0"/>
            </a:rPr>
            <a:t>Az egészséges élelmiszerek iránt egyre a nagyobb az igény</a:t>
          </a:r>
        </a:p>
      </dgm:t>
    </dgm:pt>
    <dgm:pt modelId="{1C2F379C-DFB6-4580-B30A-3C98A8E0BD00}" type="parTrans" cxnId="{38A99BCB-119D-48E3-BD76-BD8F443D95E5}">
      <dgm:prSet/>
      <dgm:spPr/>
      <dgm:t>
        <a:bodyPr/>
        <a:lstStyle/>
        <a:p>
          <a:endParaRPr lang="hu-HU"/>
        </a:p>
      </dgm:t>
    </dgm:pt>
    <dgm:pt modelId="{35922EC4-D6AD-41C6-AF0E-D065507B6095}" type="sibTrans" cxnId="{38A99BCB-119D-48E3-BD76-BD8F443D95E5}">
      <dgm:prSet/>
      <dgm:spPr/>
      <dgm:t>
        <a:bodyPr/>
        <a:lstStyle/>
        <a:p>
          <a:endParaRPr lang="hu-HU"/>
        </a:p>
      </dgm:t>
    </dgm:pt>
    <dgm:pt modelId="{FC45F5BE-E70E-44AF-8D0A-B1647A457765}">
      <dgm:prSet custT="1"/>
      <dgm:spPr/>
      <dgm:t>
        <a:bodyPr/>
        <a:lstStyle/>
        <a:p>
          <a:pPr rtl="0"/>
          <a:r>
            <a:rPr lang="hu-HU" sz="1800" dirty="0">
              <a:solidFill>
                <a:schemeClr val="bg1"/>
              </a:solidFill>
              <a:latin typeface="Bahnschrift Condensed" panose="020B0502040204020203" pitchFamily="34" charset="0"/>
            </a:rPr>
            <a:t>A farm terményeiben minden vitamin és ásványi anyag megtalálható, amely állagromlás nélkül a fogyasztóhoz jut</a:t>
          </a:r>
        </a:p>
      </dgm:t>
    </dgm:pt>
    <dgm:pt modelId="{7008AA14-24E9-4DA6-9997-0286C468E305}" type="parTrans" cxnId="{65C86E4B-B57E-4285-9C19-9C8772809EE8}">
      <dgm:prSet/>
      <dgm:spPr/>
      <dgm:t>
        <a:bodyPr/>
        <a:lstStyle/>
        <a:p>
          <a:endParaRPr lang="hu-HU"/>
        </a:p>
      </dgm:t>
    </dgm:pt>
    <dgm:pt modelId="{62D21568-F363-4123-A52F-7737CDB6E8F9}" type="sibTrans" cxnId="{65C86E4B-B57E-4285-9C19-9C8772809EE8}">
      <dgm:prSet/>
      <dgm:spPr/>
      <dgm:t>
        <a:bodyPr/>
        <a:lstStyle/>
        <a:p>
          <a:endParaRPr lang="hu-HU"/>
        </a:p>
      </dgm:t>
    </dgm:pt>
    <dgm:pt modelId="{D4368B86-2159-449F-B5B5-C5D660981C47}">
      <dgm:prSet custT="1"/>
      <dgm:spPr/>
      <dgm:t>
        <a:bodyPr/>
        <a:lstStyle/>
        <a:p>
          <a:pPr rtl="0"/>
          <a:r>
            <a:rPr lang="hu-HU" sz="1800" dirty="0">
              <a:solidFill>
                <a:schemeClr val="bg1"/>
              </a:solidFill>
              <a:latin typeface="Bahnschrift Condensed" panose="020B0502040204020203" pitchFamily="34" charset="0"/>
            </a:rPr>
            <a:t>Esélyegyenlőség megteremtése a városi és falusi közösségek számára az egészséges élelmiszerekhez való hozzáféréshez fejlettségüktől függetlenül</a:t>
          </a:r>
        </a:p>
      </dgm:t>
    </dgm:pt>
    <dgm:pt modelId="{026898FE-C155-4E3B-9B21-1B2302CE9A19}" type="parTrans" cxnId="{AF5D27AA-9A16-4260-AD20-21E8A88143E0}">
      <dgm:prSet/>
      <dgm:spPr/>
      <dgm:t>
        <a:bodyPr/>
        <a:lstStyle/>
        <a:p>
          <a:endParaRPr lang="hu-HU"/>
        </a:p>
      </dgm:t>
    </dgm:pt>
    <dgm:pt modelId="{BA2ECA99-2BC3-45A5-9427-A1C933E5E037}" type="sibTrans" cxnId="{AF5D27AA-9A16-4260-AD20-21E8A88143E0}">
      <dgm:prSet/>
      <dgm:spPr/>
      <dgm:t>
        <a:bodyPr/>
        <a:lstStyle/>
        <a:p>
          <a:endParaRPr lang="hu-HU"/>
        </a:p>
      </dgm:t>
    </dgm:pt>
    <dgm:pt modelId="{DF169E8C-D6EE-401B-A0B7-2E411BCD1CD3}">
      <dgm:prSet custT="1"/>
      <dgm:spPr/>
      <dgm:t>
        <a:bodyPr/>
        <a:lstStyle/>
        <a:p>
          <a:pPr rtl="0"/>
          <a:r>
            <a:rPr lang="hu-HU" sz="1800" b="1" dirty="0">
              <a:solidFill>
                <a:schemeClr val="bg1"/>
              </a:solidFill>
              <a:latin typeface="Bahnschrift Condensed" panose="020B0502040204020203" pitchFamily="34" charset="0"/>
            </a:rPr>
            <a:t>Hazai és nemzetközi partnerhálózat kialakítása</a:t>
          </a:r>
          <a:endParaRPr lang="hu-HU" sz="1800" dirty="0">
            <a:solidFill>
              <a:schemeClr val="bg1"/>
            </a:solidFill>
            <a:latin typeface="Bahnschrift Condensed" panose="020B0502040204020203" pitchFamily="34" charset="0"/>
          </a:endParaRPr>
        </a:p>
      </dgm:t>
    </dgm:pt>
    <dgm:pt modelId="{A63883E1-0513-4D8B-9D17-7CFE42F0224E}" type="parTrans" cxnId="{B1EC3DE6-EAE9-40C9-9426-6092D2893FDC}">
      <dgm:prSet/>
      <dgm:spPr/>
      <dgm:t>
        <a:bodyPr/>
        <a:lstStyle/>
        <a:p>
          <a:endParaRPr lang="hu-HU"/>
        </a:p>
      </dgm:t>
    </dgm:pt>
    <dgm:pt modelId="{8389BDFB-3494-44E3-9EDD-985D79A665E8}" type="sibTrans" cxnId="{B1EC3DE6-EAE9-40C9-9426-6092D2893FDC}">
      <dgm:prSet/>
      <dgm:spPr/>
      <dgm:t>
        <a:bodyPr/>
        <a:lstStyle/>
        <a:p>
          <a:endParaRPr lang="hu-HU"/>
        </a:p>
      </dgm:t>
    </dgm:pt>
    <dgm:pt modelId="{07E179D2-CC5E-4870-BC31-217E9A4EA179}">
      <dgm:prSet custT="1"/>
      <dgm:spPr/>
      <dgm:t>
        <a:bodyPr/>
        <a:lstStyle/>
        <a:p>
          <a:pPr rtl="0"/>
          <a:r>
            <a:rPr lang="hu-HU" sz="1800" dirty="0">
              <a:solidFill>
                <a:schemeClr val="bg1"/>
              </a:solidFill>
              <a:latin typeface="Bahnschrift Condensed" panose="020B0502040204020203" pitchFamily="34" charset="0"/>
            </a:rPr>
            <a:t>Az innováció magában hordozza a további fejlesztések lehetőségét</a:t>
          </a:r>
        </a:p>
      </dgm:t>
    </dgm:pt>
    <dgm:pt modelId="{A0913CD1-B296-48C5-A5D1-55FC467CD362}" type="parTrans" cxnId="{15F9A9AB-451B-4178-96D2-7F60DF44805E}">
      <dgm:prSet/>
      <dgm:spPr/>
      <dgm:t>
        <a:bodyPr/>
        <a:lstStyle/>
        <a:p>
          <a:endParaRPr lang="hu-HU"/>
        </a:p>
      </dgm:t>
    </dgm:pt>
    <dgm:pt modelId="{4ACAFFDE-5E18-421D-82D1-3CC38FF67095}" type="sibTrans" cxnId="{15F9A9AB-451B-4178-96D2-7F60DF44805E}">
      <dgm:prSet/>
      <dgm:spPr/>
      <dgm:t>
        <a:bodyPr/>
        <a:lstStyle/>
        <a:p>
          <a:endParaRPr lang="hu-HU"/>
        </a:p>
      </dgm:t>
    </dgm:pt>
    <dgm:pt modelId="{19881469-8FB6-45D5-96DD-12C88BD8EE55}" type="pres">
      <dgm:prSet presAssocID="{B5F6CB26-0A2C-422F-88A1-B35EC6E27472}" presName="Name0" presStyleCnt="0">
        <dgm:presLayoutVars>
          <dgm:dir/>
          <dgm:resizeHandles val="exact"/>
        </dgm:presLayoutVars>
      </dgm:prSet>
      <dgm:spPr/>
    </dgm:pt>
    <dgm:pt modelId="{E4562B38-121B-496D-9167-F5B9C1007C06}" type="pres">
      <dgm:prSet presAssocID="{B5F6CB26-0A2C-422F-88A1-B35EC6E27472}" presName="arrow" presStyleLbl="bgShp" presStyleIdx="0" presStyleCnt="1"/>
      <dgm:spPr/>
    </dgm:pt>
    <dgm:pt modelId="{CC545CAF-6339-4EE9-9A1E-849ABD3D03B5}" type="pres">
      <dgm:prSet presAssocID="{B5F6CB26-0A2C-422F-88A1-B35EC6E27472}" presName="points" presStyleCnt="0"/>
      <dgm:spPr/>
    </dgm:pt>
    <dgm:pt modelId="{9FDFBD4D-6C86-4ED2-9872-5746B775217D}" type="pres">
      <dgm:prSet presAssocID="{FDE522AD-2397-4EAE-A27F-9401A43B0B82}" presName="compositeA" presStyleCnt="0"/>
      <dgm:spPr/>
    </dgm:pt>
    <dgm:pt modelId="{3727D0F4-F0FB-4AE7-9F77-97DEA3B0D8FB}" type="pres">
      <dgm:prSet presAssocID="{FDE522AD-2397-4EAE-A27F-9401A43B0B82}" presName="textA" presStyleLbl="revTx" presStyleIdx="0" presStyleCnt="5" custScaleX="408554">
        <dgm:presLayoutVars>
          <dgm:bulletEnabled val="1"/>
        </dgm:presLayoutVars>
      </dgm:prSet>
      <dgm:spPr/>
    </dgm:pt>
    <dgm:pt modelId="{A624CA15-34D0-4143-8389-2F8BF31A2E4B}" type="pres">
      <dgm:prSet presAssocID="{FDE522AD-2397-4EAE-A27F-9401A43B0B82}" presName="circleA" presStyleLbl="node1" presStyleIdx="0" presStyleCnt="5"/>
      <dgm:spPr/>
    </dgm:pt>
    <dgm:pt modelId="{B9E520AF-F50A-4788-BD6C-C08EA04A8301}" type="pres">
      <dgm:prSet presAssocID="{FDE522AD-2397-4EAE-A27F-9401A43B0B82}" presName="spaceA" presStyleCnt="0"/>
      <dgm:spPr/>
    </dgm:pt>
    <dgm:pt modelId="{35F73F6B-89B6-431A-99BC-218FEEB897CF}" type="pres">
      <dgm:prSet presAssocID="{35922EC4-D6AD-41C6-AF0E-D065507B6095}" presName="space" presStyleCnt="0"/>
      <dgm:spPr/>
    </dgm:pt>
    <dgm:pt modelId="{D87FE84B-5C35-40DB-947E-C3BACE6440EE}" type="pres">
      <dgm:prSet presAssocID="{FC45F5BE-E70E-44AF-8D0A-B1647A457765}" presName="compositeB" presStyleCnt="0"/>
      <dgm:spPr/>
    </dgm:pt>
    <dgm:pt modelId="{66BD511E-74EC-497D-89E5-B13C570588B6}" type="pres">
      <dgm:prSet presAssocID="{FC45F5BE-E70E-44AF-8D0A-B1647A457765}" presName="textB" presStyleLbl="revTx" presStyleIdx="1" presStyleCnt="5" custScaleX="609062" custScaleY="30213" custLinFactNeighborX="-7272" custLinFactNeighborY="-50233">
        <dgm:presLayoutVars>
          <dgm:bulletEnabled val="1"/>
        </dgm:presLayoutVars>
      </dgm:prSet>
      <dgm:spPr/>
    </dgm:pt>
    <dgm:pt modelId="{6B2FC3C1-95DE-4350-8248-0C0AC2A56315}" type="pres">
      <dgm:prSet presAssocID="{FC45F5BE-E70E-44AF-8D0A-B1647A457765}" presName="circleB" presStyleLbl="node1" presStyleIdx="1" presStyleCnt="5" custLinFactNeighborX="-4845" custLinFactNeighborY="-68855"/>
      <dgm:spPr/>
    </dgm:pt>
    <dgm:pt modelId="{8D970CBF-4B4C-40E8-B168-8DB13C2ABA0D}" type="pres">
      <dgm:prSet presAssocID="{FC45F5BE-E70E-44AF-8D0A-B1647A457765}" presName="spaceB" presStyleCnt="0"/>
      <dgm:spPr/>
    </dgm:pt>
    <dgm:pt modelId="{548298B7-AADA-40AB-8DC9-235431AC32E2}" type="pres">
      <dgm:prSet presAssocID="{62D21568-F363-4123-A52F-7737CDB6E8F9}" presName="space" presStyleCnt="0"/>
      <dgm:spPr/>
    </dgm:pt>
    <dgm:pt modelId="{CEF78197-1A3F-4359-9495-EA0B924A0492}" type="pres">
      <dgm:prSet presAssocID="{D4368B86-2159-449F-B5B5-C5D660981C47}" presName="compositeA" presStyleCnt="0"/>
      <dgm:spPr/>
    </dgm:pt>
    <dgm:pt modelId="{A0A2A89C-FAE3-4AE9-AF44-BA7C89C7B157}" type="pres">
      <dgm:prSet presAssocID="{D4368B86-2159-449F-B5B5-C5D660981C47}" presName="textA" presStyleLbl="revTx" presStyleIdx="2" presStyleCnt="5" custScaleX="858940">
        <dgm:presLayoutVars>
          <dgm:bulletEnabled val="1"/>
        </dgm:presLayoutVars>
      </dgm:prSet>
      <dgm:spPr/>
    </dgm:pt>
    <dgm:pt modelId="{BB2CFC13-4635-4FDE-AAF5-239CA1802762}" type="pres">
      <dgm:prSet presAssocID="{D4368B86-2159-449F-B5B5-C5D660981C47}" presName="circleA" presStyleLbl="node1" presStyleIdx="2" presStyleCnt="5"/>
      <dgm:spPr/>
    </dgm:pt>
    <dgm:pt modelId="{D4B01205-3F14-42E6-A271-E6A18DEAC90D}" type="pres">
      <dgm:prSet presAssocID="{D4368B86-2159-449F-B5B5-C5D660981C47}" presName="spaceA" presStyleCnt="0"/>
      <dgm:spPr/>
    </dgm:pt>
    <dgm:pt modelId="{BE1BAA31-AA76-4DE5-ACD7-04DF93DB6485}" type="pres">
      <dgm:prSet presAssocID="{BA2ECA99-2BC3-45A5-9427-A1C933E5E037}" presName="space" presStyleCnt="0"/>
      <dgm:spPr/>
    </dgm:pt>
    <dgm:pt modelId="{651C2784-17CA-4BF8-B6C3-CEEEBBF60E14}" type="pres">
      <dgm:prSet presAssocID="{07E179D2-CC5E-4870-BC31-217E9A4EA179}" presName="compositeB" presStyleCnt="0"/>
      <dgm:spPr/>
    </dgm:pt>
    <dgm:pt modelId="{C8F04B4B-B603-4F9C-A020-5FE298AFFEA2}" type="pres">
      <dgm:prSet presAssocID="{07E179D2-CC5E-4870-BC31-217E9A4EA179}" presName="textB" presStyleLbl="revTx" presStyleIdx="3" presStyleCnt="5" custScaleX="593436">
        <dgm:presLayoutVars>
          <dgm:bulletEnabled val="1"/>
        </dgm:presLayoutVars>
      </dgm:prSet>
      <dgm:spPr/>
    </dgm:pt>
    <dgm:pt modelId="{95E82A47-CA34-4F3D-B6FB-44CC90E18AF9}" type="pres">
      <dgm:prSet presAssocID="{07E179D2-CC5E-4870-BC31-217E9A4EA179}" presName="circleB" presStyleLbl="node1" presStyleIdx="3" presStyleCnt="5"/>
      <dgm:spPr/>
    </dgm:pt>
    <dgm:pt modelId="{64615768-7E75-4477-B46F-17012D5400F6}" type="pres">
      <dgm:prSet presAssocID="{07E179D2-CC5E-4870-BC31-217E9A4EA179}" presName="spaceB" presStyleCnt="0"/>
      <dgm:spPr/>
    </dgm:pt>
    <dgm:pt modelId="{A2BED2F8-C32D-46A2-A1C9-FF6A12212054}" type="pres">
      <dgm:prSet presAssocID="{4ACAFFDE-5E18-421D-82D1-3CC38FF67095}" presName="space" presStyleCnt="0"/>
      <dgm:spPr/>
    </dgm:pt>
    <dgm:pt modelId="{CA00FA6E-B05D-4983-9876-C8E6874CB378}" type="pres">
      <dgm:prSet presAssocID="{DF169E8C-D6EE-401B-A0B7-2E411BCD1CD3}" presName="compositeA" presStyleCnt="0"/>
      <dgm:spPr/>
    </dgm:pt>
    <dgm:pt modelId="{0A5C1A47-1192-4442-9D7A-C4B533943135}" type="pres">
      <dgm:prSet presAssocID="{DF169E8C-D6EE-401B-A0B7-2E411BCD1CD3}" presName="textA" presStyleLbl="revTx" presStyleIdx="4" presStyleCnt="5" custScaleX="465472">
        <dgm:presLayoutVars>
          <dgm:bulletEnabled val="1"/>
        </dgm:presLayoutVars>
      </dgm:prSet>
      <dgm:spPr/>
    </dgm:pt>
    <dgm:pt modelId="{35CF1389-2B72-4101-82A0-3290D2D83E2A}" type="pres">
      <dgm:prSet presAssocID="{DF169E8C-D6EE-401B-A0B7-2E411BCD1CD3}" presName="circleA" presStyleLbl="node1" presStyleIdx="4" presStyleCnt="5"/>
      <dgm:spPr/>
    </dgm:pt>
    <dgm:pt modelId="{FB89BC38-BCFD-4717-8DE1-7020D145DB13}" type="pres">
      <dgm:prSet presAssocID="{DF169E8C-D6EE-401B-A0B7-2E411BCD1CD3}" presName="spaceA" presStyleCnt="0"/>
      <dgm:spPr/>
    </dgm:pt>
  </dgm:ptLst>
  <dgm:cxnLst>
    <dgm:cxn modelId="{6D8C0420-DCE3-4AE5-91CA-DEB02A685A68}" type="presOf" srcId="{07E179D2-CC5E-4870-BC31-217E9A4EA179}" destId="{C8F04B4B-B603-4F9C-A020-5FE298AFFEA2}" srcOrd="0" destOrd="0" presId="urn:microsoft.com/office/officeart/2005/8/layout/hProcess11"/>
    <dgm:cxn modelId="{65C86E4B-B57E-4285-9C19-9C8772809EE8}" srcId="{B5F6CB26-0A2C-422F-88A1-B35EC6E27472}" destId="{FC45F5BE-E70E-44AF-8D0A-B1647A457765}" srcOrd="1" destOrd="0" parTransId="{7008AA14-24E9-4DA6-9997-0286C468E305}" sibTransId="{62D21568-F363-4123-A52F-7737CDB6E8F9}"/>
    <dgm:cxn modelId="{B06E3751-BA66-4444-98E2-451E26998E86}" type="presOf" srcId="{B5F6CB26-0A2C-422F-88A1-B35EC6E27472}" destId="{19881469-8FB6-45D5-96DD-12C88BD8EE55}" srcOrd="0" destOrd="0" presId="urn:microsoft.com/office/officeart/2005/8/layout/hProcess11"/>
    <dgm:cxn modelId="{4A91A356-48A5-4D1F-B528-9DD4B566650C}" type="presOf" srcId="{FDE522AD-2397-4EAE-A27F-9401A43B0B82}" destId="{3727D0F4-F0FB-4AE7-9F77-97DEA3B0D8FB}" srcOrd="0" destOrd="0" presId="urn:microsoft.com/office/officeart/2005/8/layout/hProcess11"/>
    <dgm:cxn modelId="{AF5D27AA-9A16-4260-AD20-21E8A88143E0}" srcId="{B5F6CB26-0A2C-422F-88A1-B35EC6E27472}" destId="{D4368B86-2159-449F-B5B5-C5D660981C47}" srcOrd="2" destOrd="0" parTransId="{026898FE-C155-4E3B-9B21-1B2302CE9A19}" sibTransId="{BA2ECA99-2BC3-45A5-9427-A1C933E5E037}"/>
    <dgm:cxn modelId="{15F9A9AB-451B-4178-96D2-7F60DF44805E}" srcId="{B5F6CB26-0A2C-422F-88A1-B35EC6E27472}" destId="{07E179D2-CC5E-4870-BC31-217E9A4EA179}" srcOrd="3" destOrd="0" parTransId="{A0913CD1-B296-48C5-A5D1-55FC467CD362}" sibTransId="{4ACAFFDE-5E18-421D-82D1-3CC38FF67095}"/>
    <dgm:cxn modelId="{68CD50C0-7B1D-4BCA-8C95-E4924AFA9B00}" type="presOf" srcId="{FC45F5BE-E70E-44AF-8D0A-B1647A457765}" destId="{66BD511E-74EC-497D-89E5-B13C570588B6}" srcOrd="0" destOrd="0" presId="urn:microsoft.com/office/officeart/2005/8/layout/hProcess11"/>
    <dgm:cxn modelId="{38A99BCB-119D-48E3-BD76-BD8F443D95E5}" srcId="{B5F6CB26-0A2C-422F-88A1-B35EC6E27472}" destId="{FDE522AD-2397-4EAE-A27F-9401A43B0B82}" srcOrd="0" destOrd="0" parTransId="{1C2F379C-DFB6-4580-B30A-3C98A8E0BD00}" sibTransId="{35922EC4-D6AD-41C6-AF0E-D065507B6095}"/>
    <dgm:cxn modelId="{AD5AF0D7-73A8-45B2-B962-5C92C25A30D8}" type="presOf" srcId="{DF169E8C-D6EE-401B-A0B7-2E411BCD1CD3}" destId="{0A5C1A47-1192-4442-9D7A-C4B533943135}" srcOrd="0" destOrd="0" presId="urn:microsoft.com/office/officeart/2005/8/layout/hProcess11"/>
    <dgm:cxn modelId="{B1EC3DE6-EAE9-40C9-9426-6092D2893FDC}" srcId="{B5F6CB26-0A2C-422F-88A1-B35EC6E27472}" destId="{DF169E8C-D6EE-401B-A0B7-2E411BCD1CD3}" srcOrd="4" destOrd="0" parTransId="{A63883E1-0513-4D8B-9D17-7CFE42F0224E}" sibTransId="{8389BDFB-3494-44E3-9EDD-985D79A665E8}"/>
    <dgm:cxn modelId="{F10DF4EE-2A76-44AA-BD4C-B0662BA16262}" type="presOf" srcId="{D4368B86-2159-449F-B5B5-C5D660981C47}" destId="{A0A2A89C-FAE3-4AE9-AF44-BA7C89C7B157}" srcOrd="0" destOrd="0" presId="urn:microsoft.com/office/officeart/2005/8/layout/hProcess11"/>
    <dgm:cxn modelId="{37407382-211D-4BEF-8A0F-9C94D1B51257}" type="presParOf" srcId="{19881469-8FB6-45D5-96DD-12C88BD8EE55}" destId="{E4562B38-121B-496D-9167-F5B9C1007C06}" srcOrd="0" destOrd="0" presId="urn:microsoft.com/office/officeart/2005/8/layout/hProcess11"/>
    <dgm:cxn modelId="{EC340892-1EF9-42B6-A671-45F3CA942C44}" type="presParOf" srcId="{19881469-8FB6-45D5-96DD-12C88BD8EE55}" destId="{CC545CAF-6339-4EE9-9A1E-849ABD3D03B5}" srcOrd="1" destOrd="0" presId="urn:microsoft.com/office/officeart/2005/8/layout/hProcess11"/>
    <dgm:cxn modelId="{AD894105-5DF5-44E6-826D-48168C9B144C}" type="presParOf" srcId="{CC545CAF-6339-4EE9-9A1E-849ABD3D03B5}" destId="{9FDFBD4D-6C86-4ED2-9872-5746B775217D}" srcOrd="0" destOrd="0" presId="urn:microsoft.com/office/officeart/2005/8/layout/hProcess11"/>
    <dgm:cxn modelId="{D4EF6599-EB45-458D-867C-C6A50ED00D41}" type="presParOf" srcId="{9FDFBD4D-6C86-4ED2-9872-5746B775217D}" destId="{3727D0F4-F0FB-4AE7-9F77-97DEA3B0D8FB}" srcOrd="0" destOrd="0" presId="urn:microsoft.com/office/officeart/2005/8/layout/hProcess11"/>
    <dgm:cxn modelId="{2843AE6F-9A12-48B1-937E-26905E4B03D0}" type="presParOf" srcId="{9FDFBD4D-6C86-4ED2-9872-5746B775217D}" destId="{A624CA15-34D0-4143-8389-2F8BF31A2E4B}" srcOrd="1" destOrd="0" presId="urn:microsoft.com/office/officeart/2005/8/layout/hProcess11"/>
    <dgm:cxn modelId="{84FA015B-9CA4-491B-BE8B-7B0BFAC85B8B}" type="presParOf" srcId="{9FDFBD4D-6C86-4ED2-9872-5746B775217D}" destId="{B9E520AF-F50A-4788-BD6C-C08EA04A8301}" srcOrd="2" destOrd="0" presId="urn:microsoft.com/office/officeart/2005/8/layout/hProcess11"/>
    <dgm:cxn modelId="{CE6697B6-4197-4415-8E73-757ECA2C1B20}" type="presParOf" srcId="{CC545CAF-6339-4EE9-9A1E-849ABD3D03B5}" destId="{35F73F6B-89B6-431A-99BC-218FEEB897CF}" srcOrd="1" destOrd="0" presId="urn:microsoft.com/office/officeart/2005/8/layout/hProcess11"/>
    <dgm:cxn modelId="{4EA9C418-5649-411E-A1BF-5240E799E7EB}" type="presParOf" srcId="{CC545CAF-6339-4EE9-9A1E-849ABD3D03B5}" destId="{D87FE84B-5C35-40DB-947E-C3BACE6440EE}" srcOrd="2" destOrd="0" presId="urn:microsoft.com/office/officeart/2005/8/layout/hProcess11"/>
    <dgm:cxn modelId="{22E5652E-9445-4C7B-B5A4-674B46E60064}" type="presParOf" srcId="{D87FE84B-5C35-40DB-947E-C3BACE6440EE}" destId="{66BD511E-74EC-497D-89E5-B13C570588B6}" srcOrd="0" destOrd="0" presId="urn:microsoft.com/office/officeart/2005/8/layout/hProcess11"/>
    <dgm:cxn modelId="{0D227BD9-62B4-461A-BDDE-06AEA0383FC5}" type="presParOf" srcId="{D87FE84B-5C35-40DB-947E-C3BACE6440EE}" destId="{6B2FC3C1-95DE-4350-8248-0C0AC2A56315}" srcOrd="1" destOrd="0" presId="urn:microsoft.com/office/officeart/2005/8/layout/hProcess11"/>
    <dgm:cxn modelId="{1EDED53F-6483-4CB6-BB9E-0FADD5806F58}" type="presParOf" srcId="{D87FE84B-5C35-40DB-947E-C3BACE6440EE}" destId="{8D970CBF-4B4C-40E8-B168-8DB13C2ABA0D}" srcOrd="2" destOrd="0" presId="urn:microsoft.com/office/officeart/2005/8/layout/hProcess11"/>
    <dgm:cxn modelId="{EDD1B9D0-433D-4036-8017-A76862233301}" type="presParOf" srcId="{CC545CAF-6339-4EE9-9A1E-849ABD3D03B5}" destId="{548298B7-AADA-40AB-8DC9-235431AC32E2}" srcOrd="3" destOrd="0" presId="urn:microsoft.com/office/officeart/2005/8/layout/hProcess11"/>
    <dgm:cxn modelId="{BE53C115-FA4A-4D6E-A33C-75D8BB29F62B}" type="presParOf" srcId="{CC545CAF-6339-4EE9-9A1E-849ABD3D03B5}" destId="{CEF78197-1A3F-4359-9495-EA0B924A0492}" srcOrd="4" destOrd="0" presId="urn:microsoft.com/office/officeart/2005/8/layout/hProcess11"/>
    <dgm:cxn modelId="{85B43D64-7515-4CC7-B205-6191BB18EF27}" type="presParOf" srcId="{CEF78197-1A3F-4359-9495-EA0B924A0492}" destId="{A0A2A89C-FAE3-4AE9-AF44-BA7C89C7B157}" srcOrd="0" destOrd="0" presId="urn:microsoft.com/office/officeart/2005/8/layout/hProcess11"/>
    <dgm:cxn modelId="{CF9F7899-830C-47B0-8D72-AE13A05B9950}" type="presParOf" srcId="{CEF78197-1A3F-4359-9495-EA0B924A0492}" destId="{BB2CFC13-4635-4FDE-AAF5-239CA1802762}" srcOrd="1" destOrd="0" presId="urn:microsoft.com/office/officeart/2005/8/layout/hProcess11"/>
    <dgm:cxn modelId="{75152B58-72CC-46CE-8B44-15D1C297EAA7}" type="presParOf" srcId="{CEF78197-1A3F-4359-9495-EA0B924A0492}" destId="{D4B01205-3F14-42E6-A271-E6A18DEAC90D}" srcOrd="2" destOrd="0" presId="urn:microsoft.com/office/officeart/2005/8/layout/hProcess11"/>
    <dgm:cxn modelId="{55A93421-6060-4749-821A-6258C376C36B}" type="presParOf" srcId="{CC545CAF-6339-4EE9-9A1E-849ABD3D03B5}" destId="{BE1BAA31-AA76-4DE5-ACD7-04DF93DB6485}" srcOrd="5" destOrd="0" presId="urn:microsoft.com/office/officeart/2005/8/layout/hProcess11"/>
    <dgm:cxn modelId="{ADAC9CE6-41D3-4528-B2A3-37BBDDCA72E4}" type="presParOf" srcId="{CC545CAF-6339-4EE9-9A1E-849ABD3D03B5}" destId="{651C2784-17CA-4BF8-B6C3-CEEEBBF60E14}" srcOrd="6" destOrd="0" presId="urn:microsoft.com/office/officeart/2005/8/layout/hProcess11"/>
    <dgm:cxn modelId="{DFAF4774-0E61-4F61-8E7F-FB7CC5FF246E}" type="presParOf" srcId="{651C2784-17CA-4BF8-B6C3-CEEEBBF60E14}" destId="{C8F04B4B-B603-4F9C-A020-5FE298AFFEA2}" srcOrd="0" destOrd="0" presId="urn:microsoft.com/office/officeart/2005/8/layout/hProcess11"/>
    <dgm:cxn modelId="{AD822333-1901-4192-B450-0EA76BB65BEC}" type="presParOf" srcId="{651C2784-17CA-4BF8-B6C3-CEEEBBF60E14}" destId="{95E82A47-CA34-4F3D-B6FB-44CC90E18AF9}" srcOrd="1" destOrd="0" presId="urn:microsoft.com/office/officeart/2005/8/layout/hProcess11"/>
    <dgm:cxn modelId="{0E8F160E-ED93-494E-8D9E-B10B0D14C9B0}" type="presParOf" srcId="{651C2784-17CA-4BF8-B6C3-CEEEBBF60E14}" destId="{64615768-7E75-4477-B46F-17012D5400F6}" srcOrd="2" destOrd="0" presId="urn:microsoft.com/office/officeart/2005/8/layout/hProcess11"/>
    <dgm:cxn modelId="{B858FCF1-47E0-4458-875C-892891ECC509}" type="presParOf" srcId="{CC545CAF-6339-4EE9-9A1E-849ABD3D03B5}" destId="{A2BED2F8-C32D-46A2-A1C9-FF6A12212054}" srcOrd="7" destOrd="0" presId="urn:microsoft.com/office/officeart/2005/8/layout/hProcess11"/>
    <dgm:cxn modelId="{89B9BF52-C293-4112-ABF6-3B673B9D1C1C}" type="presParOf" srcId="{CC545CAF-6339-4EE9-9A1E-849ABD3D03B5}" destId="{CA00FA6E-B05D-4983-9876-C8E6874CB378}" srcOrd="8" destOrd="0" presId="urn:microsoft.com/office/officeart/2005/8/layout/hProcess11"/>
    <dgm:cxn modelId="{0587CDF0-F491-46FE-870C-0FE6114DD127}" type="presParOf" srcId="{CA00FA6E-B05D-4983-9876-C8E6874CB378}" destId="{0A5C1A47-1192-4442-9D7A-C4B533943135}" srcOrd="0" destOrd="0" presId="urn:microsoft.com/office/officeart/2005/8/layout/hProcess11"/>
    <dgm:cxn modelId="{FD3B3C30-1BBE-435B-B005-DD8081041C19}" type="presParOf" srcId="{CA00FA6E-B05D-4983-9876-C8E6874CB378}" destId="{35CF1389-2B72-4101-82A0-3290D2D83E2A}" srcOrd="1" destOrd="0" presId="urn:microsoft.com/office/officeart/2005/8/layout/hProcess11"/>
    <dgm:cxn modelId="{CA89544F-3CE0-44DD-BAA6-D39E1736F5C9}" type="presParOf" srcId="{CA00FA6E-B05D-4983-9876-C8E6874CB378}" destId="{FB89BC38-BCFD-4717-8DE1-7020D145DB1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66B96-6D77-430E-AFFC-9E5945040AFA}">
      <dsp:nvSpPr>
        <dsp:cNvPr id="0" name=""/>
        <dsp:cNvSpPr/>
      </dsp:nvSpPr>
      <dsp:spPr>
        <a:xfrm flipH="1">
          <a:off x="421676" y="0"/>
          <a:ext cx="2660911" cy="10828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latin typeface="Bahnschrift Condensed" panose="020B0502040204020203" pitchFamily="34" charset="0"/>
            </a:rPr>
            <a:t>Moduláris Vertikális Farmok</a:t>
          </a:r>
        </a:p>
      </dsp:txBody>
      <dsp:txXfrm>
        <a:off x="963093" y="0"/>
        <a:ext cx="1578077" cy="1082834"/>
      </dsp:txXfrm>
    </dsp:sp>
    <dsp:sp modelId="{987AFE1B-E706-4216-99B4-6FC65024C795}">
      <dsp:nvSpPr>
        <dsp:cNvPr id="0" name=""/>
        <dsp:cNvSpPr/>
      </dsp:nvSpPr>
      <dsp:spPr>
        <a:xfrm flipH="1">
          <a:off x="458494" y="2348197"/>
          <a:ext cx="2600768" cy="10602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latin typeface="Bahnschrift Condensed" panose="020B0502040204020203" pitchFamily="34" charset="0"/>
            </a:rPr>
            <a:t>Városi és vidéki közösségek</a:t>
          </a:r>
        </a:p>
      </dsp:txBody>
      <dsp:txXfrm>
        <a:off x="988624" y="2348197"/>
        <a:ext cx="1540507" cy="1060261"/>
      </dsp:txXfrm>
    </dsp:sp>
    <dsp:sp modelId="{947FEB48-CB6E-4040-B763-D88390AF4ACC}">
      <dsp:nvSpPr>
        <dsp:cNvPr id="0" name=""/>
        <dsp:cNvSpPr/>
      </dsp:nvSpPr>
      <dsp:spPr>
        <a:xfrm flipH="1">
          <a:off x="458494" y="3556895"/>
          <a:ext cx="2600768" cy="10602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latin typeface="Bahnschrift Condensed" panose="020B0502040204020203" pitchFamily="34" charset="0"/>
            </a:rPr>
            <a:t>Hazai és nemzetközi hálózat</a:t>
          </a:r>
        </a:p>
      </dsp:txBody>
      <dsp:txXfrm>
        <a:off x="988624" y="3556895"/>
        <a:ext cx="1540507" cy="1060261"/>
      </dsp:txXfrm>
    </dsp:sp>
    <dsp:sp modelId="{D19B8E89-63C2-46E8-AFF7-941C7E4BB5DF}">
      <dsp:nvSpPr>
        <dsp:cNvPr id="0" name=""/>
        <dsp:cNvSpPr/>
      </dsp:nvSpPr>
      <dsp:spPr>
        <a:xfrm flipH="1">
          <a:off x="351831" y="1171169"/>
          <a:ext cx="2734149" cy="10602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400" kern="1200" dirty="0">
              <a:latin typeface="Bahnschrift Condensed" panose="020B0502040204020203" pitchFamily="34" charset="0"/>
            </a:rPr>
            <a:t>Helyi turisztikai attrakciók</a:t>
          </a:r>
        </a:p>
      </dsp:txBody>
      <dsp:txXfrm>
        <a:off x="881961" y="1171169"/>
        <a:ext cx="1673888" cy="10602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62B38-121B-496D-9167-F5B9C1007C06}">
      <dsp:nvSpPr>
        <dsp:cNvPr id="0" name=""/>
        <dsp:cNvSpPr/>
      </dsp:nvSpPr>
      <dsp:spPr>
        <a:xfrm>
          <a:off x="0" y="1229044"/>
          <a:ext cx="11737304" cy="163872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27D0F4-F0FB-4AE7-9F77-97DEA3B0D8FB}">
      <dsp:nvSpPr>
        <dsp:cNvPr id="0" name=""/>
        <dsp:cNvSpPr/>
      </dsp:nvSpPr>
      <dsp:spPr>
        <a:xfrm>
          <a:off x="675166" y="0"/>
          <a:ext cx="1272343" cy="1638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solidFill>
                <a:schemeClr val="bg1"/>
              </a:solidFill>
              <a:latin typeface="Bahnschrift Condensed" panose="020B0502040204020203" pitchFamily="34" charset="0"/>
            </a:rPr>
            <a:t>Az egészséges élelmiszerek iránt egyre a nagyobb az igény</a:t>
          </a:r>
        </a:p>
      </dsp:txBody>
      <dsp:txXfrm>
        <a:off x="675166" y="0"/>
        <a:ext cx="1272343" cy="1638726"/>
      </dsp:txXfrm>
    </dsp:sp>
    <dsp:sp modelId="{A624CA15-34D0-4143-8389-2F8BF31A2E4B}">
      <dsp:nvSpPr>
        <dsp:cNvPr id="0" name=""/>
        <dsp:cNvSpPr/>
      </dsp:nvSpPr>
      <dsp:spPr>
        <a:xfrm>
          <a:off x="1132743" y="1869811"/>
          <a:ext cx="357191" cy="3571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D511E-74EC-497D-89E5-B13C570588B6}">
      <dsp:nvSpPr>
        <dsp:cNvPr id="0" name=""/>
        <dsp:cNvSpPr/>
      </dsp:nvSpPr>
      <dsp:spPr>
        <a:xfrm>
          <a:off x="1942723" y="2492621"/>
          <a:ext cx="1896778" cy="4951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solidFill>
                <a:schemeClr val="bg1"/>
              </a:solidFill>
              <a:latin typeface="Bahnschrift Condensed" panose="020B0502040204020203" pitchFamily="34" charset="0"/>
            </a:rPr>
            <a:t>A farm terményeiben minden vitamin és ásványi anyag megtalálható, amely állagromlás nélkül a fogyasztóhoz jut</a:t>
          </a:r>
        </a:p>
      </dsp:txBody>
      <dsp:txXfrm>
        <a:off x="1942723" y="2492621"/>
        <a:ext cx="1896778" cy="495108"/>
      </dsp:txXfrm>
    </dsp:sp>
    <dsp:sp modelId="{6B2FC3C1-95DE-4350-8248-0C0AC2A56315}">
      <dsp:nvSpPr>
        <dsp:cNvPr id="0" name=""/>
        <dsp:cNvSpPr/>
      </dsp:nvSpPr>
      <dsp:spPr>
        <a:xfrm>
          <a:off x="2717857" y="1909772"/>
          <a:ext cx="357191" cy="3571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2A89C-FAE3-4AE9-AF44-BA7C89C7B157}">
      <dsp:nvSpPr>
        <dsp:cNvPr id="0" name=""/>
        <dsp:cNvSpPr/>
      </dsp:nvSpPr>
      <dsp:spPr>
        <a:xfrm>
          <a:off x="3880008" y="0"/>
          <a:ext cx="2674963" cy="1638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solidFill>
                <a:schemeClr val="bg1"/>
              </a:solidFill>
              <a:latin typeface="Bahnschrift Condensed" panose="020B0502040204020203" pitchFamily="34" charset="0"/>
            </a:rPr>
            <a:t>Esélyegyenlőség megteremtése a városi és falusi közösségek számára az egészséges élelmiszerekhez való hozzáféréshez fejlettségüktől függetlenül</a:t>
          </a:r>
        </a:p>
      </dsp:txBody>
      <dsp:txXfrm>
        <a:off x="3880008" y="0"/>
        <a:ext cx="2674963" cy="1638726"/>
      </dsp:txXfrm>
    </dsp:sp>
    <dsp:sp modelId="{BB2CFC13-4635-4FDE-AAF5-239CA1802762}">
      <dsp:nvSpPr>
        <dsp:cNvPr id="0" name=""/>
        <dsp:cNvSpPr/>
      </dsp:nvSpPr>
      <dsp:spPr>
        <a:xfrm>
          <a:off x="5038894" y="1869811"/>
          <a:ext cx="357191" cy="3571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04B4B-B603-4F9C-A020-5FE298AFFEA2}">
      <dsp:nvSpPr>
        <dsp:cNvPr id="0" name=""/>
        <dsp:cNvSpPr/>
      </dsp:nvSpPr>
      <dsp:spPr>
        <a:xfrm>
          <a:off x="6572831" y="2458089"/>
          <a:ext cx="1848114" cy="1638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>
              <a:solidFill>
                <a:schemeClr val="bg1"/>
              </a:solidFill>
              <a:latin typeface="Bahnschrift Condensed" panose="020B0502040204020203" pitchFamily="34" charset="0"/>
            </a:rPr>
            <a:t>Az innováció magában hordozza a további fejlesztések lehetőségét</a:t>
          </a:r>
        </a:p>
      </dsp:txBody>
      <dsp:txXfrm>
        <a:off x="6572831" y="2458089"/>
        <a:ext cx="1848114" cy="1638726"/>
      </dsp:txXfrm>
    </dsp:sp>
    <dsp:sp modelId="{95E82A47-CA34-4F3D-B6FB-44CC90E18AF9}">
      <dsp:nvSpPr>
        <dsp:cNvPr id="0" name=""/>
        <dsp:cNvSpPr/>
      </dsp:nvSpPr>
      <dsp:spPr>
        <a:xfrm>
          <a:off x="7318292" y="1869811"/>
          <a:ext cx="357191" cy="3571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C1A47-1192-4442-9D7A-C4B533943135}">
      <dsp:nvSpPr>
        <dsp:cNvPr id="0" name=""/>
        <dsp:cNvSpPr/>
      </dsp:nvSpPr>
      <dsp:spPr>
        <a:xfrm>
          <a:off x="8438805" y="0"/>
          <a:ext cx="1449601" cy="1638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solidFill>
                <a:schemeClr val="bg1"/>
              </a:solidFill>
              <a:latin typeface="Bahnschrift Condensed" panose="020B0502040204020203" pitchFamily="34" charset="0"/>
            </a:rPr>
            <a:t>Hazai és nemzetközi partnerhálózat kialakítása</a:t>
          </a:r>
          <a:endParaRPr lang="hu-HU" sz="1800" kern="1200" dirty="0">
            <a:solidFill>
              <a:schemeClr val="bg1"/>
            </a:solidFill>
            <a:latin typeface="Bahnschrift Condensed" panose="020B0502040204020203" pitchFamily="34" charset="0"/>
          </a:endParaRPr>
        </a:p>
      </dsp:txBody>
      <dsp:txXfrm>
        <a:off x="8438805" y="0"/>
        <a:ext cx="1449601" cy="1638726"/>
      </dsp:txXfrm>
    </dsp:sp>
    <dsp:sp modelId="{35CF1389-2B72-4101-82A0-3290D2D83E2A}">
      <dsp:nvSpPr>
        <dsp:cNvPr id="0" name=""/>
        <dsp:cNvSpPr/>
      </dsp:nvSpPr>
      <dsp:spPr>
        <a:xfrm>
          <a:off x="8985010" y="1869811"/>
          <a:ext cx="357191" cy="35719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3466D193-A6CE-48EB-86E9-00A4F0363491}" type="datetime1">
              <a:rPr lang="hu-HU" smtClean="0"/>
              <a:t>2026. 06. 21.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A8E322BB-75AD-4A1E-9661-2724167329F0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270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ED6CD5F-BA85-47DB-8ADA-995162704EA8}" type="datetime1">
              <a:rPr lang="hu-HU" smtClean="0"/>
              <a:pPr/>
              <a:t>2026. 06. 21.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B045B7DE-1198-4F2F-B574-CA8CAE341642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882312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B045B7DE-1198-4F2F-B574-CA8CAE341642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161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045B7DE-1198-4F2F-B574-CA8CAE341642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939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045B7DE-1198-4F2F-B574-CA8CAE341642}" type="slidenum">
              <a:rPr lang="hu-HU" noProof="0" smtClean="0"/>
              <a:t>6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656744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égyzetek"/>
          <p:cNvGrpSpPr/>
          <p:nvPr/>
        </p:nvGrpSpPr>
        <p:grpSpPr>
          <a:xfrm>
            <a:off x="0" y="1135743"/>
            <a:ext cx="1622332" cy="799981"/>
            <a:chOff x="0" y="452558"/>
            <a:chExt cx="914400" cy="524182"/>
          </a:xfrm>
        </p:grpSpPr>
        <p:sp>
          <p:nvSpPr>
            <p:cNvPr id="8" name="Lekerekített téglalap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9" name="Lekerekített téglalap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10" name="Egy oldalon két sarkán kerekített téglalap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</p:grp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828324" y="362396"/>
            <a:ext cx="9141619" cy="167640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324" y="2089595"/>
            <a:ext cx="9141619" cy="886344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 noProof="0"/>
              <a:t>Alcím mintájának szerkesztése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5113C7C-70A1-B549-8033-8A8B4DAE240C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88751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51E3445-9F3C-7F45-856D-63D80CC31C32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64082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égyzetek"/>
          <p:cNvGrpSpPr/>
          <p:nvPr/>
        </p:nvGrpSpPr>
        <p:grpSpPr>
          <a:xfrm rot="5400000">
            <a:off x="9583007" y="233864"/>
            <a:ext cx="1063300" cy="524046"/>
            <a:chOff x="0" y="452558"/>
            <a:chExt cx="914400" cy="524182"/>
          </a:xfrm>
        </p:grpSpPr>
        <p:sp>
          <p:nvSpPr>
            <p:cNvPr id="8" name="Lekerekített téglalap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9" name="Lekerekített téglalap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10" name="Egy oldalon két sarkán kerekített téglalap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</p:grpSp>
      <p:grpSp>
        <p:nvGrpSpPr>
          <p:cNvPr id="15" name="alsó ábra"/>
          <p:cNvGrpSpPr/>
          <p:nvPr/>
        </p:nvGrpSpPr>
        <p:grpSpPr>
          <a:xfrm>
            <a:off x="0" y="5395517"/>
            <a:ext cx="12188825" cy="1462483"/>
            <a:chOff x="0" y="4046638"/>
            <a:chExt cx="9144000" cy="1096862"/>
          </a:xfrm>
        </p:grpSpPr>
        <p:sp>
          <p:nvSpPr>
            <p:cNvPr id="16" name="Szabadkézi sokszög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17" name="Téglalap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hu-HU" noProof="0" dirty="0"/>
            </a:p>
          </p:txBody>
        </p:sp>
      </p:grp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751060" y="1150514"/>
            <a:ext cx="1828324" cy="5021685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18882" y="1150514"/>
            <a:ext cx="8227457" cy="5021685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D4AAB4-8C5F-FE43-A32F-39C07B30B761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81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E74C05-9D38-8B46-BEB5-253C78948B17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351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égyzetek"/>
          <p:cNvGrpSpPr/>
          <p:nvPr/>
        </p:nvGrpSpPr>
        <p:grpSpPr>
          <a:xfrm>
            <a:off x="0" y="3124415"/>
            <a:ext cx="1622332" cy="805061"/>
            <a:chOff x="0" y="2343311"/>
            <a:chExt cx="1217066" cy="603796"/>
          </a:xfrm>
        </p:grpSpPr>
        <p:sp>
          <p:nvSpPr>
            <p:cNvPr id="8" name="Lekerekített téglalap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9" name="Lekerekített téglalap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10" name="Egy oldalon két sarkán kerekített téglalap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</p:grpSp>
      <p:grpSp>
        <p:nvGrpSpPr>
          <p:cNvPr id="19" name="alsó ábra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0" name="Szabadkézi sokszög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21" name="Téglalap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hu-HU" noProof="0" dirty="0"/>
            </a:p>
          </p:txBody>
        </p:sp>
      </p:grp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28324" y="1932518"/>
            <a:ext cx="9141619" cy="2105367"/>
          </a:xfrm>
        </p:spPr>
        <p:txBody>
          <a:bodyPr rtlCol="0" anchor="b">
            <a:normAutofit/>
          </a:bodyPr>
          <a:lstStyle>
            <a:lvl1pPr algn="l">
              <a:defRPr sz="6000" b="0" cap="none" baseline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828324" y="4084264"/>
            <a:ext cx="9141619" cy="933297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14A276-23D1-444A-8458-8ACBD80D94EC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43569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41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4412" y="1600200"/>
            <a:ext cx="4875530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00F318-1299-C84A-8F3D-7AEF72D0E9FA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2977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2954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41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41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094412" y="1524000"/>
            <a:ext cx="487553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094412" y="2413000"/>
            <a:ext cx="4875530" cy="3759199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42D408-4851-6A41-8387-DA719B3C4A1F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870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7C57B1-FD38-0E45-A45C-E0C571B0780D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969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lsó ábra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9" name="Szabadkézi sokszög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10" name="Téglalap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hu-HU" noProof="0" dirty="0"/>
            </a:p>
          </p:txBody>
        </p:sp>
      </p:grp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B5B020-A74A-A743-B691-3B4D89FC1837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2539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75530" y="1600200"/>
            <a:ext cx="6094413" cy="45720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218883" y="1600202"/>
            <a:ext cx="3453500" cy="4571999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4CFA26-F6D9-7B47-BED6-9B26CD3DC665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839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1218887" y="1600200"/>
            <a:ext cx="6703850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125883" y="1600200"/>
            <a:ext cx="2844059" cy="3759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C5C845-44D4-DE4E-89D0-D161FCF0BF30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4C99D79-8A4B-4031-B1E0-AF26F8EDF2BC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44298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126000"/>
                    </a14:imgEffect>
                    <a14:imgEffect>
                      <a14:brightnessContrast bright="-29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lsó ábra"/>
          <p:cNvGrpSpPr/>
          <p:nvPr/>
        </p:nvGrpSpPr>
        <p:grpSpPr>
          <a:xfrm>
            <a:off x="0" y="5409216"/>
            <a:ext cx="12188825" cy="1462483"/>
            <a:chOff x="0" y="4056912"/>
            <a:chExt cx="9144000" cy="1096862"/>
          </a:xfrm>
        </p:grpSpPr>
        <p:sp>
          <p:nvSpPr>
            <p:cNvPr id="21" name="Szabadkézi sokszög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18" name="Téglalap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hu-HU" noProof="0" dirty="0"/>
            </a:p>
          </p:txBody>
        </p:sp>
      </p:grpSp>
      <p:grpSp>
        <p:nvGrpSpPr>
          <p:cNvPr id="7" name="négyzetek"/>
          <p:cNvGrpSpPr/>
          <p:nvPr/>
        </p:nvGrpSpPr>
        <p:grpSpPr>
          <a:xfrm>
            <a:off x="1" y="800551"/>
            <a:ext cx="1063023" cy="524183"/>
            <a:chOff x="0" y="452558"/>
            <a:chExt cx="914400" cy="524182"/>
          </a:xfrm>
        </p:grpSpPr>
        <p:sp>
          <p:nvSpPr>
            <p:cNvPr id="8" name="Lekerekített téglalap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9" name="Lekerekített téglalap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  <p:sp>
          <p:nvSpPr>
            <p:cNvPr id="10" name="Egy oldalon két sarkán kerekített téglalap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 dirty="0"/>
            </a:p>
          </p:txBody>
        </p:sp>
      </p:grp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218883" y="152400"/>
            <a:ext cx="975106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18883" y="1600200"/>
            <a:ext cx="975106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218883" y="64484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9547913" y="6448425"/>
            <a:ext cx="142203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18FEA1ED-F7B8-454B-87C4-0D735BC158A1}" type="datetime1">
              <a:rPr lang="hu-HU" noProof="0" smtClean="0"/>
              <a:t>2026. 06. 21.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1071516" y="6448425"/>
            <a:ext cx="812588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34C99D79-8A4B-4031-B1E0-AF26F8EDF2BC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78268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1218987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55772" indent="-304747" algn="l" defTabSz="121898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8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088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87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25860" y="3717032"/>
            <a:ext cx="9394934" cy="1122388"/>
          </a:xfrm>
        </p:spPr>
        <p:txBody>
          <a:bodyPr rtlCol="0"/>
          <a:lstStyle/>
          <a:p>
            <a:pPr algn="ctr" rtl="0"/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br>
              <a:rPr lang="hu-H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hu-HU" sz="72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Vertikális Farm Projekt</a:t>
            </a:r>
            <a:br>
              <a:rPr lang="hu-HU" sz="72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</a:br>
            <a:br>
              <a:rPr lang="hu-HU" sz="72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</a:br>
            <a:r>
              <a:rPr lang="hu-HU" sz="4400" b="1" dirty="0" err="1">
                <a:solidFill>
                  <a:srgbClr val="379F48"/>
                </a:solidFill>
                <a:latin typeface="Bahnschrift Condensed" panose="020B0502040204020203" pitchFamily="34" charset="0"/>
              </a:rPr>
              <a:t>Freshland</a:t>
            </a:r>
            <a:r>
              <a:rPr lang="hu-HU" sz="44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 + KEP Egyesület</a:t>
            </a:r>
            <a:br>
              <a:rPr lang="hu-HU" sz="44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</a:br>
            <a:br>
              <a:rPr lang="hu-HU" sz="44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</a:br>
            <a:r>
              <a:rPr lang="hu-HU" sz="4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Moduláris Vertikális Farmhálózat </a:t>
            </a:r>
            <a:br>
              <a:rPr lang="hu-HU" sz="4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hu-HU" sz="4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+ </a:t>
            </a:r>
            <a:br>
              <a:rPr lang="hu-HU" sz="4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</a:br>
            <a:r>
              <a:rPr lang="hu-HU" sz="44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Helyi turisztikai attrakciók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73476" y="5229200"/>
            <a:ext cx="11305256" cy="1080120"/>
          </a:xfrm>
        </p:spPr>
        <p:txBody>
          <a:bodyPr rtlCol="0">
            <a:normAutofit fontScale="25000" lnSpcReduction="20000"/>
          </a:bodyPr>
          <a:lstStyle/>
          <a:p>
            <a:pPr algn="r"/>
            <a:r>
              <a:rPr lang="hu-HU" sz="11000" i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„Az </a:t>
            </a:r>
            <a:r>
              <a:rPr lang="hu-HU" sz="11000" b="1" i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egészséges étkezés mindenki számára </a:t>
            </a:r>
          </a:p>
          <a:p>
            <a:pPr algn="r"/>
            <a:r>
              <a:rPr lang="hu-HU" sz="11000" b="1" i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elérhető legyen.”</a:t>
            </a:r>
            <a:endParaRPr lang="hu-HU" sz="11000" i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algn="r" rtl="0"/>
            <a:endParaRPr lang="hu-HU" dirty="0"/>
          </a:p>
        </p:txBody>
      </p:sp>
      <p:sp>
        <p:nvSpPr>
          <p:cNvPr id="5" name="Élőláb helye 3">
            <a:extLst>
              <a:ext uri="{FF2B5EF4-FFF2-40B4-BE49-F238E27FC236}">
                <a16:creationId xmlns:a16="http://schemas.microsoft.com/office/drawing/2014/main" id="{076B017D-426A-7B50-0488-D418B7D9DDF0}"/>
              </a:ext>
            </a:extLst>
          </p:cNvPr>
          <p:cNvSpPr txBox="1">
            <a:spLocks/>
          </p:cNvSpPr>
          <p:nvPr/>
        </p:nvSpPr>
        <p:spPr>
          <a:xfrm>
            <a:off x="1371283" y="66008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 rtl="0">
              <a:defRPr lang="hu"/>
            </a:defPPr>
            <a:lvl1pPr marL="0" algn="l" defTabSz="121898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accent4"/>
                </a:solidFill>
              </a:rPr>
              <a:t>Bizalmas!</a:t>
            </a:r>
            <a:endParaRPr lang="hu-H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Fejlesztési lehetőségek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33772" y="1600200"/>
            <a:ext cx="11449272" cy="4674435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hu-HU" dirty="0">
                <a:solidFill>
                  <a:schemeClr val="bg1"/>
                </a:solidFill>
                <a:latin typeface="Bahnschrift Condensed" panose="020B0502040204020203" pitchFamily="34" charset="0"/>
              </a:rPr>
              <a:t>Helyi közétkeztetés bekapcsolása (iskolák, kórházak, közintézmények...)</a:t>
            </a:r>
          </a:p>
          <a:p>
            <a:pPr>
              <a:buClr>
                <a:schemeClr val="bg1"/>
              </a:buClr>
            </a:pPr>
            <a:r>
              <a:rPr lang="hu-HU" dirty="0">
                <a:solidFill>
                  <a:schemeClr val="bg1"/>
                </a:solidFill>
                <a:latin typeface="Bahnschrift Condensed" panose="020B0502040204020203" pitchFamily="34" charset="0"/>
              </a:rPr>
              <a:t>K + F / Innováció: új, akár még jelenleg ismeretlen zöldségek, gyümölcsök fejlesztése, bevezetése     	       </a:t>
            </a:r>
          </a:p>
          <a:p>
            <a:pPr>
              <a:buClr>
                <a:schemeClr val="bg1"/>
              </a:buClr>
            </a:pPr>
            <a:r>
              <a:rPr lang="hu-HU" dirty="0">
                <a:solidFill>
                  <a:schemeClr val="bg1"/>
                </a:solidFill>
                <a:latin typeface="Bahnschrift Condensed" panose="020B0502040204020203" pitchFamily="34" charset="0"/>
              </a:rPr>
              <a:t>Életmód és diéta programok fejlesztése</a:t>
            </a:r>
          </a:p>
          <a:p>
            <a:pPr>
              <a:buClr>
                <a:schemeClr val="bg1"/>
              </a:buClr>
            </a:pPr>
            <a:r>
              <a:rPr lang="hu-HU" dirty="0">
                <a:solidFill>
                  <a:schemeClr val="bg1"/>
                </a:solidFill>
                <a:latin typeface="Bahnschrift Condensed" panose="020B0502040204020203" pitchFamily="34" charset="0"/>
              </a:rPr>
              <a:t>Hazai és nemzetközi partnerhálózat kiszélesítése</a:t>
            </a:r>
          </a:p>
          <a:p>
            <a:pPr>
              <a:buClr>
                <a:schemeClr val="bg1"/>
              </a:buClr>
            </a:pPr>
            <a:r>
              <a:rPr lang="hu-HU" dirty="0">
                <a:solidFill>
                  <a:srgbClr val="FF0000"/>
                </a:solidFill>
                <a:latin typeface="Bahnschrift Condensed" panose="020B0502040204020203" pitchFamily="34" charset="0"/>
              </a:rPr>
              <a:t>Hazai és EU Programokba való bekapcsolódás:</a:t>
            </a:r>
          </a:p>
          <a:p>
            <a:pPr marL="451025" lvl="1" indent="0">
              <a:spcBef>
                <a:spcPts val="0"/>
              </a:spcBef>
              <a:buClr>
                <a:schemeClr val="bg1"/>
              </a:buClr>
              <a:buNone/>
            </a:pPr>
            <a:endParaRPr lang="hu-HU" sz="8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hu-HU" sz="1800" i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1.  HORIZON-CL6-2024-COMMUNITIES-02-1-two-stage - Innováció az éghajlat-semleges vidéki közösségekért 2050-ig </a:t>
            </a:r>
          </a:p>
          <a:p>
            <a:pPr marL="0" indent="0">
              <a:spcBef>
                <a:spcPts val="0"/>
              </a:spcBef>
              <a:buClr>
                <a:schemeClr val="bg1"/>
              </a:buClr>
              <a:buNone/>
            </a:pPr>
            <a:r>
              <a:rPr lang="hu-HU" sz="1800" i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2. HORIZON-CL6-2024-COMMUNITIES-02-2-two-stage</a:t>
            </a:r>
            <a:r>
              <a:rPr lang="hu-HU" sz="1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hu-HU" sz="1800" i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- Új fenntartható üzleti és termelési modellek a gazdálkodók és a vidéki közösségek számára</a:t>
            </a:r>
            <a:endParaRPr lang="hu-HU" sz="18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DA390E1B-FE12-CE07-3AD0-A6649E68F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5" name="Élőláb helye 3">
            <a:extLst>
              <a:ext uri="{FF2B5EF4-FFF2-40B4-BE49-F238E27FC236}">
                <a16:creationId xmlns:a16="http://schemas.microsoft.com/office/drawing/2014/main" id="{47F28E6B-63A9-E166-7602-3C8B39DD0BB2}"/>
              </a:ext>
            </a:extLst>
          </p:cNvPr>
          <p:cNvSpPr txBox="1">
            <a:spLocks/>
          </p:cNvSpPr>
          <p:nvPr/>
        </p:nvSpPr>
        <p:spPr>
          <a:xfrm>
            <a:off x="1371283" y="66008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 rtl="0">
              <a:defRPr lang="hu"/>
            </a:defPPr>
            <a:lvl1pPr marL="0" algn="l" defTabSz="121898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accent4"/>
                </a:solidFill>
              </a:rPr>
              <a:t>Bizalmas!</a:t>
            </a:r>
            <a:endParaRPr lang="hu-H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5780" y="260648"/>
            <a:ext cx="11305256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9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A siker kulcsa:</a:t>
            </a:r>
            <a:r>
              <a:rPr lang="hu-HU" sz="4900" dirty="0">
                <a:latin typeface="Bahnschrift Condensed" panose="020B0502040204020203" pitchFamily="34" charset="0"/>
              </a:rPr>
              <a:t>  </a:t>
            </a:r>
            <a:br>
              <a:rPr lang="hu-HU" sz="4900" dirty="0">
                <a:latin typeface="Bahnschrift Condensed" panose="020B0502040204020203" pitchFamily="34" charset="0"/>
              </a:rPr>
            </a:br>
            <a:r>
              <a:rPr lang="hu-HU" sz="4900" dirty="0">
                <a:latin typeface="Bahnschrift Condensed" panose="020B0502040204020203" pitchFamily="34" charset="0"/>
              </a:rPr>
              <a:t>	</a:t>
            </a:r>
            <a:r>
              <a:rPr lang="hu-HU" sz="49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Moduláris Vertikális Farm +</a:t>
            </a:r>
            <a:r>
              <a:rPr lang="hu-HU" sz="44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hu-HU" sz="49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Turisztikai Attrakciók</a:t>
            </a:r>
            <a:r>
              <a:rPr lang="hu-HU" dirty="0"/>
              <a:t>	</a:t>
            </a:r>
            <a:endParaRPr lang="hu-HU" b="1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DB48B19-1DD5-962B-0E5D-2AF87162FC98}"/>
              </a:ext>
            </a:extLst>
          </p:cNvPr>
          <p:cNvSpPr txBox="1">
            <a:spLocks/>
          </p:cNvSpPr>
          <p:nvPr/>
        </p:nvSpPr>
        <p:spPr>
          <a:xfrm>
            <a:off x="1371283" y="66008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 rtl="0">
              <a:defRPr lang="hu"/>
            </a:defPPr>
            <a:lvl1pPr marL="0" algn="l" defTabSz="121898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accent4"/>
                </a:solidFill>
              </a:rPr>
              <a:t>Bizalmas!</a:t>
            </a:r>
            <a:endParaRPr lang="hu-HU" dirty="0">
              <a:solidFill>
                <a:schemeClr val="accent4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532" y="2029799"/>
            <a:ext cx="4824536" cy="2949576"/>
          </a:xfrm>
          <a:prstGeom prst="rect">
            <a:avLst/>
          </a:prstGeom>
        </p:spPr>
      </p:pic>
      <p:pic>
        <p:nvPicPr>
          <p:cNvPr id="6" name="Tartalom helye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32" y="2029798"/>
            <a:ext cx="3972656" cy="2959709"/>
          </a:xfrm>
          <a:effectLst>
            <a:softEdge rad="0"/>
          </a:effectLst>
          <a:scene3d>
            <a:camera prst="orthographicFront"/>
            <a:lightRig rig="threePt" dir="t"/>
          </a:scene3d>
          <a:sp3d contourW="50800">
            <a:contourClr>
              <a:srgbClr val="379F48"/>
            </a:contourClr>
          </a:sp3d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413541DC-7AC8-8C06-ABD4-EFA4AA3A37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97" y="3968399"/>
            <a:ext cx="4080767" cy="261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5860" y="454248"/>
            <a:ext cx="9751060" cy="1044352"/>
          </a:xfrm>
        </p:spPr>
        <p:txBody>
          <a:bodyPr>
            <a:noAutofit/>
          </a:bodyPr>
          <a:lstStyle/>
          <a:p>
            <a:pPr algn="ctr"/>
            <a:r>
              <a:rPr lang="hu-HU" sz="72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Projekt összetétel</a:t>
            </a:r>
          </a:p>
        </p:txBody>
      </p:sp>
      <p:graphicFrame>
        <p:nvGraphicFramePr>
          <p:cNvPr id="8" name="Diagram 7"/>
          <p:cNvGraphicFramePr/>
          <p:nvPr/>
        </p:nvGraphicFramePr>
        <p:xfrm>
          <a:off x="8254652" y="1700808"/>
          <a:ext cx="3384376" cy="4709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765B1282-21EB-0270-A554-C81A465F1D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772" y="1580519"/>
            <a:ext cx="3888431" cy="2182978"/>
          </a:xfrm>
          <a:prstGeom prst="rect">
            <a:avLst/>
          </a:prstGeom>
          <a:ln>
            <a:noFill/>
          </a:ln>
          <a:effectLst>
            <a:softEdge rad="0"/>
          </a:effectLst>
          <a:scene3d>
            <a:camera prst="orthographicFront"/>
            <a:lightRig rig="threePt" dir="t"/>
          </a:scene3d>
          <a:sp3d contourW="50800">
            <a:contourClr>
              <a:srgbClr val="379F48"/>
            </a:contourClr>
          </a:sp3d>
        </p:spPr>
      </p:pic>
      <p:sp>
        <p:nvSpPr>
          <p:cNvPr id="4" name="Élőláb helye 3">
            <a:extLst>
              <a:ext uri="{FF2B5EF4-FFF2-40B4-BE49-F238E27FC236}">
                <a16:creationId xmlns:a16="http://schemas.microsoft.com/office/drawing/2014/main" id="{F535DE3F-D3C6-8B30-98F8-1DD5F4417152}"/>
              </a:ext>
            </a:extLst>
          </p:cNvPr>
          <p:cNvSpPr txBox="1">
            <a:spLocks/>
          </p:cNvSpPr>
          <p:nvPr/>
        </p:nvSpPr>
        <p:spPr>
          <a:xfrm>
            <a:off x="1371283" y="66008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 rtl="0">
              <a:defRPr lang="hu"/>
            </a:defPPr>
            <a:lvl1pPr marL="0" algn="l" defTabSz="121898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accent4"/>
                </a:solidFill>
              </a:rPr>
              <a:t>Bizalmas!</a:t>
            </a:r>
            <a:endParaRPr lang="hu-HU" dirty="0">
              <a:solidFill>
                <a:schemeClr val="accent4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228" y="3845416"/>
            <a:ext cx="3849366" cy="25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9756" y="476672"/>
            <a:ext cx="11593288" cy="900336"/>
          </a:xfrm>
        </p:spPr>
        <p:txBody>
          <a:bodyPr rtlCol="0">
            <a:noAutofit/>
          </a:bodyPr>
          <a:lstStyle/>
          <a:p>
            <a:pPr algn="ctr"/>
            <a:r>
              <a:rPr lang="hu-HU" sz="54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Napjaink problémái a mezőgazdaságban</a:t>
            </a:r>
            <a:endParaRPr lang="hu-HU" sz="5400" dirty="0">
              <a:solidFill>
                <a:srgbClr val="379F48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7" name="Szöveg helye 6">
            <a:extLst>
              <a:ext uri="{FF2B5EF4-FFF2-40B4-BE49-F238E27FC236}">
                <a16:creationId xmlns:a16="http://schemas.microsoft.com/office/drawing/2014/main" id="{22C364C7-5D5E-50FB-8430-30FC10588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86300" y="2109316"/>
            <a:ext cx="7056784" cy="37592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Bahnschrift Condensed" panose="020B0502040204020203" pitchFamily="34" charset="0"/>
              </a:rPr>
              <a:t>Aszály / Jégeső</a:t>
            </a: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Bahnschrift Condensed" panose="020B0502040204020203" pitchFamily="34" charset="0"/>
              </a:rPr>
              <a:t>Kimerült termőtalajok</a:t>
            </a: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Bahnschrift Condensed" panose="020B0502040204020203" pitchFamily="34" charset="0"/>
              </a:rPr>
              <a:t>Klímaváltozás</a:t>
            </a: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  <a:latin typeface="Bahnschrift Condensed" panose="020B0502040204020203" pitchFamily="34" charset="0"/>
              </a:rPr>
              <a:t>Szabadföldi termelés kitettsége (öntözés, műtrágya)</a:t>
            </a:r>
          </a:p>
          <a:p>
            <a:pPr marL="342900" indent="-342900">
              <a:lnSpc>
                <a:spcPct val="12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hu-HU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026" name="Picture 2" descr="Tárgy- és kurzusfelvételi problémák bejelentése | Gép- és Terméktervezés  Tanszék">
            <a:extLst>
              <a:ext uri="{FF2B5EF4-FFF2-40B4-BE49-F238E27FC236}">
                <a16:creationId xmlns:a16="http://schemas.microsoft.com/office/drawing/2014/main" id="{86F49D31-4BCD-5951-36CE-3FA82344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812" y="2394401"/>
            <a:ext cx="4108512" cy="273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571D30C-AAB7-BF91-DA86-51299D9F2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A5B7EEA-9D21-4E38-D9A4-A52E2BBA0EF6}"/>
              </a:ext>
            </a:extLst>
          </p:cNvPr>
          <p:cNvSpPr txBox="1">
            <a:spLocks/>
          </p:cNvSpPr>
          <p:nvPr/>
        </p:nvSpPr>
        <p:spPr>
          <a:xfrm>
            <a:off x="1371283" y="66008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 rtl="0">
              <a:defRPr lang="hu"/>
            </a:defPPr>
            <a:lvl1pPr marL="0" algn="l" defTabSz="121898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accent4"/>
                </a:solidFill>
              </a:rPr>
              <a:t>Bizalmas!</a:t>
            </a:r>
            <a:endParaRPr lang="hu-H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6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1412" y="152400"/>
            <a:ext cx="9751060" cy="1332384"/>
          </a:xfrm>
        </p:spPr>
        <p:txBody>
          <a:bodyPr>
            <a:normAutofit fontScale="90000"/>
          </a:bodyPr>
          <a:lstStyle/>
          <a:p>
            <a:pPr algn="ctr"/>
            <a:br>
              <a:rPr lang="hu-HU" b="1" dirty="0"/>
            </a:br>
            <a:r>
              <a:rPr lang="hu-HU" sz="73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Innovatív jövő - Vertikális Farm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7748" y="1863730"/>
            <a:ext cx="6912768" cy="4077072"/>
          </a:xfrm>
        </p:spPr>
        <p:txBody>
          <a:bodyPr>
            <a:normAutofit fontScale="55000" lnSpcReduction="20000"/>
          </a:bodyPr>
          <a:lstStyle/>
          <a:p>
            <a:pPr>
              <a:buClr>
                <a:schemeClr val="bg1"/>
              </a:buClr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Beltéri, precíziós növénytermesztés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Akár a </a:t>
            </a:r>
            <a:r>
              <a:rPr lang="hu-HU" sz="5100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településen belül </a:t>
            </a: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is</a:t>
            </a:r>
          </a:p>
          <a:p>
            <a:pPr>
              <a:buClr>
                <a:schemeClr val="bg1"/>
              </a:buClr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Méretgazdaságosság </a:t>
            </a:r>
          </a:p>
          <a:p>
            <a:pPr lvl="1">
              <a:buClr>
                <a:schemeClr val="bg1"/>
              </a:buClr>
            </a:pPr>
            <a:r>
              <a:rPr lang="hu-HU" sz="47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2,5 Ha termőföld kiváltható 500m</a:t>
            </a:r>
            <a:r>
              <a:rPr lang="hu-HU" sz="4700" baseline="30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 </a:t>
            </a:r>
            <a:r>
              <a:rPr lang="hu-HU" sz="47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beltéri farmon</a:t>
            </a:r>
          </a:p>
          <a:p>
            <a:pPr>
              <a:buClr>
                <a:schemeClr val="bg1"/>
              </a:buClr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95% vízvisszanyerés</a:t>
            </a:r>
          </a:p>
          <a:p>
            <a:pPr>
              <a:buClr>
                <a:schemeClr val="bg1"/>
              </a:buClr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Állandó garantálható MINŐSÉG</a:t>
            </a:r>
          </a:p>
          <a:p>
            <a:pPr>
              <a:buClr>
                <a:schemeClr val="bg1"/>
              </a:buClr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Vegyszermentes, mégis kórokozómentes</a:t>
            </a:r>
          </a:p>
          <a:p>
            <a:pPr>
              <a:buClr>
                <a:schemeClr val="bg1"/>
              </a:buClr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Klímától, időjárástól független termelés egész évben</a:t>
            </a:r>
          </a:p>
          <a:p>
            <a:endParaRPr lang="hu-HU" sz="2200" dirty="0"/>
          </a:p>
          <a:p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103" y="2204864"/>
            <a:ext cx="5014547" cy="3735938"/>
          </a:xfrm>
          <a:effectLst>
            <a:softEdge rad="0"/>
          </a:effectLst>
          <a:scene3d>
            <a:camera prst="orthographicFront"/>
            <a:lightRig rig="threePt" dir="t"/>
          </a:scene3d>
          <a:sp3d contourW="50800">
            <a:contourClr>
              <a:srgbClr val="379F48"/>
            </a:contourClr>
          </a:sp3d>
        </p:spPr>
      </p:pic>
      <p:sp>
        <p:nvSpPr>
          <p:cNvPr id="5" name="Élőláb helye 3">
            <a:extLst>
              <a:ext uri="{FF2B5EF4-FFF2-40B4-BE49-F238E27FC236}">
                <a16:creationId xmlns:a16="http://schemas.microsoft.com/office/drawing/2014/main" id="{E29E6CE2-E715-62C5-2387-49F016CDC4F0}"/>
              </a:ext>
            </a:extLst>
          </p:cNvPr>
          <p:cNvSpPr txBox="1">
            <a:spLocks/>
          </p:cNvSpPr>
          <p:nvPr/>
        </p:nvSpPr>
        <p:spPr>
          <a:xfrm>
            <a:off x="1371283" y="66008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 rtl="0">
              <a:defRPr lang="hu"/>
            </a:defPPr>
            <a:lvl1pPr marL="0" algn="l" defTabSz="121898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accent4"/>
                </a:solidFill>
              </a:rPr>
              <a:t>Bizalmas!</a:t>
            </a:r>
            <a:endParaRPr lang="hu-H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3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7CC1EB-6E97-D168-EA8B-8E2B29584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6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Tények </a:t>
            </a:r>
            <a:endParaRPr lang="hu-HU" sz="6600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CD0C2F1-91BD-8850-D0D1-F373C018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15" name="Tartalom helye 3">
            <a:extLst>
              <a:ext uri="{FF2B5EF4-FFF2-40B4-BE49-F238E27FC236}">
                <a16:creationId xmlns:a16="http://schemas.microsoft.com/office/drawing/2014/main" id="{81DC7791-4CF2-C256-C6DA-286EE932279C}"/>
              </a:ext>
            </a:extLst>
          </p:cNvPr>
          <p:cNvSpPr txBox="1">
            <a:spLocks/>
          </p:cNvSpPr>
          <p:nvPr/>
        </p:nvSpPr>
        <p:spPr>
          <a:xfrm>
            <a:off x="4510236" y="2294672"/>
            <a:ext cx="7373312" cy="2592288"/>
          </a:xfrm>
          <a:prstGeom prst="rect">
            <a:avLst/>
          </a:prstGeom>
        </p:spPr>
        <p:txBody>
          <a:bodyPr vert="horz" lIns="121899" tIns="60949" rIns="121899" bIns="60949" rtlCol="0">
            <a:normAutofit fontScale="55000" lnSpcReduction="20000"/>
          </a:bodyPr>
          <a:lstStyle>
            <a:lvl1pPr marL="304747" indent="-304747" algn="l" defTabSz="1218987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772" indent="-304747" algn="l" defTabSz="1218987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67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8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088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87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1089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61922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2947" indent="-304747" algn="l" defTabSz="1218987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Üzembiztos alapanyag ellátást biztosít</a:t>
            </a:r>
          </a:p>
          <a:p>
            <a:pPr>
              <a:buClr>
                <a:schemeClr val="bg1"/>
              </a:buClr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Garantált Prémium Minőség egész évben</a:t>
            </a:r>
          </a:p>
          <a:p>
            <a:pPr>
              <a:buClr>
                <a:schemeClr val="bg1"/>
              </a:buClr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Energiaellátás NAPELEMMEL</a:t>
            </a:r>
          </a:p>
          <a:p>
            <a:pPr>
              <a:buClr>
                <a:schemeClr val="bg1"/>
              </a:buClr>
            </a:pPr>
            <a:r>
              <a:rPr lang="hu-HU" sz="51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50%-al csökken a hulladéktermelés!</a:t>
            </a:r>
          </a:p>
          <a:p>
            <a:pPr>
              <a:buClr>
                <a:schemeClr val="bg1"/>
              </a:buClr>
            </a:pPr>
            <a:r>
              <a:rPr lang="hu-HU" sz="54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MOSÁS NÉLKÜL előkészíthető (Élelmiszerbiztonság!)</a:t>
            </a:r>
          </a:p>
          <a:p>
            <a:pPr marL="0" indent="0">
              <a:buClr>
                <a:schemeClr val="bg1"/>
              </a:buClr>
              <a:buNone/>
            </a:pPr>
            <a:endParaRPr lang="hu-HU" sz="5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>
              <a:buClr>
                <a:schemeClr val="bg1"/>
              </a:buClr>
            </a:pPr>
            <a:endParaRPr lang="hu-HU" sz="54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>
              <a:buClr>
                <a:schemeClr val="bg1"/>
              </a:buClr>
            </a:pPr>
            <a:endParaRPr lang="hu-HU" sz="51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>
              <a:buClr>
                <a:schemeClr val="bg1"/>
              </a:buClr>
            </a:pPr>
            <a:endParaRPr lang="hu-HU" sz="2200" dirty="0"/>
          </a:p>
          <a:p>
            <a:endParaRPr lang="hu-HU" dirty="0"/>
          </a:p>
        </p:txBody>
      </p:sp>
      <p:pic>
        <p:nvPicPr>
          <p:cNvPr id="7" name="Tartalom helye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80" y="2294672"/>
            <a:ext cx="3672408" cy="2434517"/>
          </a:xfrm>
          <a:effectLst>
            <a:softEdge rad="0"/>
          </a:effectLst>
          <a:scene3d>
            <a:camera prst="orthographicFront"/>
            <a:lightRig rig="threePt" dir="t"/>
          </a:scene3d>
          <a:sp3d contourW="50800">
            <a:contourClr>
              <a:srgbClr val="379F48"/>
            </a:contourClr>
          </a:sp3d>
        </p:spPr>
      </p:pic>
    </p:spTree>
    <p:extLst>
      <p:ext uri="{BB962C8B-B14F-4D97-AF65-F5344CB8AC3E}">
        <p14:creationId xmlns:p14="http://schemas.microsoft.com/office/powerpoint/2010/main" val="346886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FCD2D0-3227-C623-ECEA-85FDC20C9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60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„Vertikális Farm + Turizmus” Projekt</a:t>
            </a:r>
            <a:endParaRPr lang="hu-HU" sz="60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0E7AB2B-E58E-4BCF-C554-3E8BA4D789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812" y="1629544"/>
            <a:ext cx="11089232" cy="86335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Bahnschrift Condensed" panose="020B0502040204020203" pitchFamily="34" charset="0"/>
              </a:rPr>
              <a:t>A projekt célja klíma semleges Moduláris Vertikális Farmhálózat és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hu-HU" dirty="0">
                <a:solidFill>
                  <a:srgbClr val="FF0000"/>
                </a:solidFill>
                <a:latin typeface="Bahnschrift Condensed" panose="020B0502040204020203" pitchFamily="34" charset="0"/>
              </a:rPr>
              <a:t>helyi adottságokra épülő Turisztikai Attrakciók létrehozása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A18D4D-1BAA-E558-8F9F-C075BE84C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557" y="2749144"/>
            <a:ext cx="5710385" cy="34911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421" y="2749144"/>
            <a:ext cx="5472608" cy="350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3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0466" y="409575"/>
            <a:ext cx="9751060" cy="821410"/>
          </a:xfrm>
        </p:spPr>
        <p:txBody>
          <a:bodyPr>
            <a:noAutofit/>
          </a:bodyPr>
          <a:lstStyle/>
          <a:p>
            <a:pPr algn="ctr"/>
            <a:r>
              <a:rPr lang="hu-HU" sz="44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Fenntartható jövőkép – Public </a:t>
            </a:r>
            <a:r>
              <a:rPr lang="hu-HU" sz="4400" b="1" dirty="0" err="1">
                <a:solidFill>
                  <a:srgbClr val="379F48"/>
                </a:solidFill>
                <a:latin typeface="Bahnschrift Condensed" panose="020B0502040204020203" pitchFamily="34" charset="0"/>
              </a:rPr>
              <a:t>Private</a:t>
            </a:r>
            <a:r>
              <a:rPr lang="hu-HU" sz="44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 </a:t>
            </a:r>
            <a:r>
              <a:rPr lang="hu-HU" sz="4400" b="1" dirty="0" err="1">
                <a:solidFill>
                  <a:srgbClr val="379F48"/>
                </a:solidFill>
                <a:latin typeface="Bahnschrift Condensed" panose="020B0502040204020203" pitchFamily="34" charset="0"/>
              </a:rPr>
              <a:t>Partnership</a:t>
            </a:r>
            <a:endParaRPr lang="hu-HU" sz="4400" b="1" dirty="0">
              <a:solidFill>
                <a:srgbClr val="379F48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238428" y="2146190"/>
            <a:ext cx="59503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hu-HU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Mintaprojekt létrehozása </a:t>
            </a:r>
          </a:p>
          <a:p>
            <a:pPr marL="514350" indent="-514350">
              <a:buFontTx/>
              <a:buAutoNum type="arabicPeriod"/>
            </a:pPr>
            <a:endParaRPr lang="hu-HU" sz="28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marL="514350" indent="-514350">
              <a:buFontTx/>
              <a:buAutoNum type="arabicPeriod"/>
            </a:pPr>
            <a:r>
              <a:rPr lang="hu-HU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Egyetemek, kutatóközpontok bevonása</a:t>
            </a:r>
          </a:p>
          <a:p>
            <a:pPr marL="514350" indent="-514350">
              <a:buFontTx/>
              <a:buAutoNum type="arabicPeriod"/>
            </a:pPr>
            <a:endParaRPr lang="hu-HU" sz="28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marL="514350" indent="-514350">
              <a:buFontTx/>
              <a:buAutoNum type="arabicPeriod"/>
            </a:pPr>
            <a:r>
              <a:rPr lang="hu-HU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Partnerhálózat</a:t>
            </a:r>
          </a:p>
          <a:p>
            <a:pPr marL="514350" indent="-514350">
              <a:buFontTx/>
              <a:buAutoNum type="arabicPeriod"/>
            </a:pPr>
            <a:endParaRPr lang="hu-HU" sz="28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marL="514350" indent="-514350">
              <a:buFontTx/>
              <a:buAutoNum type="arabicPeriod"/>
            </a:pPr>
            <a:r>
              <a:rPr lang="hu-HU" sz="28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További együttműködő partnerek bevonása</a:t>
            </a:r>
          </a:p>
          <a:p>
            <a:pPr marL="342900" indent="-342900">
              <a:buFont typeface="Arial" charset="0"/>
              <a:buChar char="•"/>
            </a:pPr>
            <a:endParaRPr lang="hu-H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0F19CBF-F2AB-E434-B314-C5258B1A5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A6C0F74C-FEA6-DAFA-81A1-7E8E698EDA44}"/>
              </a:ext>
            </a:extLst>
          </p:cNvPr>
          <p:cNvSpPr txBox="1">
            <a:spLocks/>
          </p:cNvSpPr>
          <p:nvPr/>
        </p:nvSpPr>
        <p:spPr>
          <a:xfrm>
            <a:off x="1371283" y="66008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 rtl="0">
              <a:defRPr lang="hu"/>
            </a:defPPr>
            <a:lvl1pPr marL="0" algn="l" defTabSz="121898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accent4"/>
                </a:solidFill>
              </a:rPr>
              <a:t>Bizalmas!</a:t>
            </a:r>
            <a:endParaRPr lang="hu-HU" dirty="0">
              <a:solidFill>
                <a:schemeClr val="accent4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946C6E5-DB95-F1E6-A379-1ABF6BD619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747" y="1375631"/>
            <a:ext cx="4248473" cy="2457579"/>
          </a:xfrm>
          <a:prstGeom prst="rect">
            <a:avLst/>
          </a:prstGeom>
          <a:effectLst>
            <a:softEdge rad="0"/>
          </a:effectLst>
          <a:scene3d>
            <a:camera prst="orthographicFront"/>
            <a:lightRig rig="threePt" dir="t"/>
          </a:scene3d>
          <a:sp3d contourW="50800">
            <a:contourClr>
              <a:srgbClr val="379F48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047" y="3915905"/>
            <a:ext cx="3993381" cy="266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49833" y="-30851"/>
            <a:ext cx="9751060" cy="1295400"/>
          </a:xfrm>
        </p:spPr>
        <p:txBody>
          <a:bodyPr>
            <a:normAutofit/>
          </a:bodyPr>
          <a:lstStyle/>
          <a:p>
            <a:pPr algn="ctr"/>
            <a:r>
              <a:rPr lang="hu-HU" sz="66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Projekt előnyök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05780" y="1299451"/>
            <a:ext cx="9865096" cy="3930936"/>
          </a:xfrm>
        </p:spPr>
        <p:txBody>
          <a:bodyPr>
            <a:normAutofit fontScale="25000" lnSpcReduction="20000"/>
          </a:bodyPr>
          <a:lstStyle/>
          <a:p>
            <a:r>
              <a:rPr lang="hu-HU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	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hu-HU" sz="1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Stabil / Kiszámítható / Kalkulálható termelés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hu-HU" sz="1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Egészséges / Tápanyagban dús élelmiszer előállítása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hu-HU" sz="1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Helyi közösségek ellátása – iskolák / óvodák / közintézmények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hu-HU" sz="1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Munkahelyteremtés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hu-HU" sz="1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Fiatalok bevonása és képzése a modern, fenntartható mezőgazdaságba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hu-HU" sz="1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Kutatás + Fejlesztés + Innováció</a:t>
            </a:r>
          </a:p>
          <a:p>
            <a:pPr marL="1143000" indent="-1143000">
              <a:buFont typeface="Wingdings" panose="05000000000000000000" pitchFamily="2" charset="2"/>
              <a:buChar char="Ø"/>
            </a:pPr>
            <a:r>
              <a:rPr lang="hu-HU" sz="11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Modern technológia alkalmazása (mesterséges intelligencia, robotika)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42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42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endParaRPr lang="hu-HU" sz="37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endParaRPr lang="hu-HU" sz="32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endParaRPr lang="hu-HU" sz="32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  <a:p>
            <a:r>
              <a:rPr lang="hu-HU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   		</a:t>
            </a:r>
          </a:p>
        </p:txBody>
      </p:sp>
      <p:sp>
        <p:nvSpPr>
          <p:cNvPr id="7" name="Élőláb helye 3">
            <a:extLst>
              <a:ext uri="{FF2B5EF4-FFF2-40B4-BE49-F238E27FC236}">
                <a16:creationId xmlns:a16="http://schemas.microsoft.com/office/drawing/2014/main" id="{5F061B1B-0105-B23B-3215-4DC0037466C2}"/>
              </a:ext>
            </a:extLst>
          </p:cNvPr>
          <p:cNvSpPr txBox="1">
            <a:spLocks/>
          </p:cNvSpPr>
          <p:nvPr/>
        </p:nvSpPr>
        <p:spPr>
          <a:xfrm>
            <a:off x="1371283" y="66008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 rtl="0">
              <a:defRPr lang="hu"/>
            </a:defPPr>
            <a:lvl1pPr marL="0" algn="l" defTabSz="121898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accent4"/>
                </a:solidFill>
              </a:rPr>
              <a:t>Bizalmas!</a:t>
            </a:r>
          </a:p>
        </p:txBody>
      </p:sp>
    </p:spTree>
    <p:extLst>
      <p:ext uri="{BB962C8B-B14F-4D97-AF65-F5344CB8AC3E}">
        <p14:creationId xmlns:p14="http://schemas.microsoft.com/office/powerpoint/2010/main" val="20440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441" y="188640"/>
            <a:ext cx="10969942" cy="1295400"/>
          </a:xfrm>
        </p:spPr>
        <p:txBody>
          <a:bodyPr>
            <a:noAutofit/>
          </a:bodyPr>
          <a:lstStyle/>
          <a:p>
            <a:pPr algn="ctr"/>
            <a:r>
              <a:rPr lang="hu-HU" sz="5400" b="1" dirty="0">
                <a:solidFill>
                  <a:srgbClr val="379F48"/>
                </a:solidFill>
                <a:latin typeface="Bahnschrift Condensed" panose="020B0502040204020203" pitchFamily="34" charset="0"/>
              </a:rPr>
              <a:t>Miért jó a „Moduláris Vertikális Farm” projekt?</a:t>
            </a:r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3484039"/>
              </p:ext>
            </p:extLst>
          </p:nvPr>
        </p:nvGraphicFramePr>
        <p:xfrm>
          <a:off x="261764" y="1916832"/>
          <a:ext cx="11737304" cy="4096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AD36C66-B372-DF20-28FC-0C7CC9CFF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hu-HU" noProof="0"/>
              <a:t>Bizalmas!</a:t>
            </a:r>
            <a:endParaRPr lang="hu-HU" noProof="0" dirty="0"/>
          </a:p>
        </p:txBody>
      </p:sp>
      <p:sp>
        <p:nvSpPr>
          <p:cNvPr id="5" name="Élőláb helye 3">
            <a:extLst>
              <a:ext uri="{FF2B5EF4-FFF2-40B4-BE49-F238E27FC236}">
                <a16:creationId xmlns:a16="http://schemas.microsoft.com/office/drawing/2014/main" id="{8CC6B3BA-172C-69B1-360D-7F1D22FCA703}"/>
              </a:ext>
            </a:extLst>
          </p:cNvPr>
          <p:cNvSpPr txBox="1">
            <a:spLocks/>
          </p:cNvSpPr>
          <p:nvPr/>
        </p:nvSpPr>
        <p:spPr>
          <a:xfrm>
            <a:off x="1371283" y="6600825"/>
            <a:ext cx="8288401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defPPr rtl="0">
              <a:defRPr lang="hu"/>
            </a:defPPr>
            <a:lvl1pPr marL="0" algn="l" defTabSz="1218987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>
                <a:solidFill>
                  <a:schemeClr val="accent4"/>
                </a:solidFill>
              </a:rPr>
              <a:t>Bizalmas!</a:t>
            </a:r>
            <a:endParaRPr lang="hu-HU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őzés 16x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067_TF02787942" id="{F39994A1-7746-4FD5-9E1C-FE99B2C7EC30}" vid="{64790D6D-6874-422B-84AD-896335E13D9A}"/>
    </a:ext>
  </a:extLst>
</a:theme>
</file>

<file path=ppt/theme/theme2.xml><?xml version="1.0" encoding="utf-8"?>
<a:theme xmlns:a="http://schemas.openxmlformats.org/drawingml/2006/main" name="Office-téma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700CCB-20BA-4760-AB9F-AC3B63ED32E0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08942AA-0721-4324-BC2C-A3CB43F24E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14945D-DABB-422F-9B28-D299995C92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Friss ételeket ábrázoló bemutató (szélesvásznú)</Template>
  <TotalTime>0</TotalTime>
  <Words>405</Words>
  <Application>Microsoft Office PowerPoint</Application>
  <PresentationFormat>Egyéni</PresentationFormat>
  <Paragraphs>91</Paragraphs>
  <Slides>11</Slides>
  <Notes>3</Notes>
  <HiddenSlides>2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Bahnschrift Condensed</vt:lpstr>
      <vt:lpstr>Constantia</vt:lpstr>
      <vt:lpstr>Wingdings</vt:lpstr>
      <vt:lpstr>Főzés 16x9</vt:lpstr>
      <vt:lpstr>   Vertikális Farm Projekt  Freshland + KEP Egyesület  Moduláris Vertikális Farmhálózat  +  Helyi turisztikai attrakciók</vt:lpstr>
      <vt:lpstr>Projekt összetétel</vt:lpstr>
      <vt:lpstr>Napjaink problémái a mezőgazdaságban</vt:lpstr>
      <vt:lpstr> Innovatív jövő - Vertikális Farm</vt:lpstr>
      <vt:lpstr>Tények </vt:lpstr>
      <vt:lpstr>„Vertikális Farm + Turizmus” Projekt</vt:lpstr>
      <vt:lpstr>Fenntartható jövőkép – Public Private Partnership</vt:lpstr>
      <vt:lpstr>Projekt előnyök</vt:lpstr>
      <vt:lpstr>Miért jó a „Moduláris Vertikális Farm” projekt?</vt:lpstr>
      <vt:lpstr>Fejlesztési lehetőségek</vt:lpstr>
      <vt:lpstr>A siker kulcsa:    Moduláris Vertikális Farm + Turisztikai Attrakciók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Freshland</dc:title>
  <dc:creator>Bernadett Sándor</dc:creator>
  <cp:lastModifiedBy>Vasvári József</cp:lastModifiedBy>
  <cp:revision>170</cp:revision>
  <dcterms:created xsi:type="dcterms:W3CDTF">2019-09-06T22:14:58Z</dcterms:created>
  <dcterms:modified xsi:type="dcterms:W3CDTF">2026-06-21T12:34:37Z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