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4" r:id="rId1"/>
  </p:sldMasterIdLst>
  <p:notesMasterIdLst>
    <p:notesMasterId r:id="rId17"/>
  </p:notesMasterIdLst>
  <p:sldIdLst>
    <p:sldId id="256" r:id="rId2"/>
    <p:sldId id="257" r:id="rId3"/>
    <p:sldId id="258" r:id="rId4"/>
    <p:sldId id="275" r:id="rId5"/>
    <p:sldId id="280" r:id="rId6"/>
    <p:sldId id="285" r:id="rId7"/>
    <p:sldId id="281" r:id="rId8"/>
    <p:sldId id="278" r:id="rId9"/>
    <p:sldId id="261" r:id="rId10"/>
    <p:sldId id="272" r:id="rId11"/>
    <p:sldId id="266" r:id="rId12"/>
    <p:sldId id="274" r:id="rId13"/>
    <p:sldId id="269" r:id="rId14"/>
    <p:sldId id="276"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F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4"/>
    <p:restoredTop sz="86351"/>
  </p:normalViewPr>
  <p:slideViewPr>
    <p:cSldViewPr snapToGrid="0">
      <p:cViewPr varScale="1">
        <p:scale>
          <a:sx n="77" d="100"/>
          <a:sy n="77" d="100"/>
        </p:scale>
        <p:origin x="738" y="96"/>
      </p:cViewPr>
      <p:guideLst/>
    </p:cSldViewPr>
  </p:slideViewPr>
  <p:outlineViewPr>
    <p:cViewPr>
      <p:scale>
        <a:sx n="33" d="100"/>
        <a:sy n="33" d="100"/>
      </p:scale>
      <p:origin x="0" y="-6600"/>
    </p:cViewPr>
  </p:outlineViewPr>
  <p:notesTextViewPr>
    <p:cViewPr>
      <p:scale>
        <a:sx n="1" d="1"/>
        <a:sy n="1" d="1"/>
      </p:scale>
      <p:origin x="0" y="0"/>
    </p:cViewPr>
  </p:notesTextViewPr>
  <p:sorterViewPr>
    <p:cViewPr>
      <p:scale>
        <a:sx n="80" d="100"/>
        <a:sy n="80" d="100"/>
      </p:scale>
      <p:origin x="0" y="-2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9A015-0271-446B-973A-69294356AF6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D466B2F-8CDD-431C-AE86-CEF3AD022F5C}">
      <dgm:prSet custT="1"/>
      <dgm:spPr/>
      <dgm:t>
        <a:bodyPr/>
        <a:lstStyle/>
        <a:p>
          <a:pPr>
            <a:lnSpc>
              <a:spcPct val="100000"/>
            </a:lnSpc>
            <a:defRPr b="1"/>
          </a:pPr>
          <a:r>
            <a:rPr lang="en-US" sz="1800" dirty="0" err="1">
              <a:solidFill>
                <a:schemeClr val="accent2">
                  <a:lumMod val="75000"/>
                </a:schemeClr>
              </a:solidFill>
            </a:rPr>
            <a:t>Freshland</a:t>
          </a:r>
          <a:r>
            <a:rPr lang="en-US" sz="1800" dirty="0">
              <a:solidFill>
                <a:schemeClr val="accent2">
                  <a:lumMod val="75000"/>
                </a:schemeClr>
              </a:solidFill>
            </a:rPr>
            <a:t> Restaurants</a:t>
          </a:r>
        </a:p>
      </dgm:t>
    </dgm:pt>
    <dgm:pt modelId="{A26D9937-581A-4C21-9A81-C8296927C072}" type="parTrans" cxnId="{2DA410DE-0279-48ED-AAF1-4F96B847DC51}">
      <dgm:prSet/>
      <dgm:spPr/>
      <dgm:t>
        <a:bodyPr/>
        <a:lstStyle/>
        <a:p>
          <a:endParaRPr lang="en-US" sz="2400"/>
        </a:p>
      </dgm:t>
    </dgm:pt>
    <dgm:pt modelId="{D60679B0-5CF4-4D3B-A88D-C3B4ADFEF5FD}" type="sibTrans" cxnId="{2DA410DE-0279-48ED-AAF1-4F96B847DC51}">
      <dgm:prSet/>
      <dgm:spPr/>
      <dgm:t>
        <a:bodyPr/>
        <a:lstStyle/>
        <a:p>
          <a:endParaRPr lang="en-US" sz="2400"/>
        </a:p>
      </dgm:t>
    </dgm:pt>
    <dgm:pt modelId="{5A948F4F-6A84-4FF6-8A67-E30E102E1509}">
      <dgm:prSet custT="1"/>
      <dgm:spPr/>
      <dgm:t>
        <a:bodyPr/>
        <a:lstStyle/>
        <a:p>
          <a:pPr>
            <a:lnSpc>
              <a:spcPct val="100000"/>
            </a:lnSpc>
          </a:pPr>
          <a:r>
            <a:rPr lang="en-GB" sz="1400" dirty="0"/>
            <a:t>Know-how</a:t>
          </a:r>
        </a:p>
        <a:p>
          <a:pPr>
            <a:lnSpc>
              <a:spcPct val="100000"/>
            </a:lnSpc>
          </a:pPr>
          <a:r>
            <a:rPr lang="en-GB" sz="1400" dirty="0"/>
            <a:t>High-end fast food T</a:t>
          </a:r>
          <a:r>
            <a:rPr lang="en-US" sz="1400" dirty="0" err="1"/>
            <a:t>echnology</a:t>
          </a:r>
          <a:endParaRPr lang="en-US" sz="1400" dirty="0"/>
        </a:p>
      </dgm:t>
    </dgm:pt>
    <dgm:pt modelId="{FEB32B35-2D52-4057-9E0A-C3D65AE9660E}" type="parTrans" cxnId="{E593B472-1A3B-440B-BB1F-AAFFFA3714F6}">
      <dgm:prSet/>
      <dgm:spPr/>
      <dgm:t>
        <a:bodyPr/>
        <a:lstStyle/>
        <a:p>
          <a:endParaRPr lang="en-US" sz="2400"/>
        </a:p>
      </dgm:t>
    </dgm:pt>
    <dgm:pt modelId="{A190D517-A4F8-4CA1-B3F9-F1D25F55397A}" type="sibTrans" cxnId="{E593B472-1A3B-440B-BB1F-AAFFFA3714F6}">
      <dgm:prSet/>
      <dgm:spPr/>
      <dgm:t>
        <a:bodyPr/>
        <a:lstStyle/>
        <a:p>
          <a:endParaRPr lang="en-US" sz="2400"/>
        </a:p>
      </dgm:t>
    </dgm:pt>
    <dgm:pt modelId="{A833DE97-1915-4A9F-81DD-01DC31B2E7DF}">
      <dgm:prSet custT="1"/>
      <dgm:spPr/>
      <dgm:t>
        <a:bodyPr/>
        <a:lstStyle/>
        <a:p>
          <a:pPr>
            <a:lnSpc>
              <a:spcPct val="100000"/>
            </a:lnSpc>
          </a:pPr>
          <a:r>
            <a:rPr lang="en-US" sz="1400" dirty="0"/>
            <a:t>Design</a:t>
          </a:r>
        </a:p>
        <a:p>
          <a:pPr>
            <a:lnSpc>
              <a:spcPct val="100000"/>
            </a:lnSpc>
          </a:pPr>
          <a:r>
            <a:rPr lang="en-US" sz="1400" dirty="0"/>
            <a:t>HR</a:t>
          </a:r>
        </a:p>
      </dgm:t>
    </dgm:pt>
    <dgm:pt modelId="{831EC442-DB65-4A44-8744-288250FA0161}" type="parTrans" cxnId="{EAE3A7DF-82FD-48F3-905C-C4C516DA8007}">
      <dgm:prSet/>
      <dgm:spPr/>
      <dgm:t>
        <a:bodyPr/>
        <a:lstStyle/>
        <a:p>
          <a:endParaRPr lang="en-US" sz="2400"/>
        </a:p>
      </dgm:t>
    </dgm:pt>
    <dgm:pt modelId="{B0312AA3-2C5E-48EB-B6F2-33D9F9560A67}" type="sibTrans" cxnId="{EAE3A7DF-82FD-48F3-905C-C4C516DA8007}">
      <dgm:prSet/>
      <dgm:spPr/>
      <dgm:t>
        <a:bodyPr/>
        <a:lstStyle/>
        <a:p>
          <a:endParaRPr lang="en-US" sz="2400"/>
        </a:p>
      </dgm:t>
    </dgm:pt>
    <dgm:pt modelId="{3CAB04E2-E96F-4E79-90F6-8E43370D1E7D}">
      <dgm:prSet custT="1"/>
      <dgm:spPr/>
      <dgm:t>
        <a:bodyPr/>
        <a:lstStyle/>
        <a:p>
          <a:pPr>
            <a:lnSpc>
              <a:spcPct val="100000"/>
            </a:lnSpc>
          </a:pPr>
          <a:r>
            <a:rPr lang="en-US" sz="1400" dirty="0"/>
            <a:t>Locations</a:t>
          </a:r>
        </a:p>
        <a:p>
          <a:pPr>
            <a:lnSpc>
              <a:spcPct val="100000"/>
            </a:lnSpc>
          </a:pPr>
          <a:r>
            <a:rPr lang="en-US" sz="1400" dirty="0"/>
            <a:t>Types</a:t>
          </a:r>
        </a:p>
      </dgm:t>
    </dgm:pt>
    <dgm:pt modelId="{1584E50C-C674-4F7F-A45A-BAF69C62E209}" type="parTrans" cxnId="{0B83967A-64E8-45C7-8C2C-38C0159AF989}">
      <dgm:prSet/>
      <dgm:spPr/>
      <dgm:t>
        <a:bodyPr/>
        <a:lstStyle/>
        <a:p>
          <a:endParaRPr lang="en-US" sz="2400"/>
        </a:p>
      </dgm:t>
    </dgm:pt>
    <dgm:pt modelId="{C365ABB3-2AF2-4AAF-88C4-4A7CFB2F3D46}" type="sibTrans" cxnId="{0B83967A-64E8-45C7-8C2C-38C0159AF989}">
      <dgm:prSet/>
      <dgm:spPr/>
      <dgm:t>
        <a:bodyPr/>
        <a:lstStyle/>
        <a:p>
          <a:endParaRPr lang="en-US" sz="2400"/>
        </a:p>
      </dgm:t>
    </dgm:pt>
    <dgm:pt modelId="{303EF2DA-F4B4-4BA8-8CBE-26C635782A81}">
      <dgm:prSet custT="1"/>
      <dgm:spPr/>
      <dgm:t>
        <a:bodyPr/>
        <a:lstStyle/>
        <a:p>
          <a:pPr>
            <a:lnSpc>
              <a:spcPct val="100000"/>
            </a:lnSpc>
            <a:defRPr b="1"/>
          </a:pPr>
          <a:r>
            <a:rPr lang="en-US" sz="1800" dirty="0" err="1">
              <a:solidFill>
                <a:schemeClr val="accent2">
                  <a:lumMod val="75000"/>
                </a:schemeClr>
              </a:solidFill>
            </a:rPr>
            <a:t>Freshland</a:t>
          </a:r>
          <a:r>
            <a:rPr lang="en-US" sz="1800" dirty="0">
              <a:solidFill>
                <a:schemeClr val="accent2">
                  <a:lumMod val="75000"/>
                </a:schemeClr>
              </a:solidFill>
            </a:rPr>
            <a:t> Greens Factory – non-stop 365 day production*</a:t>
          </a:r>
        </a:p>
      </dgm:t>
    </dgm:pt>
    <dgm:pt modelId="{2C32A450-CA78-46A4-8A22-3A3CBEA569C7}" type="parTrans" cxnId="{CF196ABA-6A43-4802-B44C-55EE43CEE21F}">
      <dgm:prSet/>
      <dgm:spPr/>
      <dgm:t>
        <a:bodyPr/>
        <a:lstStyle/>
        <a:p>
          <a:endParaRPr lang="en-US" sz="2400"/>
        </a:p>
      </dgm:t>
    </dgm:pt>
    <dgm:pt modelId="{65722032-5526-4EB9-B2A3-21F1E88F3D9D}" type="sibTrans" cxnId="{CF196ABA-6A43-4802-B44C-55EE43CEE21F}">
      <dgm:prSet/>
      <dgm:spPr/>
      <dgm:t>
        <a:bodyPr/>
        <a:lstStyle/>
        <a:p>
          <a:endParaRPr lang="en-US" sz="2400"/>
        </a:p>
      </dgm:t>
    </dgm:pt>
    <dgm:pt modelId="{6B37A3A0-4BB8-49F5-8A90-05189A30E257}">
      <dgm:prSet custT="1"/>
      <dgm:spPr/>
      <dgm:t>
        <a:bodyPr/>
        <a:lstStyle/>
        <a:p>
          <a:pPr>
            <a:lnSpc>
              <a:spcPct val="100000"/>
            </a:lnSpc>
          </a:pPr>
          <a:endParaRPr lang="en-US" sz="1400" dirty="0"/>
        </a:p>
        <a:p>
          <a:pPr>
            <a:lnSpc>
              <a:spcPct val="100000"/>
            </a:lnSpc>
          </a:pPr>
          <a:r>
            <a:rPr lang="en-US" sz="1400" dirty="0"/>
            <a:t>High-tech vertical Farm</a:t>
          </a:r>
          <a:r>
            <a:rPr lang="hu-HU" sz="1400" dirty="0"/>
            <a:t>
</a:t>
          </a:r>
          <a:r>
            <a:rPr lang="hu-HU" sz="1400" dirty="0" err="1"/>
            <a:t>Ecological</a:t>
          </a:r>
          <a:r>
            <a:rPr lang="hu-HU" sz="1400" dirty="0"/>
            <a:t> </a:t>
          </a:r>
          <a:r>
            <a:rPr lang="hu-HU" sz="1400" dirty="0" err="1"/>
            <a:t>footprint</a:t>
          </a:r>
          <a:r>
            <a:rPr lang="hu-HU" sz="1400" dirty="0"/>
            <a:t>
</a:t>
          </a:r>
          <a:r>
            <a:rPr lang="hu-HU" sz="1400" dirty="0" err="1"/>
            <a:t>Green</a:t>
          </a:r>
          <a:r>
            <a:rPr lang="hu-HU" sz="1400" dirty="0"/>
            <a:t> </a:t>
          </a:r>
          <a:r>
            <a:rPr lang="hu-HU" sz="1400" dirty="0" err="1"/>
            <a:t>Energy</a:t>
          </a:r>
          <a:endParaRPr lang="hu-HU" sz="1400" dirty="0"/>
        </a:p>
        <a:p>
          <a:pPr>
            <a:lnSpc>
              <a:spcPct val="100000"/>
            </a:lnSpc>
          </a:pPr>
          <a:r>
            <a:rPr lang="hu-HU" sz="1400" dirty="0" err="1"/>
            <a:t>Climate</a:t>
          </a:r>
          <a:r>
            <a:rPr lang="hu-HU" sz="1400" dirty="0"/>
            <a:t> Independent</a:t>
          </a:r>
        </a:p>
        <a:p>
          <a:pPr>
            <a:lnSpc>
              <a:spcPct val="100000"/>
            </a:lnSpc>
          </a:pPr>
          <a:r>
            <a:rPr lang="hu-HU" sz="1400" dirty="0" err="1"/>
            <a:t>Just</a:t>
          </a:r>
          <a:r>
            <a:rPr lang="hu-HU" sz="1400" dirty="0"/>
            <a:t>-in-</a:t>
          </a:r>
          <a:r>
            <a:rPr lang="hu-HU" sz="1400" dirty="0" err="1"/>
            <a:t>time</a:t>
          </a:r>
          <a:r>
            <a:rPr lang="hu-HU" sz="1400" dirty="0"/>
            <a:t>, </a:t>
          </a:r>
          <a:r>
            <a:rPr lang="hu-HU" sz="1400" dirty="0" err="1"/>
            <a:t>always</a:t>
          </a:r>
          <a:r>
            <a:rPr lang="hu-HU" sz="1400" dirty="0"/>
            <a:t> </a:t>
          </a:r>
          <a:r>
            <a:rPr lang="hu-HU" sz="1400" dirty="0" err="1"/>
            <a:t>producing</a:t>
          </a:r>
          <a:endParaRPr lang="hu-HU" sz="1400" dirty="0"/>
        </a:p>
        <a:p>
          <a:pPr>
            <a:lnSpc>
              <a:spcPct val="100000"/>
            </a:lnSpc>
          </a:pPr>
          <a:r>
            <a:rPr lang="hu-HU" sz="1400" dirty="0" err="1"/>
            <a:t>Scale</a:t>
          </a:r>
          <a:r>
            <a:rPr lang="hu-HU" sz="1400" dirty="0"/>
            <a:t> of </a:t>
          </a:r>
          <a:r>
            <a:rPr lang="hu-HU" sz="1400" dirty="0" err="1"/>
            <a:t>Economy</a:t>
          </a:r>
          <a:endParaRPr lang="en-US" sz="1400" dirty="0"/>
        </a:p>
      </dgm:t>
    </dgm:pt>
    <dgm:pt modelId="{6047C006-11C8-4377-8B86-94D07D35CBF2}" type="parTrans" cxnId="{83AE6366-550F-4F02-903D-B7043CCA1743}">
      <dgm:prSet/>
      <dgm:spPr/>
      <dgm:t>
        <a:bodyPr/>
        <a:lstStyle/>
        <a:p>
          <a:endParaRPr lang="en-US" sz="2400"/>
        </a:p>
      </dgm:t>
    </dgm:pt>
    <dgm:pt modelId="{F4BE6119-7B72-42C8-AF4E-8F4D5C4AEA0F}" type="sibTrans" cxnId="{83AE6366-550F-4F02-903D-B7043CCA1743}">
      <dgm:prSet/>
      <dgm:spPr/>
      <dgm:t>
        <a:bodyPr/>
        <a:lstStyle/>
        <a:p>
          <a:endParaRPr lang="en-US" sz="2400"/>
        </a:p>
      </dgm:t>
    </dgm:pt>
    <dgm:pt modelId="{6236BC9A-98AC-4664-B8AF-258E58755CE2}">
      <dgm:prSet custT="1"/>
      <dgm:spPr/>
      <dgm:t>
        <a:bodyPr/>
        <a:lstStyle/>
        <a:p>
          <a:pPr>
            <a:lnSpc>
              <a:spcPct val="100000"/>
            </a:lnSpc>
            <a:defRPr b="1"/>
          </a:pPr>
          <a:r>
            <a:rPr lang="en-US" sz="1800" dirty="0" err="1">
              <a:solidFill>
                <a:schemeClr val="accent2">
                  <a:lumMod val="75000"/>
                </a:schemeClr>
              </a:solidFill>
            </a:rPr>
            <a:t>Freshland</a:t>
          </a:r>
          <a:r>
            <a:rPr lang="en-US" sz="1800" dirty="0">
              <a:solidFill>
                <a:schemeClr val="accent2">
                  <a:lumMod val="75000"/>
                </a:schemeClr>
              </a:solidFill>
            </a:rPr>
            <a:t> Cluster Oriented Logistics</a:t>
          </a:r>
        </a:p>
      </dgm:t>
    </dgm:pt>
    <dgm:pt modelId="{EFB18D0B-F2B8-4B1E-AD93-A4EAB5938C6B}" type="parTrans" cxnId="{059E3BAF-577E-4E89-8186-E7E39B03F7C0}">
      <dgm:prSet/>
      <dgm:spPr/>
      <dgm:t>
        <a:bodyPr/>
        <a:lstStyle/>
        <a:p>
          <a:endParaRPr lang="en-US" sz="2400"/>
        </a:p>
      </dgm:t>
    </dgm:pt>
    <dgm:pt modelId="{4A7F9132-7452-49FD-BEE0-FFF34369C0F0}" type="sibTrans" cxnId="{059E3BAF-577E-4E89-8186-E7E39B03F7C0}">
      <dgm:prSet/>
      <dgm:spPr/>
      <dgm:t>
        <a:bodyPr/>
        <a:lstStyle/>
        <a:p>
          <a:endParaRPr lang="en-US" sz="2400"/>
        </a:p>
      </dgm:t>
    </dgm:pt>
    <dgm:pt modelId="{8943A235-EAC0-4AD3-968D-8D328975F7D4}">
      <dgm:prSet custT="1"/>
      <dgm:spPr/>
      <dgm:t>
        <a:bodyPr/>
        <a:lstStyle/>
        <a:p>
          <a:pPr>
            <a:lnSpc>
              <a:spcPct val="100000"/>
            </a:lnSpc>
          </a:pPr>
          <a:endParaRPr lang="hu-HU" sz="1400" dirty="0"/>
        </a:p>
        <a:p>
          <a:pPr>
            <a:lnSpc>
              <a:spcPct val="100000"/>
            </a:lnSpc>
          </a:pPr>
          <a:r>
            <a:rPr lang="hu-HU" sz="1400" dirty="0" err="1"/>
            <a:t>Own</a:t>
          </a:r>
          <a:r>
            <a:rPr lang="hu-HU" sz="1400" dirty="0"/>
            <a:t> </a:t>
          </a:r>
          <a:r>
            <a:rPr lang="hu-HU" sz="1400" dirty="0" err="1"/>
            <a:t>supply</a:t>
          </a:r>
          <a:r>
            <a:rPr lang="hu-HU" sz="1400" dirty="0"/>
            <a:t> </a:t>
          </a:r>
          <a:r>
            <a:rPr lang="hu-HU" sz="1400" dirty="0" err="1"/>
            <a:t>chain</a:t>
          </a:r>
          <a:r>
            <a:rPr lang="hu-HU" sz="1400" dirty="0"/>
            <a:t> of </a:t>
          </a:r>
          <a:r>
            <a:rPr lang="hu-HU" sz="1400" dirty="0" err="1"/>
            <a:t>greens</a:t>
          </a:r>
          <a:endParaRPr lang="hu-HU" sz="1400" dirty="0"/>
        </a:p>
        <a:p>
          <a:pPr>
            <a:lnSpc>
              <a:spcPct val="100000"/>
            </a:lnSpc>
          </a:pPr>
          <a:r>
            <a:rPr lang="hu-HU" sz="1400" dirty="0" err="1"/>
            <a:t>Direct</a:t>
          </a:r>
          <a:r>
            <a:rPr lang="hu-HU" sz="1400" dirty="0"/>
            <a:t> </a:t>
          </a:r>
          <a:r>
            <a:rPr lang="hu-HU" sz="1400" dirty="0" err="1"/>
            <a:t>chain</a:t>
          </a:r>
          <a:r>
            <a:rPr lang="hu-HU" sz="1400" dirty="0"/>
            <a:t>
</a:t>
          </a:r>
          <a:r>
            <a:rPr lang="hu-HU" sz="1400" dirty="0" err="1"/>
            <a:t>Hygiene</a:t>
          </a:r>
          <a:r>
            <a:rPr lang="hu-HU" sz="1400" dirty="0"/>
            <a:t> </a:t>
          </a:r>
          <a:r>
            <a:rPr lang="hu-HU" sz="1400" dirty="0" err="1"/>
            <a:t>standards</a:t>
          </a:r>
          <a:r>
            <a:rPr lang="hu-HU" sz="1400" dirty="0"/>
            <a:t>
</a:t>
          </a:r>
          <a:r>
            <a:rPr lang="hu-HU" sz="1400" dirty="0" err="1"/>
            <a:t>Temperature</a:t>
          </a:r>
          <a:r>
            <a:rPr lang="hu-HU" sz="1400" dirty="0"/>
            <a:t> </a:t>
          </a:r>
          <a:r>
            <a:rPr lang="hu-HU" sz="1400" dirty="0" err="1"/>
            <a:t>protection</a:t>
          </a:r>
          <a:r>
            <a:rPr lang="hu-HU" sz="1400" dirty="0"/>
            <a:t>
Rapid Time-</a:t>
          </a:r>
          <a:r>
            <a:rPr lang="hu-HU" sz="1400" dirty="0" err="1"/>
            <a:t>to</a:t>
          </a:r>
          <a:r>
            <a:rPr lang="hu-HU" sz="1400" dirty="0"/>
            <a:t>-</a:t>
          </a:r>
          <a:r>
            <a:rPr lang="hu-HU" sz="1400" dirty="0" err="1"/>
            <a:t>table</a:t>
          </a:r>
          <a:r>
            <a:rPr lang="hu-HU" sz="1400" dirty="0"/>
            <a:t> – </a:t>
          </a:r>
          <a:r>
            <a:rPr lang="hu-HU" sz="1400" dirty="0" err="1"/>
            <a:t>within</a:t>
          </a:r>
          <a:r>
            <a:rPr lang="hu-HU" sz="1400" dirty="0"/>
            <a:t> </a:t>
          </a:r>
          <a:r>
            <a:rPr lang="hu-HU" sz="1400" dirty="0" err="1"/>
            <a:t>one</a:t>
          </a:r>
          <a:r>
            <a:rPr lang="hu-HU" sz="1400" dirty="0"/>
            <a:t> </a:t>
          </a:r>
          <a:r>
            <a:rPr lang="hu-HU" sz="1400" dirty="0" err="1"/>
            <a:t>hour</a:t>
          </a:r>
          <a:endParaRPr lang="en-US" sz="1400" dirty="0"/>
        </a:p>
      </dgm:t>
    </dgm:pt>
    <dgm:pt modelId="{C9D49C8F-5FC8-4746-9FC7-0F3320B3C931}" type="parTrans" cxnId="{379DC1B2-F568-4F8B-BCD8-A7CB361C0BB9}">
      <dgm:prSet/>
      <dgm:spPr/>
      <dgm:t>
        <a:bodyPr/>
        <a:lstStyle/>
        <a:p>
          <a:endParaRPr lang="en-US" sz="2400"/>
        </a:p>
      </dgm:t>
    </dgm:pt>
    <dgm:pt modelId="{505962BC-F95E-44CD-BC54-60F34C09278C}" type="sibTrans" cxnId="{379DC1B2-F568-4F8B-BCD8-A7CB361C0BB9}">
      <dgm:prSet/>
      <dgm:spPr/>
      <dgm:t>
        <a:bodyPr/>
        <a:lstStyle/>
        <a:p>
          <a:endParaRPr lang="en-US" sz="2400"/>
        </a:p>
      </dgm:t>
    </dgm:pt>
    <dgm:pt modelId="{50D4EBCD-EB1B-DE4A-9B7A-A6F6C9DA3E2B}">
      <dgm:prSet custT="1"/>
      <dgm:spPr/>
      <dgm:t>
        <a:bodyPr/>
        <a:lstStyle/>
        <a:p>
          <a:pPr>
            <a:lnSpc>
              <a:spcPct val="100000"/>
            </a:lnSpc>
          </a:pPr>
          <a:endParaRPr lang="en-US" sz="1400" dirty="0"/>
        </a:p>
      </dgm:t>
    </dgm:pt>
    <dgm:pt modelId="{CA9F8D36-3285-B64D-A8EA-C938B60D382C}" type="parTrans" cxnId="{575B2753-2EBA-2F4C-B17B-410D2C2A0602}">
      <dgm:prSet/>
      <dgm:spPr/>
      <dgm:t>
        <a:bodyPr/>
        <a:lstStyle/>
        <a:p>
          <a:endParaRPr lang="en-GB"/>
        </a:p>
      </dgm:t>
    </dgm:pt>
    <dgm:pt modelId="{2C2FD41B-32CA-AF46-BE07-43996012695B}" type="sibTrans" cxnId="{575B2753-2EBA-2F4C-B17B-410D2C2A0602}">
      <dgm:prSet/>
      <dgm:spPr/>
      <dgm:t>
        <a:bodyPr/>
        <a:lstStyle/>
        <a:p>
          <a:endParaRPr lang="en-GB"/>
        </a:p>
      </dgm:t>
    </dgm:pt>
    <dgm:pt modelId="{D13E23CE-242E-406D-86B9-A21ED5F82CE3}" type="pres">
      <dgm:prSet presAssocID="{6169A015-0271-446B-973A-69294356AF60}" presName="root" presStyleCnt="0">
        <dgm:presLayoutVars>
          <dgm:dir/>
          <dgm:resizeHandles val="exact"/>
        </dgm:presLayoutVars>
      </dgm:prSet>
      <dgm:spPr/>
    </dgm:pt>
    <dgm:pt modelId="{12AB739B-65E7-4DB0-A8D7-658A77D27088}" type="pres">
      <dgm:prSet presAssocID="{6D466B2F-8CDD-431C-AE86-CEF3AD022F5C}" presName="compNode" presStyleCnt="0"/>
      <dgm:spPr/>
    </dgm:pt>
    <dgm:pt modelId="{B03A01B4-FB20-4C42-9060-39199801DAA6}" type="pres">
      <dgm:prSet presAssocID="{6D466B2F-8CDD-431C-AE86-CEF3AD022F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éf"/>
        </a:ext>
      </dgm:extLst>
    </dgm:pt>
    <dgm:pt modelId="{6316ECB3-508D-49C6-8092-5F1A091A3C98}" type="pres">
      <dgm:prSet presAssocID="{6D466B2F-8CDD-431C-AE86-CEF3AD022F5C}" presName="iconSpace" presStyleCnt="0"/>
      <dgm:spPr/>
    </dgm:pt>
    <dgm:pt modelId="{CA6A4B07-B6C6-4183-89FD-14D7739B440A}" type="pres">
      <dgm:prSet presAssocID="{6D466B2F-8CDD-431C-AE86-CEF3AD022F5C}" presName="parTx" presStyleLbl="revTx" presStyleIdx="0" presStyleCnt="6">
        <dgm:presLayoutVars>
          <dgm:chMax val="0"/>
          <dgm:chPref val="0"/>
        </dgm:presLayoutVars>
      </dgm:prSet>
      <dgm:spPr/>
    </dgm:pt>
    <dgm:pt modelId="{F36B12DF-5D78-4C9F-B065-CA45A1BD61E2}" type="pres">
      <dgm:prSet presAssocID="{6D466B2F-8CDD-431C-AE86-CEF3AD022F5C}" presName="txSpace" presStyleCnt="0"/>
      <dgm:spPr/>
    </dgm:pt>
    <dgm:pt modelId="{1A572182-F7E4-4A29-B782-29B3B2A2729D}" type="pres">
      <dgm:prSet presAssocID="{6D466B2F-8CDD-431C-AE86-CEF3AD022F5C}" presName="desTx" presStyleLbl="revTx" presStyleIdx="1" presStyleCnt="6" custScaleX="123356">
        <dgm:presLayoutVars/>
      </dgm:prSet>
      <dgm:spPr/>
    </dgm:pt>
    <dgm:pt modelId="{32B2E804-C9D6-44D0-9488-3BD9B4A836CD}" type="pres">
      <dgm:prSet presAssocID="{D60679B0-5CF4-4D3B-A88D-C3B4ADFEF5FD}" presName="sibTrans" presStyleCnt="0"/>
      <dgm:spPr/>
    </dgm:pt>
    <dgm:pt modelId="{1EF99C88-45E1-4171-99A3-AF6823F35CD9}" type="pres">
      <dgm:prSet presAssocID="{303EF2DA-F4B4-4BA8-8CBE-26C635782A81}" presName="compNode" presStyleCnt="0"/>
      <dgm:spPr/>
    </dgm:pt>
    <dgm:pt modelId="{5A60DA23-CBA0-4894-86CB-463DD3838C8A}" type="pres">
      <dgm:prSet presAssocID="{303EF2DA-F4B4-4BA8-8CBE-26C635782A8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úza egyszínű kitöltéssel"/>
        </a:ext>
      </dgm:extLst>
    </dgm:pt>
    <dgm:pt modelId="{28930B26-CB82-4575-AAC5-91FA37042125}" type="pres">
      <dgm:prSet presAssocID="{303EF2DA-F4B4-4BA8-8CBE-26C635782A81}" presName="iconSpace" presStyleCnt="0"/>
      <dgm:spPr/>
    </dgm:pt>
    <dgm:pt modelId="{545A8931-8F7A-46B6-8BBD-BAEFF1392368}" type="pres">
      <dgm:prSet presAssocID="{303EF2DA-F4B4-4BA8-8CBE-26C635782A81}" presName="parTx" presStyleLbl="revTx" presStyleIdx="2" presStyleCnt="6">
        <dgm:presLayoutVars>
          <dgm:chMax val="0"/>
          <dgm:chPref val="0"/>
        </dgm:presLayoutVars>
      </dgm:prSet>
      <dgm:spPr/>
    </dgm:pt>
    <dgm:pt modelId="{1830BC65-EF8E-48B1-AD50-1C9CAC95CD10}" type="pres">
      <dgm:prSet presAssocID="{303EF2DA-F4B4-4BA8-8CBE-26C635782A81}" presName="txSpace" presStyleCnt="0"/>
      <dgm:spPr/>
    </dgm:pt>
    <dgm:pt modelId="{E23BCCB2-1567-4788-BA09-4D33F4770343}" type="pres">
      <dgm:prSet presAssocID="{303EF2DA-F4B4-4BA8-8CBE-26C635782A81}" presName="desTx" presStyleLbl="revTx" presStyleIdx="3" presStyleCnt="6">
        <dgm:presLayoutVars/>
      </dgm:prSet>
      <dgm:spPr/>
    </dgm:pt>
    <dgm:pt modelId="{1DC5574C-6BFD-4348-8194-7DEA59B412B2}" type="pres">
      <dgm:prSet presAssocID="{65722032-5526-4EB9-B2A3-21F1E88F3D9D}" presName="sibTrans" presStyleCnt="0"/>
      <dgm:spPr/>
    </dgm:pt>
    <dgm:pt modelId="{7A495659-4FE2-4791-8225-9B8FAC1CB475}" type="pres">
      <dgm:prSet presAssocID="{6236BC9A-98AC-4664-B8AF-258E58755CE2}" presName="compNode" presStyleCnt="0"/>
      <dgm:spPr/>
    </dgm:pt>
    <dgm:pt modelId="{05DF18BD-3070-4E75-8210-7C4D4EFB1E7D}" type="pres">
      <dgm:prSet presAssocID="{6236BC9A-98AC-4664-B8AF-258E58755C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x trolley"/>
        </a:ext>
      </dgm:extLst>
    </dgm:pt>
    <dgm:pt modelId="{8DA9EB2B-23FF-43DE-80C7-B551A1255AA3}" type="pres">
      <dgm:prSet presAssocID="{6236BC9A-98AC-4664-B8AF-258E58755CE2}" presName="iconSpace" presStyleCnt="0"/>
      <dgm:spPr/>
    </dgm:pt>
    <dgm:pt modelId="{9AD2051E-36E5-4AD0-AAFA-FB3057B67B93}" type="pres">
      <dgm:prSet presAssocID="{6236BC9A-98AC-4664-B8AF-258E58755CE2}" presName="parTx" presStyleLbl="revTx" presStyleIdx="4" presStyleCnt="6">
        <dgm:presLayoutVars>
          <dgm:chMax val="0"/>
          <dgm:chPref val="0"/>
        </dgm:presLayoutVars>
      </dgm:prSet>
      <dgm:spPr/>
    </dgm:pt>
    <dgm:pt modelId="{C665127F-6F68-48C6-BAF8-00928CA0D19B}" type="pres">
      <dgm:prSet presAssocID="{6236BC9A-98AC-4664-B8AF-258E58755CE2}" presName="txSpace" presStyleCnt="0"/>
      <dgm:spPr/>
    </dgm:pt>
    <dgm:pt modelId="{65A0F49C-D035-42BE-A42B-BB2881D6CC0C}" type="pres">
      <dgm:prSet presAssocID="{6236BC9A-98AC-4664-B8AF-258E58755CE2}" presName="desTx" presStyleLbl="revTx" presStyleIdx="5" presStyleCnt="6">
        <dgm:presLayoutVars/>
      </dgm:prSet>
      <dgm:spPr/>
    </dgm:pt>
  </dgm:ptLst>
  <dgm:cxnLst>
    <dgm:cxn modelId="{8D92AB01-794B-4395-A195-513C8B456A85}" type="presOf" srcId="{5A948F4F-6A84-4FF6-8A67-E30E102E1509}" destId="{1A572182-F7E4-4A29-B782-29B3B2A2729D}" srcOrd="0" destOrd="1" presId="urn:microsoft.com/office/officeart/2018/2/layout/IconLabelDescriptionList"/>
    <dgm:cxn modelId="{BBAA371A-91E7-4F7B-8BDD-6F36D3D8F5FB}" type="presOf" srcId="{6236BC9A-98AC-4664-B8AF-258E58755CE2}" destId="{9AD2051E-36E5-4AD0-AAFA-FB3057B67B93}" srcOrd="0" destOrd="0" presId="urn:microsoft.com/office/officeart/2018/2/layout/IconLabelDescriptionList"/>
    <dgm:cxn modelId="{74479E26-DA63-4ACF-B8CA-EF545216F607}" type="presOf" srcId="{3CAB04E2-E96F-4E79-90F6-8E43370D1E7D}" destId="{1A572182-F7E4-4A29-B782-29B3B2A2729D}" srcOrd="0" destOrd="3" presId="urn:microsoft.com/office/officeart/2018/2/layout/IconLabelDescriptionList"/>
    <dgm:cxn modelId="{AA0DC63A-F6B0-B346-8DB6-65114D81B7E7}" type="presOf" srcId="{50D4EBCD-EB1B-DE4A-9B7A-A6F6C9DA3E2B}" destId="{1A572182-F7E4-4A29-B782-29B3B2A2729D}" srcOrd="0" destOrd="0" presId="urn:microsoft.com/office/officeart/2018/2/layout/IconLabelDescriptionList"/>
    <dgm:cxn modelId="{83AE6366-550F-4F02-903D-B7043CCA1743}" srcId="{303EF2DA-F4B4-4BA8-8CBE-26C635782A81}" destId="{6B37A3A0-4BB8-49F5-8A90-05189A30E257}" srcOrd="0" destOrd="0" parTransId="{6047C006-11C8-4377-8B86-94D07D35CBF2}" sibTransId="{F4BE6119-7B72-42C8-AF4E-8F4D5C4AEA0F}"/>
    <dgm:cxn modelId="{5882104E-8D9D-40AF-B504-B490DB11A0FA}" type="presOf" srcId="{A833DE97-1915-4A9F-81DD-01DC31B2E7DF}" destId="{1A572182-F7E4-4A29-B782-29B3B2A2729D}" srcOrd="0" destOrd="2" presId="urn:microsoft.com/office/officeart/2018/2/layout/IconLabelDescriptionList"/>
    <dgm:cxn modelId="{13F25672-D786-4939-BFB4-CAFC578C31A1}" type="presOf" srcId="{6D466B2F-8CDD-431C-AE86-CEF3AD022F5C}" destId="{CA6A4B07-B6C6-4183-89FD-14D7739B440A}" srcOrd="0" destOrd="0" presId="urn:microsoft.com/office/officeart/2018/2/layout/IconLabelDescriptionList"/>
    <dgm:cxn modelId="{E593B472-1A3B-440B-BB1F-AAFFFA3714F6}" srcId="{6D466B2F-8CDD-431C-AE86-CEF3AD022F5C}" destId="{5A948F4F-6A84-4FF6-8A67-E30E102E1509}" srcOrd="1" destOrd="0" parTransId="{FEB32B35-2D52-4057-9E0A-C3D65AE9660E}" sibTransId="{A190D517-A4F8-4CA1-B3F9-F1D25F55397A}"/>
    <dgm:cxn modelId="{575B2753-2EBA-2F4C-B17B-410D2C2A0602}" srcId="{6D466B2F-8CDD-431C-AE86-CEF3AD022F5C}" destId="{50D4EBCD-EB1B-DE4A-9B7A-A6F6C9DA3E2B}" srcOrd="0" destOrd="0" parTransId="{CA9F8D36-3285-B64D-A8EA-C938B60D382C}" sibTransId="{2C2FD41B-32CA-AF46-BE07-43996012695B}"/>
    <dgm:cxn modelId="{AA903378-9124-4B51-9D11-B4F95BCB878B}" type="presOf" srcId="{303EF2DA-F4B4-4BA8-8CBE-26C635782A81}" destId="{545A8931-8F7A-46B6-8BBD-BAEFF1392368}" srcOrd="0" destOrd="0" presId="urn:microsoft.com/office/officeart/2018/2/layout/IconLabelDescriptionList"/>
    <dgm:cxn modelId="{0B83967A-64E8-45C7-8C2C-38C0159AF989}" srcId="{6D466B2F-8CDD-431C-AE86-CEF3AD022F5C}" destId="{3CAB04E2-E96F-4E79-90F6-8E43370D1E7D}" srcOrd="3" destOrd="0" parTransId="{1584E50C-C674-4F7F-A45A-BAF69C62E209}" sibTransId="{C365ABB3-2AF2-4AAF-88C4-4A7CFB2F3D46}"/>
    <dgm:cxn modelId="{1F5E957E-2A63-4CFD-BC16-0D4511E5822C}" type="presOf" srcId="{8943A235-EAC0-4AD3-968D-8D328975F7D4}" destId="{65A0F49C-D035-42BE-A42B-BB2881D6CC0C}" srcOrd="0" destOrd="0" presId="urn:microsoft.com/office/officeart/2018/2/layout/IconLabelDescriptionList"/>
    <dgm:cxn modelId="{63958587-0EAA-4B51-B766-9CCBA633F3B7}" type="presOf" srcId="{6B37A3A0-4BB8-49F5-8A90-05189A30E257}" destId="{E23BCCB2-1567-4788-BA09-4D33F4770343}" srcOrd="0" destOrd="0" presId="urn:microsoft.com/office/officeart/2018/2/layout/IconLabelDescriptionList"/>
    <dgm:cxn modelId="{059E3BAF-577E-4E89-8186-E7E39B03F7C0}" srcId="{6169A015-0271-446B-973A-69294356AF60}" destId="{6236BC9A-98AC-4664-B8AF-258E58755CE2}" srcOrd="2" destOrd="0" parTransId="{EFB18D0B-F2B8-4B1E-AD93-A4EAB5938C6B}" sibTransId="{4A7F9132-7452-49FD-BEE0-FFF34369C0F0}"/>
    <dgm:cxn modelId="{379DC1B2-F568-4F8B-BCD8-A7CB361C0BB9}" srcId="{6236BC9A-98AC-4664-B8AF-258E58755CE2}" destId="{8943A235-EAC0-4AD3-968D-8D328975F7D4}" srcOrd="0" destOrd="0" parTransId="{C9D49C8F-5FC8-4746-9FC7-0F3320B3C931}" sibTransId="{505962BC-F95E-44CD-BC54-60F34C09278C}"/>
    <dgm:cxn modelId="{CF196ABA-6A43-4802-B44C-55EE43CEE21F}" srcId="{6169A015-0271-446B-973A-69294356AF60}" destId="{303EF2DA-F4B4-4BA8-8CBE-26C635782A81}" srcOrd="1" destOrd="0" parTransId="{2C32A450-CA78-46A4-8A22-3A3CBEA569C7}" sibTransId="{65722032-5526-4EB9-B2A3-21F1E88F3D9D}"/>
    <dgm:cxn modelId="{2DA410DE-0279-48ED-AAF1-4F96B847DC51}" srcId="{6169A015-0271-446B-973A-69294356AF60}" destId="{6D466B2F-8CDD-431C-AE86-CEF3AD022F5C}" srcOrd="0" destOrd="0" parTransId="{A26D9937-581A-4C21-9A81-C8296927C072}" sibTransId="{D60679B0-5CF4-4D3B-A88D-C3B4ADFEF5FD}"/>
    <dgm:cxn modelId="{EAE3A7DF-82FD-48F3-905C-C4C516DA8007}" srcId="{6D466B2F-8CDD-431C-AE86-CEF3AD022F5C}" destId="{A833DE97-1915-4A9F-81DD-01DC31B2E7DF}" srcOrd="2" destOrd="0" parTransId="{831EC442-DB65-4A44-8744-288250FA0161}" sibTransId="{B0312AA3-2C5E-48EB-B6F2-33D9F9560A67}"/>
    <dgm:cxn modelId="{5FC545F4-44C0-4B07-9CAC-8AFA2418EF4E}" type="presOf" srcId="{6169A015-0271-446B-973A-69294356AF60}" destId="{D13E23CE-242E-406D-86B9-A21ED5F82CE3}" srcOrd="0" destOrd="0" presId="urn:microsoft.com/office/officeart/2018/2/layout/IconLabelDescriptionList"/>
    <dgm:cxn modelId="{557633E2-CFBB-4690-BA12-796BEA4C8159}" type="presParOf" srcId="{D13E23CE-242E-406D-86B9-A21ED5F82CE3}" destId="{12AB739B-65E7-4DB0-A8D7-658A77D27088}" srcOrd="0" destOrd="0" presId="urn:microsoft.com/office/officeart/2018/2/layout/IconLabelDescriptionList"/>
    <dgm:cxn modelId="{EDC57A94-95D7-4DC6-B0D6-82FDF410FD1A}" type="presParOf" srcId="{12AB739B-65E7-4DB0-A8D7-658A77D27088}" destId="{B03A01B4-FB20-4C42-9060-39199801DAA6}" srcOrd="0" destOrd="0" presId="urn:microsoft.com/office/officeart/2018/2/layout/IconLabelDescriptionList"/>
    <dgm:cxn modelId="{89C1DB06-031D-4BC3-A56C-3EEE5D398A6D}" type="presParOf" srcId="{12AB739B-65E7-4DB0-A8D7-658A77D27088}" destId="{6316ECB3-508D-49C6-8092-5F1A091A3C98}" srcOrd="1" destOrd="0" presId="urn:microsoft.com/office/officeart/2018/2/layout/IconLabelDescriptionList"/>
    <dgm:cxn modelId="{B0711BB2-93E3-4733-87C7-B2E3501247AE}" type="presParOf" srcId="{12AB739B-65E7-4DB0-A8D7-658A77D27088}" destId="{CA6A4B07-B6C6-4183-89FD-14D7739B440A}" srcOrd="2" destOrd="0" presId="urn:microsoft.com/office/officeart/2018/2/layout/IconLabelDescriptionList"/>
    <dgm:cxn modelId="{DDC77929-DC91-4613-BAA6-E157542F09BA}" type="presParOf" srcId="{12AB739B-65E7-4DB0-A8D7-658A77D27088}" destId="{F36B12DF-5D78-4C9F-B065-CA45A1BD61E2}" srcOrd="3" destOrd="0" presId="urn:microsoft.com/office/officeart/2018/2/layout/IconLabelDescriptionList"/>
    <dgm:cxn modelId="{5BEE0ADB-1CDE-4146-8FC9-FACC7AAE245F}" type="presParOf" srcId="{12AB739B-65E7-4DB0-A8D7-658A77D27088}" destId="{1A572182-F7E4-4A29-B782-29B3B2A2729D}" srcOrd="4" destOrd="0" presId="urn:microsoft.com/office/officeart/2018/2/layout/IconLabelDescriptionList"/>
    <dgm:cxn modelId="{15F0FDD7-935A-44DF-9875-E3016EA2573B}" type="presParOf" srcId="{D13E23CE-242E-406D-86B9-A21ED5F82CE3}" destId="{32B2E804-C9D6-44D0-9488-3BD9B4A836CD}" srcOrd="1" destOrd="0" presId="urn:microsoft.com/office/officeart/2018/2/layout/IconLabelDescriptionList"/>
    <dgm:cxn modelId="{324C0810-9381-4AED-8A37-09969C7DFDB7}" type="presParOf" srcId="{D13E23CE-242E-406D-86B9-A21ED5F82CE3}" destId="{1EF99C88-45E1-4171-99A3-AF6823F35CD9}" srcOrd="2" destOrd="0" presId="urn:microsoft.com/office/officeart/2018/2/layout/IconLabelDescriptionList"/>
    <dgm:cxn modelId="{B5016E6C-57CE-4F25-B7EA-33AAFD2CF26F}" type="presParOf" srcId="{1EF99C88-45E1-4171-99A3-AF6823F35CD9}" destId="{5A60DA23-CBA0-4894-86CB-463DD3838C8A}" srcOrd="0" destOrd="0" presId="urn:microsoft.com/office/officeart/2018/2/layout/IconLabelDescriptionList"/>
    <dgm:cxn modelId="{39B913B3-E5FA-4A9E-B573-5C1654344DDF}" type="presParOf" srcId="{1EF99C88-45E1-4171-99A3-AF6823F35CD9}" destId="{28930B26-CB82-4575-AAC5-91FA37042125}" srcOrd="1" destOrd="0" presId="urn:microsoft.com/office/officeart/2018/2/layout/IconLabelDescriptionList"/>
    <dgm:cxn modelId="{BFCA739C-8415-459C-969F-93D3FB44CBF7}" type="presParOf" srcId="{1EF99C88-45E1-4171-99A3-AF6823F35CD9}" destId="{545A8931-8F7A-46B6-8BBD-BAEFF1392368}" srcOrd="2" destOrd="0" presId="urn:microsoft.com/office/officeart/2018/2/layout/IconLabelDescriptionList"/>
    <dgm:cxn modelId="{F7BE6285-6EA9-4DC0-8028-621B6F9D7471}" type="presParOf" srcId="{1EF99C88-45E1-4171-99A3-AF6823F35CD9}" destId="{1830BC65-EF8E-48B1-AD50-1C9CAC95CD10}" srcOrd="3" destOrd="0" presId="urn:microsoft.com/office/officeart/2018/2/layout/IconLabelDescriptionList"/>
    <dgm:cxn modelId="{B60C324C-C3EC-4697-AEF4-0DC8EE83B00A}" type="presParOf" srcId="{1EF99C88-45E1-4171-99A3-AF6823F35CD9}" destId="{E23BCCB2-1567-4788-BA09-4D33F4770343}" srcOrd="4" destOrd="0" presId="urn:microsoft.com/office/officeart/2018/2/layout/IconLabelDescriptionList"/>
    <dgm:cxn modelId="{9A4F7DBB-13BD-4973-88F3-6123A67958D0}" type="presParOf" srcId="{D13E23CE-242E-406D-86B9-A21ED5F82CE3}" destId="{1DC5574C-6BFD-4348-8194-7DEA59B412B2}" srcOrd="3" destOrd="0" presId="urn:microsoft.com/office/officeart/2018/2/layout/IconLabelDescriptionList"/>
    <dgm:cxn modelId="{A34D1F77-9B06-4D03-9975-A8C4689A2EA5}" type="presParOf" srcId="{D13E23CE-242E-406D-86B9-A21ED5F82CE3}" destId="{7A495659-4FE2-4791-8225-9B8FAC1CB475}" srcOrd="4" destOrd="0" presId="urn:microsoft.com/office/officeart/2018/2/layout/IconLabelDescriptionList"/>
    <dgm:cxn modelId="{5B6E8F13-3680-4120-AFC6-FD915221CAC8}" type="presParOf" srcId="{7A495659-4FE2-4791-8225-9B8FAC1CB475}" destId="{05DF18BD-3070-4E75-8210-7C4D4EFB1E7D}" srcOrd="0" destOrd="0" presId="urn:microsoft.com/office/officeart/2018/2/layout/IconLabelDescriptionList"/>
    <dgm:cxn modelId="{8DF51082-1161-41EA-8FC3-8B188B0FD256}" type="presParOf" srcId="{7A495659-4FE2-4791-8225-9B8FAC1CB475}" destId="{8DA9EB2B-23FF-43DE-80C7-B551A1255AA3}" srcOrd="1" destOrd="0" presId="urn:microsoft.com/office/officeart/2018/2/layout/IconLabelDescriptionList"/>
    <dgm:cxn modelId="{AFCED47E-4D3B-4824-83AC-234E15818E28}" type="presParOf" srcId="{7A495659-4FE2-4791-8225-9B8FAC1CB475}" destId="{9AD2051E-36E5-4AD0-AAFA-FB3057B67B93}" srcOrd="2" destOrd="0" presId="urn:microsoft.com/office/officeart/2018/2/layout/IconLabelDescriptionList"/>
    <dgm:cxn modelId="{EB925A95-10D5-461D-A866-ED8919BB4967}" type="presParOf" srcId="{7A495659-4FE2-4791-8225-9B8FAC1CB475}" destId="{C665127F-6F68-48C6-BAF8-00928CA0D19B}" srcOrd="3" destOrd="0" presId="urn:microsoft.com/office/officeart/2018/2/layout/IconLabelDescriptionList"/>
    <dgm:cxn modelId="{051CFDDE-2802-4EE3-99D0-43857B908EAB}" type="presParOf" srcId="{7A495659-4FE2-4791-8225-9B8FAC1CB475}" destId="{65A0F49C-D035-42BE-A42B-BB2881D6CC0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01B4-FB20-4C42-9060-39199801DAA6}">
      <dsp:nvSpPr>
        <dsp:cNvPr id="0" name=""/>
        <dsp:cNvSpPr/>
      </dsp:nvSpPr>
      <dsp:spPr>
        <a:xfrm>
          <a:off x="303711" y="179085"/>
          <a:ext cx="867997" cy="78646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A4B07-B6C6-4183-89FD-14D7739B440A}">
      <dsp:nvSpPr>
        <dsp:cNvPr id="0" name=""/>
        <dsp:cNvSpPr/>
      </dsp:nvSpPr>
      <dsp:spPr>
        <a:xfrm>
          <a:off x="303711" y="1112589"/>
          <a:ext cx="2479992" cy="78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err="1">
              <a:solidFill>
                <a:schemeClr val="accent2">
                  <a:lumMod val="75000"/>
                </a:schemeClr>
              </a:solidFill>
            </a:rPr>
            <a:t>Freshland</a:t>
          </a:r>
          <a:r>
            <a:rPr lang="en-US" sz="1800" kern="1200" dirty="0">
              <a:solidFill>
                <a:schemeClr val="accent2">
                  <a:lumMod val="75000"/>
                </a:schemeClr>
              </a:solidFill>
            </a:rPr>
            <a:t> Restaurants</a:t>
          </a:r>
        </a:p>
      </dsp:txBody>
      <dsp:txXfrm>
        <a:off x="303711" y="1112589"/>
        <a:ext cx="2479992" cy="780207"/>
      </dsp:txXfrm>
    </dsp:sp>
    <dsp:sp modelId="{1A572182-F7E4-4A29-B782-29B3B2A2729D}">
      <dsp:nvSpPr>
        <dsp:cNvPr id="0" name=""/>
        <dsp:cNvSpPr/>
      </dsp:nvSpPr>
      <dsp:spPr>
        <a:xfrm>
          <a:off x="14098" y="1961185"/>
          <a:ext cx="3059220" cy="163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GB" sz="1400" kern="1200" dirty="0"/>
            <a:t>Know-how</a:t>
          </a:r>
        </a:p>
        <a:p>
          <a:pPr marL="0" lvl="0" indent="0" algn="l" defTabSz="622300">
            <a:lnSpc>
              <a:spcPct val="100000"/>
            </a:lnSpc>
            <a:spcBef>
              <a:spcPct val="0"/>
            </a:spcBef>
            <a:spcAft>
              <a:spcPct val="35000"/>
            </a:spcAft>
            <a:buNone/>
          </a:pPr>
          <a:r>
            <a:rPr lang="en-GB" sz="1400" kern="1200" dirty="0"/>
            <a:t>High-end fast food T</a:t>
          </a:r>
          <a:r>
            <a:rPr lang="en-US" sz="1400" kern="1200" dirty="0" err="1"/>
            <a:t>echnology</a:t>
          </a:r>
          <a:endParaRPr lang="en-US" sz="1400" kern="1200" dirty="0"/>
        </a:p>
        <a:p>
          <a:pPr marL="0" lvl="0" indent="0" algn="l" defTabSz="622300">
            <a:lnSpc>
              <a:spcPct val="100000"/>
            </a:lnSpc>
            <a:spcBef>
              <a:spcPct val="0"/>
            </a:spcBef>
            <a:spcAft>
              <a:spcPct val="35000"/>
            </a:spcAft>
            <a:buNone/>
          </a:pPr>
          <a:r>
            <a:rPr lang="en-US" sz="1400" kern="1200" dirty="0"/>
            <a:t>Design</a:t>
          </a:r>
        </a:p>
        <a:p>
          <a:pPr marL="0" lvl="0" indent="0" algn="l" defTabSz="622300">
            <a:lnSpc>
              <a:spcPct val="100000"/>
            </a:lnSpc>
            <a:spcBef>
              <a:spcPct val="0"/>
            </a:spcBef>
            <a:spcAft>
              <a:spcPct val="35000"/>
            </a:spcAft>
            <a:buNone/>
          </a:pPr>
          <a:r>
            <a:rPr lang="en-US" sz="1400" kern="1200" dirty="0"/>
            <a:t>HR</a:t>
          </a:r>
        </a:p>
        <a:p>
          <a:pPr marL="0" lvl="0" indent="0" algn="l" defTabSz="622300">
            <a:lnSpc>
              <a:spcPct val="100000"/>
            </a:lnSpc>
            <a:spcBef>
              <a:spcPct val="0"/>
            </a:spcBef>
            <a:spcAft>
              <a:spcPct val="35000"/>
            </a:spcAft>
            <a:buNone/>
          </a:pPr>
          <a:r>
            <a:rPr lang="en-US" sz="1400" kern="1200" dirty="0"/>
            <a:t>Locations</a:t>
          </a:r>
        </a:p>
        <a:p>
          <a:pPr marL="0" lvl="0" indent="0" algn="l" defTabSz="622300">
            <a:lnSpc>
              <a:spcPct val="100000"/>
            </a:lnSpc>
            <a:spcBef>
              <a:spcPct val="0"/>
            </a:spcBef>
            <a:spcAft>
              <a:spcPct val="35000"/>
            </a:spcAft>
            <a:buNone/>
          </a:pPr>
          <a:r>
            <a:rPr lang="en-US" sz="1400" kern="1200" dirty="0"/>
            <a:t>Types</a:t>
          </a:r>
        </a:p>
      </dsp:txBody>
      <dsp:txXfrm>
        <a:off x="14098" y="1961185"/>
        <a:ext cx="3059220" cy="1637351"/>
      </dsp:txXfrm>
    </dsp:sp>
    <dsp:sp modelId="{5A60DA23-CBA0-4894-86CB-463DD3838C8A}">
      <dsp:nvSpPr>
        <dsp:cNvPr id="0" name=""/>
        <dsp:cNvSpPr/>
      </dsp:nvSpPr>
      <dsp:spPr>
        <a:xfrm>
          <a:off x="3507317" y="179085"/>
          <a:ext cx="867997" cy="78646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A8931-8F7A-46B6-8BBD-BAEFF1392368}">
      <dsp:nvSpPr>
        <dsp:cNvPr id="0" name=""/>
        <dsp:cNvSpPr/>
      </dsp:nvSpPr>
      <dsp:spPr>
        <a:xfrm>
          <a:off x="3507317" y="1112589"/>
          <a:ext cx="2479992" cy="78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err="1">
              <a:solidFill>
                <a:schemeClr val="accent2">
                  <a:lumMod val="75000"/>
                </a:schemeClr>
              </a:solidFill>
            </a:rPr>
            <a:t>Freshland</a:t>
          </a:r>
          <a:r>
            <a:rPr lang="en-US" sz="1800" kern="1200" dirty="0">
              <a:solidFill>
                <a:schemeClr val="accent2">
                  <a:lumMod val="75000"/>
                </a:schemeClr>
              </a:solidFill>
            </a:rPr>
            <a:t> Greens Factory – non-stop 365 day production*</a:t>
          </a:r>
        </a:p>
      </dsp:txBody>
      <dsp:txXfrm>
        <a:off x="3507317" y="1112589"/>
        <a:ext cx="2479992" cy="780207"/>
      </dsp:txXfrm>
    </dsp:sp>
    <dsp:sp modelId="{E23BCCB2-1567-4788-BA09-4D33F4770343}">
      <dsp:nvSpPr>
        <dsp:cNvPr id="0" name=""/>
        <dsp:cNvSpPr/>
      </dsp:nvSpPr>
      <dsp:spPr>
        <a:xfrm>
          <a:off x="3507317" y="1961185"/>
          <a:ext cx="2479992" cy="163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High-tech vertical Farm</a:t>
          </a:r>
          <a:r>
            <a:rPr lang="hu-HU" sz="1400" kern="1200" dirty="0"/>
            <a:t>
</a:t>
          </a:r>
          <a:r>
            <a:rPr lang="hu-HU" sz="1400" kern="1200" dirty="0" err="1"/>
            <a:t>Ecological</a:t>
          </a:r>
          <a:r>
            <a:rPr lang="hu-HU" sz="1400" kern="1200" dirty="0"/>
            <a:t> </a:t>
          </a:r>
          <a:r>
            <a:rPr lang="hu-HU" sz="1400" kern="1200" dirty="0" err="1"/>
            <a:t>footprint</a:t>
          </a:r>
          <a:r>
            <a:rPr lang="hu-HU" sz="1400" kern="1200" dirty="0"/>
            <a:t>
</a:t>
          </a:r>
          <a:r>
            <a:rPr lang="hu-HU" sz="1400" kern="1200" dirty="0" err="1"/>
            <a:t>Green</a:t>
          </a:r>
          <a:r>
            <a:rPr lang="hu-HU" sz="1400" kern="1200" dirty="0"/>
            <a:t> </a:t>
          </a:r>
          <a:r>
            <a:rPr lang="hu-HU" sz="1400" kern="1200" dirty="0" err="1"/>
            <a:t>Energy</a:t>
          </a:r>
          <a:endParaRPr lang="hu-HU" sz="1400" kern="1200" dirty="0"/>
        </a:p>
        <a:p>
          <a:pPr marL="0" lvl="0" indent="0" algn="l" defTabSz="622300">
            <a:lnSpc>
              <a:spcPct val="100000"/>
            </a:lnSpc>
            <a:spcBef>
              <a:spcPct val="0"/>
            </a:spcBef>
            <a:spcAft>
              <a:spcPct val="35000"/>
            </a:spcAft>
            <a:buNone/>
          </a:pPr>
          <a:r>
            <a:rPr lang="hu-HU" sz="1400" kern="1200" dirty="0" err="1"/>
            <a:t>Climate</a:t>
          </a:r>
          <a:r>
            <a:rPr lang="hu-HU" sz="1400" kern="1200" dirty="0"/>
            <a:t> Independent</a:t>
          </a:r>
        </a:p>
        <a:p>
          <a:pPr marL="0" lvl="0" indent="0" algn="l" defTabSz="622300">
            <a:lnSpc>
              <a:spcPct val="100000"/>
            </a:lnSpc>
            <a:spcBef>
              <a:spcPct val="0"/>
            </a:spcBef>
            <a:spcAft>
              <a:spcPct val="35000"/>
            </a:spcAft>
            <a:buNone/>
          </a:pPr>
          <a:r>
            <a:rPr lang="hu-HU" sz="1400" kern="1200" dirty="0" err="1"/>
            <a:t>Just</a:t>
          </a:r>
          <a:r>
            <a:rPr lang="hu-HU" sz="1400" kern="1200" dirty="0"/>
            <a:t>-in-</a:t>
          </a:r>
          <a:r>
            <a:rPr lang="hu-HU" sz="1400" kern="1200" dirty="0" err="1"/>
            <a:t>time</a:t>
          </a:r>
          <a:r>
            <a:rPr lang="hu-HU" sz="1400" kern="1200" dirty="0"/>
            <a:t>, </a:t>
          </a:r>
          <a:r>
            <a:rPr lang="hu-HU" sz="1400" kern="1200" dirty="0" err="1"/>
            <a:t>always</a:t>
          </a:r>
          <a:r>
            <a:rPr lang="hu-HU" sz="1400" kern="1200" dirty="0"/>
            <a:t> </a:t>
          </a:r>
          <a:r>
            <a:rPr lang="hu-HU" sz="1400" kern="1200" dirty="0" err="1"/>
            <a:t>producing</a:t>
          </a:r>
          <a:endParaRPr lang="hu-HU" sz="1400" kern="1200" dirty="0"/>
        </a:p>
        <a:p>
          <a:pPr marL="0" lvl="0" indent="0" algn="l" defTabSz="622300">
            <a:lnSpc>
              <a:spcPct val="100000"/>
            </a:lnSpc>
            <a:spcBef>
              <a:spcPct val="0"/>
            </a:spcBef>
            <a:spcAft>
              <a:spcPct val="35000"/>
            </a:spcAft>
            <a:buNone/>
          </a:pPr>
          <a:r>
            <a:rPr lang="hu-HU" sz="1400" kern="1200" dirty="0" err="1"/>
            <a:t>Scale</a:t>
          </a:r>
          <a:r>
            <a:rPr lang="hu-HU" sz="1400" kern="1200" dirty="0"/>
            <a:t> of </a:t>
          </a:r>
          <a:r>
            <a:rPr lang="hu-HU" sz="1400" kern="1200" dirty="0" err="1"/>
            <a:t>Economy</a:t>
          </a:r>
          <a:endParaRPr lang="en-US" sz="1400" kern="1200" dirty="0"/>
        </a:p>
      </dsp:txBody>
      <dsp:txXfrm>
        <a:off x="3507317" y="1961185"/>
        <a:ext cx="2479992" cy="1637351"/>
      </dsp:txXfrm>
    </dsp:sp>
    <dsp:sp modelId="{05DF18BD-3070-4E75-8210-7C4D4EFB1E7D}">
      <dsp:nvSpPr>
        <dsp:cNvPr id="0" name=""/>
        <dsp:cNvSpPr/>
      </dsp:nvSpPr>
      <dsp:spPr>
        <a:xfrm>
          <a:off x="6421308" y="179085"/>
          <a:ext cx="867997" cy="78646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2051E-36E5-4AD0-AAFA-FB3057B67B93}">
      <dsp:nvSpPr>
        <dsp:cNvPr id="0" name=""/>
        <dsp:cNvSpPr/>
      </dsp:nvSpPr>
      <dsp:spPr>
        <a:xfrm>
          <a:off x="6421308" y="1112589"/>
          <a:ext cx="2479992" cy="78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err="1">
              <a:solidFill>
                <a:schemeClr val="accent2">
                  <a:lumMod val="75000"/>
                </a:schemeClr>
              </a:solidFill>
            </a:rPr>
            <a:t>Freshland</a:t>
          </a:r>
          <a:r>
            <a:rPr lang="en-US" sz="1800" kern="1200" dirty="0">
              <a:solidFill>
                <a:schemeClr val="accent2">
                  <a:lumMod val="75000"/>
                </a:schemeClr>
              </a:solidFill>
            </a:rPr>
            <a:t> Cluster Oriented Logistics</a:t>
          </a:r>
        </a:p>
      </dsp:txBody>
      <dsp:txXfrm>
        <a:off x="6421308" y="1112589"/>
        <a:ext cx="2479992" cy="780207"/>
      </dsp:txXfrm>
    </dsp:sp>
    <dsp:sp modelId="{65A0F49C-D035-42BE-A42B-BB2881D6CC0C}">
      <dsp:nvSpPr>
        <dsp:cNvPr id="0" name=""/>
        <dsp:cNvSpPr/>
      </dsp:nvSpPr>
      <dsp:spPr>
        <a:xfrm>
          <a:off x="6421308" y="1961185"/>
          <a:ext cx="2479992" cy="163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hu-HU" sz="1400" kern="1200" dirty="0"/>
        </a:p>
        <a:p>
          <a:pPr marL="0" lvl="0" indent="0" algn="l" defTabSz="622300">
            <a:lnSpc>
              <a:spcPct val="100000"/>
            </a:lnSpc>
            <a:spcBef>
              <a:spcPct val="0"/>
            </a:spcBef>
            <a:spcAft>
              <a:spcPct val="35000"/>
            </a:spcAft>
            <a:buNone/>
          </a:pPr>
          <a:r>
            <a:rPr lang="hu-HU" sz="1400" kern="1200" dirty="0" err="1"/>
            <a:t>Own</a:t>
          </a:r>
          <a:r>
            <a:rPr lang="hu-HU" sz="1400" kern="1200" dirty="0"/>
            <a:t> </a:t>
          </a:r>
          <a:r>
            <a:rPr lang="hu-HU" sz="1400" kern="1200" dirty="0" err="1"/>
            <a:t>supply</a:t>
          </a:r>
          <a:r>
            <a:rPr lang="hu-HU" sz="1400" kern="1200" dirty="0"/>
            <a:t> </a:t>
          </a:r>
          <a:r>
            <a:rPr lang="hu-HU" sz="1400" kern="1200" dirty="0" err="1"/>
            <a:t>chain</a:t>
          </a:r>
          <a:r>
            <a:rPr lang="hu-HU" sz="1400" kern="1200" dirty="0"/>
            <a:t> of </a:t>
          </a:r>
          <a:r>
            <a:rPr lang="hu-HU" sz="1400" kern="1200" dirty="0" err="1"/>
            <a:t>greens</a:t>
          </a:r>
          <a:endParaRPr lang="hu-HU" sz="1400" kern="1200" dirty="0"/>
        </a:p>
        <a:p>
          <a:pPr marL="0" lvl="0" indent="0" algn="l" defTabSz="622300">
            <a:lnSpc>
              <a:spcPct val="100000"/>
            </a:lnSpc>
            <a:spcBef>
              <a:spcPct val="0"/>
            </a:spcBef>
            <a:spcAft>
              <a:spcPct val="35000"/>
            </a:spcAft>
            <a:buNone/>
          </a:pPr>
          <a:r>
            <a:rPr lang="hu-HU" sz="1400" kern="1200" dirty="0" err="1"/>
            <a:t>Direct</a:t>
          </a:r>
          <a:r>
            <a:rPr lang="hu-HU" sz="1400" kern="1200" dirty="0"/>
            <a:t> </a:t>
          </a:r>
          <a:r>
            <a:rPr lang="hu-HU" sz="1400" kern="1200" dirty="0" err="1"/>
            <a:t>chain</a:t>
          </a:r>
          <a:r>
            <a:rPr lang="hu-HU" sz="1400" kern="1200" dirty="0"/>
            <a:t>
</a:t>
          </a:r>
          <a:r>
            <a:rPr lang="hu-HU" sz="1400" kern="1200" dirty="0" err="1"/>
            <a:t>Hygiene</a:t>
          </a:r>
          <a:r>
            <a:rPr lang="hu-HU" sz="1400" kern="1200" dirty="0"/>
            <a:t> </a:t>
          </a:r>
          <a:r>
            <a:rPr lang="hu-HU" sz="1400" kern="1200" dirty="0" err="1"/>
            <a:t>standards</a:t>
          </a:r>
          <a:r>
            <a:rPr lang="hu-HU" sz="1400" kern="1200" dirty="0"/>
            <a:t>
</a:t>
          </a:r>
          <a:r>
            <a:rPr lang="hu-HU" sz="1400" kern="1200" dirty="0" err="1"/>
            <a:t>Temperature</a:t>
          </a:r>
          <a:r>
            <a:rPr lang="hu-HU" sz="1400" kern="1200" dirty="0"/>
            <a:t> </a:t>
          </a:r>
          <a:r>
            <a:rPr lang="hu-HU" sz="1400" kern="1200" dirty="0" err="1"/>
            <a:t>protection</a:t>
          </a:r>
          <a:r>
            <a:rPr lang="hu-HU" sz="1400" kern="1200" dirty="0"/>
            <a:t>
Rapid Time-</a:t>
          </a:r>
          <a:r>
            <a:rPr lang="hu-HU" sz="1400" kern="1200" dirty="0" err="1"/>
            <a:t>to</a:t>
          </a:r>
          <a:r>
            <a:rPr lang="hu-HU" sz="1400" kern="1200" dirty="0"/>
            <a:t>-</a:t>
          </a:r>
          <a:r>
            <a:rPr lang="hu-HU" sz="1400" kern="1200" dirty="0" err="1"/>
            <a:t>table</a:t>
          </a:r>
          <a:r>
            <a:rPr lang="hu-HU" sz="1400" kern="1200" dirty="0"/>
            <a:t> – </a:t>
          </a:r>
          <a:r>
            <a:rPr lang="hu-HU" sz="1400" kern="1200" dirty="0" err="1"/>
            <a:t>within</a:t>
          </a:r>
          <a:r>
            <a:rPr lang="hu-HU" sz="1400" kern="1200" dirty="0"/>
            <a:t> </a:t>
          </a:r>
          <a:r>
            <a:rPr lang="hu-HU" sz="1400" kern="1200" dirty="0" err="1"/>
            <a:t>one</a:t>
          </a:r>
          <a:r>
            <a:rPr lang="hu-HU" sz="1400" kern="1200" dirty="0"/>
            <a:t> </a:t>
          </a:r>
          <a:r>
            <a:rPr lang="hu-HU" sz="1400" kern="1200" dirty="0" err="1"/>
            <a:t>hour</a:t>
          </a:r>
          <a:endParaRPr lang="en-US" sz="1400" kern="1200" dirty="0"/>
        </a:p>
      </dsp:txBody>
      <dsp:txXfrm>
        <a:off x="6421308" y="1961185"/>
        <a:ext cx="2479992" cy="163735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FE0B3-54D6-2E42-88C1-F2ACABD8D22F}" type="datetimeFigureOut">
              <a:rPr lang="en-HU" smtClean="0"/>
              <a:t>05/27/2026</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EA292-B866-5E49-B8A5-0D884C7BFCFF}" type="slidenum">
              <a:rPr lang="en-HU" smtClean="0"/>
              <a:t>‹#›</a:t>
            </a:fld>
            <a:endParaRPr lang="en-HU"/>
          </a:p>
        </p:txBody>
      </p:sp>
    </p:spTree>
    <p:extLst>
      <p:ext uri="{BB962C8B-B14F-4D97-AF65-F5344CB8AC3E}">
        <p14:creationId xmlns:p14="http://schemas.microsoft.com/office/powerpoint/2010/main" val="206997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675EA292-B866-5E49-B8A5-0D884C7BFCFF}" type="slidenum">
              <a:rPr lang="en-HU" smtClean="0"/>
              <a:t>1</a:t>
            </a:fld>
            <a:endParaRPr lang="en-HU"/>
          </a:p>
        </p:txBody>
      </p:sp>
    </p:spTree>
    <p:extLst>
      <p:ext uri="{BB962C8B-B14F-4D97-AF65-F5344CB8AC3E}">
        <p14:creationId xmlns:p14="http://schemas.microsoft.com/office/powerpoint/2010/main" val="216048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675EA292-B866-5E49-B8A5-0D884C7BFCFF}" type="slidenum">
              <a:rPr lang="en-HU" smtClean="0"/>
              <a:t>2</a:t>
            </a:fld>
            <a:endParaRPr lang="en-HU"/>
          </a:p>
        </p:txBody>
      </p:sp>
    </p:spTree>
    <p:extLst>
      <p:ext uri="{BB962C8B-B14F-4D97-AF65-F5344CB8AC3E}">
        <p14:creationId xmlns:p14="http://schemas.microsoft.com/office/powerpoint/2010/main" val="165842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675EA292-B866-5E49-B8A5-0D884C7BFCFF}" type="slidenum">
              <a:rPr lang="en-HU" smtClean="0"/>
              <a:t>3</a:t>
            </a:fld>
            <a:endParaRPr lang="en-HU"/>
          </a:p>
        </p:txBody>
      </p:sp>
    </p:spTree>
    <p:extLst>
      <p:ext uri="{BB962C8B-B14F-4D97-AF65-F5344CB8AC3E}">
        <p14:creationId xmlns:p14="http://schemas.microsoft.com/office/powerpoint/2010/main" val="266109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675EA292-B866-5E49-B8A5-0D884C7BFCFF}" type="slidenum">
              <a:rPr lang="en-HU" smtClean="0"/>
              <a:t>4</a:t>
            </a:fld>
            <a:endParaRPr lang="en-HU"/>
          </a:p>
        </p:txBody>
      </p:sp>
    </p:spTree>
    <p:extLst>
      <p:ext uri="{BB962C8B-B14F-4D97-AF65-F5344CB8AC3E}">
        <p14:creationId xmlns:p14="http://schemas.microsoft.com/office/powerpoint/2010/main" val="162140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F1E02-1B14-0AF3-895E-7318717FB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37A20-842F-76E2-8165-3124ED34B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4C4C0-B21B-DB51-862E-09D56E5EC21E}"/>
              </a:ext>
            </a:extLst>
          </p:cNvPr>
          <p:cNvSpPr>
            <a:spLocks noGrp="1"/>
          </p:cNvSpPr>
          <p:nvPr>
            <p:ph type="body" idx="1"/>
          </p:nvPr>
        </p:nvSpPr>
        <p:spPr/>
        <p:txBody>
          <a:bodyPr/>
          <a:lstStyle/>
          <a:p>
            <a:endParaRPr lang="en-HU"/>
          </a:p>
        </p:txBody>
      </p:sp>
      <p:sp>
        <p:nvSpPr>
          <p:cNvPr id="4" name="Slide Number Placeholder 3">
            <a:extLst>
              <a:ext uri="{FF2B5EF4-FFF2-40B4-BE49-F238E27FC236}">
                <a16:creationId xmlns:a16="http://schemas.microsoft.com/office/drawing/2014/main" id="{7B525FCA-840B-0E0E-35D3-48E1AF4C13A1}"/>
              </a:ext>
            </a:extLst>
          </p:cNvPr>
          <p:cNvSpPr>
            <a:spLocks noGrp="1"/>
          </p:cNvSpPr>
          <p:nvPr>
            <p:ph type="sldNum" sz="quarter" idx="5"/>
          </p:nvPr>
        </p:nvSpPr>
        <p:spPr/>
        <p:txBody>
          <a:bodyPr/>
          <a:lstStyle/>
          <a:p>
            <a:fld id="{675EA292-B866-5E49-B8A5-0D884C7BFCFF}" type="slidenum">
              <a:rPr lang="en-HU" smtClean="0"/>
              <a:t>5</a:t>
            </a:fld>
            <a:endParaRPr lang="en-HU"/>
          </a:p>
        </p:txBody>
      </p:sp>
    </p:spTree>
    <p:extLst>
      <p:ext uri="{BB962C8B-B14F-4D97-AF65-F5344CB8AC3E}">
        <p14:creationId xmlns:p14="http://schemas.microsoft.com/office/powerpoint/2010/main" val="17477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B74D9-A4B0-764B-A1CA-3824703B7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5B15A-DBE8-CE1C-BB6E-B8CBC7BF2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5A780-5B78-12CF-CA7D-71AFB83F84F6}"/>
              </a:ext>
            </a:extLst>
          </p:cNvPr>
          <p:cNvSpPr>
            <a:spLocks noGrp="1"/>
          </p:cNvSpPr>
          <p:nvPr>
            <p:ph type="body" idx="1"/>
          </p:nvPr>
        </p:nvSpPr>
        <p:spPr/>
        <p:txBody>
          <a:bodyPr/>
          <a:lstStyle/>
          <a:p>
            <a:endParaRPr lang="en-HU"/>
          </a:p>
        </p:txBody>
      </p:sp>
      <p:sp>
        <p:nvSpPr>
          <p:cNvPr id="4" name="Slide Number Placeholder 3">
            <a:extLst>
              <a:ext uri="{FF2B5EF4-FFF2-40B4-BE49-F238E27FC236}">
                <a16:creationId xmlns:a16="http://schemas.microsoft.com/office/drawing/2014/main" id="{0BA9B545-6E2F-A186-2415-E431BB265409}"/>
              </a:ext>
            </a:extLst>
          </p:cNvPr>
          <p:cNvSpPr>
            <a:spLocks noGrp="1"/>
          </p:cNvSpPr>
          <p:nvPr>
            <p:ph type="sldNum" sz="quarter" idx="5"/>
          </p:nvPr>
        </p:nvSpPr>
        <p:spPr/>
        <p:txBody>
          <a:bodyPr/>
          <a:lstStyle/>
          <a:p>
            <a:fld id="{675EA292-B866-5E49-B8A5-0D884C7BFCFF}" type="slidenum">
              <a:rPr lang="en-HU" smtClean="0"/>
              <a:t>7</a:t>
            </a:fld>
            <a:endParaRPr lang="en-HU"/>
          </a:p>
        </p:txBody>
      </p:sp>
    </p:spTree>
    <p:extLst>
      <p:ext uri="{BB962C8B-B14F-4D97-AF65-F5344CB8AC3E}">
        <p14:creationId xmlns:p14="http://schemas.microsoft.com/office/powerpoint/2010/main" val="103838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675EA292-B866-5E49-B8A5-0D884C7BFCFF}" type="slidenum">
              <a:rPr lang="en-HU" smtClean="0"/>
              <a:t>10</a:t>
            </a:fld>
            <a:endParaRPr lang="en-HU"/>
          </a:p>
        </p:txBody>
      </p:sp>
    </p:spTree>
    <p:extLst>
      <p:ext uri="{BB962C8B-B14F-4D97-AF65-F5344CB8AC3E}">
        <p14:creationId xmlns:p14="http://schemas.microsoft.com/office/powerpoint/2010/main" val="204552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675EA292-B866-5E49-B8A5-0D884C7BFCFF}" type="slidenum">
              <a:rPr lang="en-HU" smtClean="0"/>
              <a:t>12</a:t>
            </a:fld>
            <a:endParaRPr lang="en-HU"/>
          </a:p>
        </p:txBody>
      </p:sp>
    </p:spTree>
    <p:extLst>
      <p:ext uri="{BB962C8B-B14F-4D97-AF65-F5344CB8AC3E}">
        <p14:creationId xmlns:p14="http://schemas.microsoft.com/office/powerpoint/2010/main" val="118507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675EA292-B866-5E49-B8A5-0D884C7BFCFF}" type="slidenum">
              <a:rPr lang="en-HU" smtClean="0"/>
              <a:t>14</a:t>
            </a:fld>
            <a:endParaRPr lang="en-HU"/>
          </a:p>
        </p:txBody>
      </p:sp>
    </p:spTree>
    <p:extLst>
      <p:ext uri="{BB962C8B-B14F-4D97-AF65-F5344CB8AC3E}">
        <p14:creationId xmlns:p14="http://schemas.microsoft.com/office/powerpoint/2010/main" val="243973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33BE2205-201C-E34B-9A6F-B6F649A04F4C}"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hu-HU"/>
          </a:p>
        </p:txBody>
      </p:sp>
      <p:sp>
        <p:nvSpPr>
          <p:cNvPr id="6" name="Slide Number Placeholder 5"/>
          <p:cNvSpPr>
            <a:spLocks noGrp="1"/>
          </p:cNvSpPr>
          <p:nvPr>
            <p:ph type="sldNum" sz="quarter" idx="12"/>
          </p:nvPr>
        </p:nvSpPr>
        <p:spPr>
          <a:xfrm>
            <a:off x="531812" y="4529540"/>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16596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496BA94-1356-2341-B3D7-6BD9EFFDB278}"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77404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89FEB4DF-2E62-5E40-938E-2260EBC78B5F}"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404D9B-2F1C-FB46-9CE0-7F15C451D2AA}" type="slidenum">
              <a:rPr lang="en-HU" smtClean="0"/>
              <a:t>‹#›</a:t>
            </a:fld>
            <a:endParaRPr lang="en-H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085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9794E14B-2E88-D54C-8DAD-15A7FDEB3E18}" type="datetime1">
              <a:rPr lang="hu-HU" smtClean="0"/>
              <a:t>2026. 05. 27.</a:t>
            </a:fld>
            <a:endParaRPr lang="en-HU"/>
          </a:p>
        </p:txBody>
      </p:sp>
      <p:sp>
        <p:nvSpPr>
          <p:cNvPr id="6" name="Footer Placeholder 5"/>
          <p:cNvSpPr>
            <a:spLocks noGrp="1"/>
          </p:cNvSpPr>
          <p:nvPr>
            <p:ph type="ftr" sz="quarter" idx="11"/>
          </p:nvPr>
        </p:nvSpPr>
        <p:spPr/>
        <p:txBody>
          <a:bodyPr/>
          <a:lstStyle/>
          <a:p>
            <a:endParaRPr lang="en-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133880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21CA4BDC-7D3E-B149-BD75-6BEA07037AE2}" type="datetime1">
              <a:rPr lang="hu-HU" smtClean="0"/>
              <a:t>2026. 05. 27.</a:t>
            </a:fld>
            <a:endParaRPr lang="en-HU"/>
          </a:p>
        </p:txBody>
      </p:sp>
      <p:sp>
        <p:nvSpPr>
          <p:cNvPr id="6" name="Footer Placeholder 5"/>
          <p:cNvSpPr>
            <a:spLocks noGrp="1"/>
          </p:cNvSpPr>
          <p:nvPr>
            <p:ph type="ftr" sz="quarter" idx="11"/>
          </p:nvPr>
        </p:nvSpPr>
        <p:spPr/>
        <p:txBody>
          <a:bodyPr/>
          <a:lstStyle/>
          <a:p>
            <a:endParaRPr lang="en-H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404D9B-2F1C-FB46-9CE0-7F15C451D2AA}" type="slidenum">
              <a:rPr lang="en-HU" smtClean="0"/>
              <a:t>‹#›</a:t>
            </a:fld>
            <a:endParaRPr lang="en-H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72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2B987A2D-B286-A442-BE56-B47826EFC475}" type="datetime1">
              <a:rPr lang="hu-HU" smtClean="0"/>
              <a:t>2026. 05. 27.</a:t>
            </a:fld>
            <a:endParaRPr lang="en-HU"/>
          </a:p>
        </p:txBody>
      </p:sp>
      <p:sp>
        <p:nvSpPr>
          <p:cNvPr id="6" name="Footer Placeholder 5"/>
          <p:cNvSpPr>
            <a:spLocks noGrp="1"/>
          </p:cNvSpPr>
          <p:nvPr>
            <p:ph type="ftr" sz="quarter" idx="11"/>
          </p:nvPr>
        </p:nvSpPr>
        <p:spPr/>
        <p:txBody>
          <a:bodyPr/>
          <a:lstStyle/>
          <a:p>
            <a:endParaRPr lang="en-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17189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EF42F6D6-CF23-824C-BA98-D73403C82292}"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20908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51AF230-E45F-E443-A601-8EB915D5121D}"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403700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DC70F6C-63B3-7544-829C-3AC334BA9991}"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hu-HU"/>
          </a:p>
        </p:txBody>
      </p:sp>
      <p:sp>
        <p:nvSpPr>
          <p:cNvPr id="6" name="Slide Number Placeholder 5"/>
          <p:cNvSpPr>
            <a:spLocks noGrp="1"/>
          </p:cNvSpPr>
          <p:nvPr>
            <p:ph type="sldNum" sz="quarter" idx="12"/>
          </p:nvPr>
        </p:nvSpPr>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48532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11241F28-622A-E448-8B88-E8844223F823}" type="datetime1">
              <a:rPr lang="hu-HU" smtClean="0"/>
              <a:t>2026. 05. 27.</a:t>
            </a:fld>
            <a:endParaRPr lang="en-HU"/>
          </a:p>
        </p:txBody>
      </p:sp>
      <p:sp>
        <p:nvSpPr>
          <p:cNvPr id="5" name="Footer Placeholder 4"/>
          <p:cNvSpPr>
            <a:spLocks noGrp="1"/>
          </p:cNvSpPr>
          <p:nvPr>
            <p:ph type="ftr" sz="quarter" idx="11"/>
          </p:nvPr>
        </p:nvSpPr>
        <p:spPr/>
        <p:txBody>
          <a:bodyPr/>
          <a:lstStyle/>
          <a:p>
            <a:endParaRPr lang="en-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07868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51C62B04-0A04-E24C-9D22-05F4C7D0E124}" type="datetime1">
              <a:rPr lang="hu-HU" smtClean="0"/>
              <a:t>2026. 05. 27.</a:t>
            </a:fld>
            <a:endParaRPr lang="en-HU"/>
          </a:p>
        </p:txBody>
      </p:sp>
      <p:sp>
        <p:nvSpPr>
          <p:cNvPr id="6" name="Footer Placeholder 5"/>
          <p:cNvSpPr>
            <a:spLocks noGrp="1"/>
          </p:cNvSpPr>
          <p:nvPr>
            <p:ph type="ftr" sz="quarter" idx="11"/>
          </p:nvPr>
        </p:nvSpPr>
        <p:spPr/>
        <p:txBody>
          <a:bodyPr/>
          <a:lstStyle/>
          <a:p>
            <a:endParaRPr lang="en-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05110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EA321736-E1A3-7847-95AE-7B4A1A3B0FD8}" type="datetime1">
              <a:rPr lang="hu-HU" smtClean="0"/>
              <a:t>2026. 05. 27.</a:t>
            </a:fld>
            <a:endParaRPr lang="en-HU"/>
          </a:p>
        </p:txBody>
      </p:sp>
      <p:sp>
        <p:nvSpPr>
          <p:cNvPr id="8" name="Footer Placeholder 7"/>
          <p:cNvSpPr>
            <a:spLocks noGrp="1"/>
          </p:cNvSpPr>
          <p:nvPr>
            <p:ph type="ftr" sz="quarter" idx="11"/>
          </p:nvPr>
        </p:nvSpPr>
        <p:spPr/>
        <p:txBody>
          <a:bodyPr/>
          <a:lstStyle/>
          <a:p>
            <a:endParaRPr lang="en-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94257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6F7152FB-6DA9-2D4F-BD69-CC02FD7DFAEF}" type="datetime1">
              <a:rPr lang="hu-HU" smtClean="0"/>
              <a:t>2026. 05. 27.</a:t>
            </a:fld>
            <a:endParaRPr lang="en-HU"/>
          </a:p>
        </p:txBody>
      </p:sp>
      <p:sp>
        <p:nvSpPr>
          <p:cNvPr id="4" name="Footer Placeholder 3"/>
          <p:cNvSpPr>
            <a:spLocks noGrp="1"/>
          </p:cNvSpPr>
          <p:nvPr>
            <p:ph type="ftr" sz="quarter" idx="11"/>
          </p:nvPr>
        </p:nvSpPr>
        <p:spPr/>
        <p:txBody>
          <a:bodyPr/>
          <a:lstStyle/>
          <a:p>
            <a:endParaRPr lang="en-H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259505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390-E6A4-D840-AAE5-EA25D3B05900}" type="datetime1">
              <a:rPr lang="hu-HU" smtClean="0"/>
              <a:t>2026. 05. 27.</a:t>
            </a:fld>
            <a:endParaRPr lang="en-HU"/>
          </a:p>
        </p:txBody>
      </p:sp>
      <p:sp>
        <p:nvSpPr>
          <p:cNvPr id="3" name="Footer Placeholder 2"/>
          <p:cNvSpPr>
            <a:spLocks noGrp="1"/>
          </p:cNvSpPr>
          <p:nvPr>
            <p:ph type="ftr" sz="quarter" idx="11"/>
          </p:nvPr>
        </p:nvSpPr>
        <p:spPr/>
        <p:txBody>
          <a:bodyPr/>
          <a:lstStyle/>
          <a:p>
            <a:endParaRPr lang="en-H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66788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11F46C4-2C79-024A-A480-3E8443557A11}" type="datetime1">
              <a:rPr lang="hu-HU" smtClean="0"/>
              <a:t>2026. 05. 27.</a:t>
            </a:fld>
            <a:endParaRPr lang="en-HU"/>
          </a:p>
        </p:txBody>
      </p:sp>
      <p:sp>
        <p:nvSpPr>
          <p:cNvPr id="6" name="Footer Placeholder 5"/>
          <p:cNvSpPr>
            <a:spLocks noGrp="1"/>
          </p:cNvSpPr>
          <p:nvPr>
            <p:ph type="ftr" sz="quarter" idx="11"/>
          </p:nvPr>
        </p:nvSpPr>
        <p:spPr/>
        <p:txBody>
          <a:bodyPr/>
          <a:lstStyle/>
          <a:p>
            <a:endParaRPr lang="en-H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310234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2940C2B7-FFA8-9742-B741-1E294AB2410F}" type="datetime1">
              <a:rPr lang="hu-HU" smtClean="0"/>
              <a:t>2026. 05. 27.</a:t>
            </a:fld>
            <a:endParaRPr lang="en-HU"/>
          </a:p>
        </p:txBody>
      </p:sp>
      <p:sp>
        <p:nvSpPr>
          <p:cNvPr id="6" name="Footer Placeholder 5"/>
          <p:cNvSpPr>
            <a:spLocks noGrp="1"/>
          </p:cNvSpPr>
          <p:nvPr>
            <p:ph type="ftr" sz="quarter" idx="11"/>
          </p:nvPr>
        </p:nvSpPr>
        <p:spPr/>
        <p:txBody>
          <a:bodyPr/>
          <a:lstStyle/>
          <a:p>
            <a:endParaRPr lang="en-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404D9B-2F1C-FB46-9CE0-7F15C451D2AA}" type="slidenum">
              <a:rPr lang="en-HU" smtClean="0"/>
              <a:t>‹#›</a:t>
            </a:fld>
            <a:endParaRPr lang="en-HU"/>
          </a:p>
        </p:txBody>
      </p:sp>
    </p:spTree>
    <p:extLst>
      <p:ext uri="{BB962C8B-B14F-4D97-AF65-F5344CB8AC3E}">
        <p14:creationId xmlns:p14="http://schemas.microsoft.com/office/powerpoint/2010/main" val="15980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hu-HU"/>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hu-HU"/>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hu-HU"/>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hu-HU"/>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hu-HU"/>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hu-HU"/>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hu-HU"/>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hu-HU"/>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hu-HU"/>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hu-HU"/>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hu-HU"/>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hu-HU"/>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hu-HU"/>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hu-HU"/>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hu-HU"/>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hu-HU"/>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hu-HU"/>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hu-HU"/>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hu-HU"/>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hu-HU"/>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hu-HU"/>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hu-HU"/>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hu-HU"/>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hu-HU"/>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1D4781-D0FB-C94C-9980-15A68597BC80}" type="datetime1">
              <a:rPr lang="hu-HU" smtClean="0"/>
              <a:t>2026. 05. 27.</a:t>
            </a:fld>
            <a:endParaRPr lang="en-H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H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404D9B-2F1C-FB46-9CE0-7F15C451D2AA}" type="slidenum">
              <a:rPr lang="en-HU" smtClean="0"/>
              <a:t>‹#›</a:t>
            </a:fld>
            <a:endParaRPr lang="en-HU"/>
          </a:p>
        </p:txBody>
      </p:sp>
    </p:spTree>
    <p:extLst>
      <p:ext uri="{BB962C8B-B14F-4D97-AF65-F5344CB8AC3E}">
        <p14:creationId xmlns:p14="http://schemas.microsoft.com/office/powerpoint/2010/main" val="30967195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emirates.com/media-centre/emirates-flight-catering-opens-worlds-largest-vertical-farm-in-duba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youtu.be/D5XZ7Bsbnyw?si=LlFbzecCkbhVA_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B7778-6184-45D3-0A11-9A5C94AED339}"/>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0" y="3930"/>
            <a:ext cx="12191980" cy="6857999"/>
          </a:xfrm>
          <a:prstGeom prst="rect">
            <a:avLst/>
          </a:prstGeom>
        </p:spPr>
      </p:pic>
      <p:pic>
        <p:nvPicPr>
          <p:cNvPr id="8" name="Kép 7" descr="A képen Betűtípus, Grafika, képernyőkép, Grafikus tervezés látható&#10;&#10;Előfordulhat, hogy az AI által létrehozott tartalom helytelen.">
            <a:extLst>
              <a:ext uri="{FF2B5EF4-FFF2-40B4-BE49-F238E27FC236}">
                <a16:creationId xmlns:a16="http://schemas.microsoft.com/office/drawing/2014/main" id="{4F67F87E-73B9-1D0F-85C5-2B80556538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9800" y="-1431182"/>
            <a:ext cx="7772400" cy="5498903"/>
          </a:xfrm>
          <a:prstGeom prst="rect">
            <a:avLst/>
          </a:prstGeom>
        </p:spPr>
      </p:pic>
      <p:pic>
        <p:nvPicPr>
          <p:cNvPr id="13" name="Kép 12" descr="A képen szöveg, Betűtípus, Grafika, képernyőkép látható&#10;&#10;Előfordulhat, hogy az AI által létrehozott tartalom helytelen.">
            <a:extLst>
              <a:ext uri="{FF2B5EF4-FFF2-40B4-BE49-F238E27FC236}">
                <a16:creationId xmlns:a16="http://schemas.microsoft.com/office/drawing/2014/main" id="{D968B892-7592-39C6-7C61-6AD3C0F3BB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072" y="4067721"/>
            <a:ext cx="3601856" cy="1286377"/>
          </a:xfrm>
          <a:prstGeom prst="rect">
            <a:avLst/>
          </a:prstGeom>
        </p:spPr>
      </p:pic>
      <p:sp>
        <p:nvSpPr>
          <p:cNvPr id="2" name="Title 1">
            <a:extLst>
              <a:ext uri="{FF2B5EF4-FFF2-40B4-BE49-F238E27FC236}">
                <a16:creationId xmlns:a16="http://schemas.microsoft.com/office/drawing/2014/main" id="{88B466F1-C113-0EFD-1BC1-CCE8C48070A8}"/>
              </a:ext>
            </a:extLst>
          </p:cNvPr>
          <p:cNvSpPr>
            <a:spLocks noGrp="1"/>
          </p:cNvSpPr>
          <p:nvPr>
            <p:ph type="ctrTitle"/>
          </p:nvPr>
        </p:nvSpPr>
        <p:spPr>
          <a:xfrm>
            <a:off x="1523990" y="2251770"/>
            <a:ext cx="9144000" cy="1098395"/>
          </a:xfrm>
        </p:spPr>
        <p:txBody>
          <a:bodyPr>
            <a:normAutofit fontScale="90000"/>
          </a:bodyPr>
          <a:lstStyle/>
          <a:p>
            <a:pPr algn="ctr"/>
            <a:br>
              <a:rPr lang="en-HU" dirty="0">
                <a:solidFill>
                  <a:srgbClr val="FFFFFF"/>
                </a:solidFill>
              </a:rPr>
            </a:br>
            <a:r>
              <a:rPr lang="hu-HU" sz="6700" b="1" dirty="0">
                <a:solidFill>
                  <a:schemeClr val="tx1">
                    <a:lumMod val="85000"/>
                  </a:schemeClr>
                </a:solidFill>
              </a:rPr>
              <a:t>t</a:t>
            </a:r>
            <a:r>
              <a:rPr lang="en-HU" sz="6700" b="1" dirty="0">
                <a:solidFill>
                  <a:schemeClr val="tx1">
                    <a:lumMod val="85000"/>
                  </a:schemeClr>
                </a:solidFill>
              </a:rPr>
              <a:t>he Green Restaurant</a:t>
            </a:r>
            <a:endParaRPr lang="en-HU" b="1" dirty="0">
              <a:solidFill>
                <a:schemeClr val="tx1">
                  <a:lumMod val="85000"/>
                </a:schemeClr>
              </a:solidFill>
            </a:endParaRPr>
          </a:p>
        </p:txBody>
      </p:sp>
    </p:spTree>
    <p:extLst>
      <p:ext uri="{BB962C8B-B14F-4D97-AF65-F5344CB8AC3E}">
        <p14:creationId xmlns:p14="http://schemas.microsoft.com/office/powerpoint/2010/main" val="17593081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0124-93BB-F066-756C-D9A590DC1C2E}"/>
              </a:ext>
            </a:extLst>
          </p:cNvPr>
          <p:cNvSpPr>
            <a:spLocks noGrp="1"/>
          </p:cNvSpPr>
          <p:nvPr>
            <p:ph type="title"/>
          </p:nvPr>
        </p:nvSpPr>
        <p:spPr/>
        <p:txBody>
          <a:bodyPr/>
          <a:lstStyle/>
          <a:p>
            <a:r>
              <a:rPr lang="en-HU" dirty="0"/>
              <a:t>Operational Plan</a:t>
            </a:r>
            <a:br>
              <a:rPr lang="en-HU" dirty="0"/>
            </a:br>
            <a:r>
              <a:rPr lang="en-HU" sz="2000" dirty="0"/>
              <a:t>Leveraging on Experience and End-to-end Verticals: business – production – professional experience </a:t>
            </a:r>
            <a:endParaRPr lang="en-HU" dirty="0"/>
          </a:p>
        </p:txBody>
      </p:sp>
      <p:graphicFrame>
        <p:nvGraphicFramePr>
          <p:cNvPr id="5" name="Content Placeholder 2">
            <a:extLst>
              <a:ext uri="{FF2B5EF4-FFF2-40B4-BE49-F238E27FC236}">
                <a16:creationId xmlns:a16="http://schemas.microsoft.com/office/drawing/2014/main" id="{9CD06268-B03D-3DC4-7426-9CFC23C6F63A}"/>
              </a:ext>
            </a:extLst>
          </p:cNvPr>
          <p:cNvGraphicFramePr>
            <a:graphicFrameLocks noGrp="1"/>
          </p:cNvGraphicFramePr>
          <p:nvPr>
            <p:ph idx="1"/>
            <p:extLst>
              <p:ext uri="{D42A27DB-BD31-4B8C-83A1-F6EECF244321}">
                <p14:modId xmlns:p14="http://schemas.microsoft.com/office/powerpoint/2010/main" val="193493028"/>
              </p:ext>
            </p:extLst>
          </p:nvPr>
        </p:nvGraphicFramePr>
        <p:xfrm>
          <a:off x="2592925" y="1877198"/>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F1AEC67-7920-587D-0594-86956882664B}"/>
              </a:ext>
            </a:extLst>
          </p:cNvPr>
          <p:cNvSpPr>
            <a:spLocks noGrp="1"/>
          </p:cNvSpPr>
          <p:nvPr>
            <p:ph type="sldNum" sz="quarter" idx="12"/>
          </p:nvPr>
        </p:nvSpPr>
        <p:spPr/>
        <p:txBody>
          <a:bodyPr/>
          <a:lstStyle/>
          <a:p>
            <a:fld id="{86404D9B-2F1C-FB46-9CE0-7F15C451D2AA}" type="slidenum">
              <a:rPr lang="en-HU" smtClean="0"/>
              <a:t>10</a:t>
            </a:fld>
            <a:endParaRPr lang="en-HU"/>
          </a:p>
        </p:txBody>
      </p:sp>
    </p:spTree>
    <p:extLst>
      <p:ext uri="{BB962C8B-B14F-4D97-AF65-F5344CB8AC3E}">
        <p14:creationId xmlns:p14="http://schemas.microsoft.com/office/powerpoint/2010/main" val="34231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42FC-F8BE-29E1-DE1C-CB8FD4294394}"/>
              </a:ext>
            </a:extLst>
          </p:cNvPr>
          <p:cNvSpPr>
            <a:spLocks noGrp="1"/>
          </p:cNvSpPr>
          <p:nvPr>
            <p:ph type="title"/>
          </p:nvPr>
        </p:nvSpPr>
        <p:spPr/>
        <p:txBody>
          <a:bodyPr/>
          <a:lstStyle/>
          <a:p>
            <a:r>
              <a:rPr lang="en-HU" dirty="0"/>
              <a:t>Go-to-market</a:t>
            </a:r>
          </a:p>
        </p:txBody>
      </p:sp>
      <p:sp>
        <p:nvSpPr>
          <p:cNvPr id="3" name="Content Placeholder 2">
            <a:extLst>
              <a:ext uri="{FF2B5EF4-FFF2-40B4-BE49-F238E27FC236}">
                <a16:creationId xmlns:a16="http://schemas.microsoft.com/office/drawing/2014/main" id="{6AE8BCAF-5C73-BD2C-7A50-82463DC92152}"/>
              </a:ext>
            </a:extLst>
          </p:cNvPr>
          <p:cNvSpPr>
            <a:spLocks noGrp="1"/>
          </p:cNvSpPr>
          <p:nvPr>
            <p:ph idx="1"/>
          </p:nvPr>
        </p:nvSpPr>
        <p:spPr>
          <a:xfrm>
            <a:off x="1963777" y="1390929"/>
            <a:ext cx="9461323" cy="4520293"/>
          </a:xfrm>
        </p:spPr>
        <p:txBody>
          <a:bodyPr>
            <a:normAutofit lnSpcReduction="10000"/>
          </a:bodyPr>
          <a:lstStyle/>
          <a:p>
            <a:r>
              <a:rPr lang="en-HU" i="1" dirty="0">
                <a:solidFill>
                  <a:schemeClr val="accent2">
                    <a:lumMod val="50000"/>
                  </a:schemeClr>
                </a:solidFill>
              </a:rPr>
              <a:t>Freshland Ground Zero </a:t>
            </a:r>
            <a:r>
              <a:rPr lang="en-HU" dirty="0"/>
              <a:t>impact</a:t>
            </a:r>
          </a:p>
          <a:p>
            <a:r>
              <a:rPr lang="en-HU" dirty="0"/>
              <a:t>Scaling – Own and Franchise</a:t>
            </a:r>
          </a:p>
          <a:p>
            <a:r>
              <a:rPr lang="en-HU" dirty="0"/>
              <a:t>Marketing</a:t>
            </a:r>
          </a:p>
          <a:p>
            <a:r>
              <a:rPr lang="en-HU" dirty="0"/>
              <a:t>Brand identity</a:t>
            </a:r>
          </a:p>
          <a:p>
            <a:r>
              <a:rPr lang="en-HU" dirty="0"/>
              <a:t>Social media impact</a:t>
            </a:r>
          </a:p>
          <a:p>
            <a:endParaRPr lang="en-HU" dirty="0"/>
          </a:p>
          <a:p>
            <a:r>
              <a:rPr lang="en-HU" dirty="0"/>
              <a:t>Growth plan</a:t>
            </a:r>
          </a:p>
          <a:p>
            <a:pPr lvl="1"/>
            <a:r>
              <a:rPr lang="en-GB" dirty="0"/>
              <a:t>Ground Zero within 8 months</a:t>
            </a:r>
          </a:p>
          <a:p>
            <a:pPr lvl="1"/>
            <a:r>
              <a:rPr lang="en-GB" dirty="0"/>
              <a:t>R</a:t>
            </a:r>
            <a:r>
              <a:rPr lang="en-HU" dirty="0"/>
              <a:t>egions</a:t>
            </a:r>
          </a:p>
          <a:p>
            <a:pPr lvl="2"/>
            <a:r>
              <a:rPr lang="en-HU" dirty="0"/>
              <a:t>10 own +10 franchise restaurants</a:t>
            </a:r>
          </a:p>
          <a:p>
            <a:pPr lvl="2"/>
            <a:r>
              <a:rPr lang="en-HU" dirty="0"/>
              <a:t>1Freshland Greens Factory </a:t>
            </a:r>
          </a:p>
          <a:p>
            <a:pPr lvl="1"/>
            <a:r>
              <a:rPr lang="en-HU" dirty="0"/>
              <a:t>Franchise model</a:t>
            </a:r>
          </a:p>
          <a:p>
            <a:endParaRPr lang="en-HU" dirty="0"/>
          </a:p>
        </p:txBody>
      </p:sp>
      <p:pic>
        <p:nvPicPr>
          <p:cNvPr id="7" name="Kép 6" descr="A képen szöveg, kör, CD, Adattároló eszköz látható&#10;&#10;Előfordulhat, hogy az AI által létrehozott tartalom helytelen.">
            <a:extLst>
              <a:ext uri="{FF2B5EF4-FFF2-40B4-BE49-F238E27FC236}">
                <a16:creationId xmlns:a16="http://schemas.microsoft.com/office/drawing/2014/main" id="{77E973DE-1752-E1F4-1788-52FEAC1EEA48}"/>
              </a:ext>
            </a:extLst>
          </p:cNvPr>
          <p:cNvPicPr>
            <a:picLocks noChangeAspect="1"/>
          </p:cNvPicPr>
          <p:nvPr/>
        </p:nvPicPr>
        <p:blipFill>
          <a:blip r:embed="rId2"/>
          <a:stretch>
            <a:fillRect/>
          </a:stretch>
        </p:blipFill>
        <p:spPr>
          <a:xfrm>
            <a:off x="5906633" y="1264555"/>
            <a:ext cx="5597979" cy="4520293"/>
          </a:xfrm>
          <a:prstGeom prst="rect">
            <a:avLst/>
          </a:prstGeom>
          <a:ln>
            <a:noFill/>
          </a:ln>
          <a:effectLst>
            <a:softEdge rad="112500"/>
          </a:effectLst>
        </p:spPr>
      </p:pic>
      <p:sp>
        <p:nvSpPr>
          <p:cNvPr id="10" name="Téglalap 9">
            <a:extLst>
              <a:ext uri="{FF2B5EF4-FFF2-40B4-BE49-F238E27FC236}">
                <a16:creationId xmlns:a16="http://schemas.microsoft.com/office/drawing/2014/main" id="{289D929F-B2AA-C59C-BCD5-ACD28273923E}"/>
              </a:ext>
            </a:extLst>
          </p:cNvPr>
          <p:cNvSpPr/>
          <p:nvPr/>
        </p:nvSpPr>
        <p:spPr>
          <a:xfrm>
            <a:off x="7946571" y="2852057"/>
            <a:ext cx="1502229" cy="13716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Kép 8" descr="A képen Betűtípus, Grafika, képernyőkép, Grafikus tervezés látható&#10;&#10;Előfordulhat, hogy az AI által létrehozott tartalom helytelen.">
            <a:extLst>
              <a:ext uri="{FF2B5EF4-FFF2-40B4-BE49-F238E27FC236}">
                <a16:creationId xmlns:a16="http://schemas.microsoft.com/office/drawing/2014/main" id="{ECA6FA60-AC52-0958-F69F-C1931AFA2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8604" y="2430199"/>
            <a:ext cx="3094036" cy="2189003"/>
          </a:xfrm>
          <a:prstGeom prst="rect">
            <a:avLst/>
          </a:prstGeom>
        </p:spPr>
      </p:pic>
      <p:sp>
        <p:nvSpPr>
          <p:cNvPr id="4" name="Slide Number Placeholder 3">
            <a:extLst>
              <a:ext uri="{FF2B5EF4-FFF2-40B4-BE49-F238E27FC236}">
                <a16:creationId xmlns:a16="http://schemas.microsoft.com/office/drawing/2014/main" id="{D0343F48-7215-39B5-5089-080957F4DD25}"/>
              </a:ext>
            </a:extLst>
          </p:cNvPr>
          <p:cNvSpPr>
            <a:spLocks noGrp="1"/>
          </p:cNvSpPr>
          <p:nvPr>
            <p:ph type="sldNum" sz="quarter" idx="12"/>
          </p:nvPr>
        </p:nvSpPr>
        <p:spPr/>
        <p:txBody>
          <a:bodyPr/>
          <a:lstStyle/>
          <a:p>
            <a:fld id="{86404D9B-2F1C-FB46-9CE0-7F15C451D2AA}" type="slidenum">
              <a:rPr lang="en-HU" smtClean="0"/>
              <a:t>11</a:t>
            </a:fld>
            <a:endParaRPr lang="en-HU"/>
          </a:p>
        </p:txBody>
      </p:sp>
    </p:spTree>
    <p:extLst>
      <p:ext uri="{BB962C8B-B14F-4D97-AF65-F5344CB8AC3E}">
        <p14:creationId xmlns:p14="http://schemas.microsoft.com/office/powerpoint/2010/main" val="333285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D5E4F1-2481-4DB4-DC18-E4A80943056F}"/>
              </a:ext>
            </a:extLst>
          </p:cNvPr>
          <p:cNvSpPr>
            <a:spLocks noGrp="1"/>
          </p:cNvSpPr>
          <p:nvPr>
            <p:ph type="title"/>
          </p:nvPr>
        </p:nvSpPr>
        <p:spPr>
          <a:xfrm>
            <a:off x="2102594" y="624110"/>
            <a:ext cx="3807875" cy="768755"/>
          </a:xfrm>
        </p:spPr>
        <p:txBody>
          <a:bodyPr>
            <a:normAutofit fontScale="90000"/>
          </a:bodyPr>
          <a:lstStyle/>
          <a:p>
            <a:r>
              <a:rPr lang="hu-HU" dirty="0" err="1"/>
              <a:t>Growth</a:t>
            </a:r>
            <a:r>
              <a:rPr lang="hu-HU" dirty="0"/>
              <a:t> </a:t>
            </a:r>
            <a:r>
              <a:rPr lang="hu-HU" dirty="0" err="1"/>
              <a:t>plans</a:t>
            </a:r>
            <a:r>
              <a:rPr lang="hu-HU" dirty="0"/>
              <a:t> CEE</a:t>
            </a:r>
          </a:p>
        </p:txBody>
      </p:sp>
      <p:sp>
        <p:nvSpPr>
          <p:cNvPr id="4" name="Tartalom helye 3">
            <a:extLst>
              <a:ext uri="{FF2B5EF4-FFF2-40B4-BE49-F238E27FC236}">
                <a16:creationId xmlns:a16="http://schemas.microsoft.com/office/drawing/2014/main" id="{ADB46635-91F2-FAFA-7E87-CA99E9FEFD94}"/>
              </a:ext>
            </a:extLst>
          </p:cNvPr>
          <p:cNvSpPr txBox="1">
            <a:spLocks noGrp="1"/>
          </p:cNvSpPr>
          <p:nvPr>
            <p:ph idx="1"/>
          </p:nvPr>
        </p:nvSpPr>
        <p:spPr>
          <a:xfrm>
            <a:off x="6096000" y="279656"/>
            <a:ext cx="5688418" cy="6673622"/>
          </a:xfrm>
          <a:prstGeom prst="rect">
            <a:avLst/>
          </a:prstGeom>
          <a:noFill/>
        </p:spPr>
        <p:txBody>
          <a:bodyPr wrap="square" rtlCol="0">
            <a:spAutoFit/>
          </a:bodyPr>
          <a:lstStyle/>
          <a:p>
            <a:pPr marL="0" indent="0">
              <a:buNone/>
            </a:pPr>
            <a:r>
              <a:rPr lang="en-US" sz="1600" b="1" dirty="0">
                <a:latin typeface="+mj-lt"/>
              </a:rPr>
              <a:t>Phase 1</a:t>
            </a:r>
            <a:endParaRPr lang="en-US" sz="1600" dirty="0">
              <a:latin typeface="+mj-lt"/>
            </a:endParaRPr>
          </a:p>
          <a:p>
            <a:pPr lvl="1"/>
            <a:r>
              <a:rPr lang="en-US" b="1" dirty="0">
                <a:latin typeface="+mj-lt"/>
              </a:rPr>
              <a:t>A) Ground Zero Restaurant </a:t>
            </a:r>
            <a:r>
              <a:rPr lang="en-US" dirty="0">
                <a:latin typeface="+mj-lt"/>
              </a:rPr>
              <a:t>with displayed vertical lab farm – to introduce and hype up the </a:t>
            </a:r>
            <a:r>
              <a:rPr lang="en-US" dirty="0" err="1">
                <a:latin typeface="+mj-lt"/>
              </a:rPr>
              <a:t>Freshland</a:t>
            </a:r>
            <a:r>
              <a:rPr lang="en-US" dirty="0">
                <a:latin typeface="+mj-lt"/>
              </a:rPr>
              <a:t> brand – </a:t>
            </a:r>
            <a:r>
              <a:rPr lang="en-US" b="1" dirty="0">
                <a:latin typeface="+mj-lt"/>
              </a:rPr>
              <a:t>within 8 months</a:t>
            </a:r>
          </a:p>
          <a:p>
            <a:pPr lvl="1"/>
            <a:r>
              <a:rPr lang="en-US" b="1" dirty="0">
                <a:latin typeface="+mj-lt"/>
              </a:rPr>
              <a:t>B)</a:t>
            </a:r>
            <a:r>
              <a:rPr lang="en-US" dirty="0">
                <a:latin typeface="+mj-lt"/>
              </a:rPr>
              <a:t> </a:t>
            </a:r>
            <a:r>
              <a:rPr lang="en-US" b="1" dirty="0">
                <a:latin typeface="+mj-lt"/>
              </a:rPr>
              <a:t>North-Central Region</a:t>
            </a:r>
            <a:r>
              <a:rPr lang="en-US" dirty="0">
                <a:latin typeface="+mj-lt"/>
              </a:rPr>
              <a:t>* of additional 9 restaurants in Budapest + </a:t>
            </a:r>
            <a:r>
              <a:rPr lang="en-US" dirty="0" err="1">
                <a:latin typeface="+mj-lt"/>
              </a:rPr>
              <a:t>Freshland</a:t>
            </a:r>
            <a:r>
              <a:rPr lang="en-US" dirty="0">
                <a:latin typeface="+mj-lt"/>
              </a:rPr>
              <a:t> Greens Factory</a:t>
            </a:r>
          </a:p>
          <a:p>
            <a:pPr marL="0" indent="0">
              <a:buNone/>
            </a:pPr>
            <a:r>
              <a:rPr lang="en-US" sz="1600" b="1" dirty="0">
                <a:latin typeface="+mj-lt"/>
              </a:rPr>
              <a:t>Phase 2</a:t>
            </a:r>
          </a:p>
          <a:p>
            <a:pPr lvl="1"/>
            <a:r>
              <a:rPr lang="en-US" b="1" dirty="0">
                <a:latin typeface="+mj-lt"/>
              </a:rPr>
              <a:t>A) </a:t>
            </a:r>
            <a:r>
              <a:rPr lang="en-US" dirty="0">
                <a:latin typeface="+mj-lt"/>
              </a:rPr>
              <a:t>Roll-out of additional clusters starting with the </a:t>
            </a:r>
            <a:r>
              <a:rPr lang="en-US" b="1" dirty="0">
                <a:latin typeface="+mj-lt"/>
              </a:rPr>
              <a:t>North-Western Region</a:t>
            </a:r>
          </a:p>
          <a:p>
            <a:pPr lvl="1"/>
            <a:r>
              <a:rPr lang="en-US" b="1" dirty="0">
                <a:latin typeface="+mj-lt"/>
              </a:rPr>
              <a:t>B) Continuing roll-out </a:t>
            </a:r>
            <a:r>
              <a:rPr lang="en-US" dirty="0">
                <a:latin typeface="+mj-lt"/>
              </a:rPr>
              <a:t>of remaining 2 regions (</a:t>
            </a:r>
            <a:r>
              <a:rPr lang="en-US" b="1" dirty="0">
                <a:latin typeface="+mj-lt"/>
              </a:rPr>
              <a:t>North-East, South-East</a:t>
            </a:r>
            <a:r>
              <a:rPr lang="en-US" dirty="0">
                <a:latin typeface="+mj-lt"/>
              </a:rPr>
              <a:t>)</a:t>
            </a:r>
            <a:endParaRPr lang="en-US" sz="1600" b="1" dirty="0">
              <a:latin typeface="+mj-lt"/>
            </a:endParaRPr>
          </a:p>
          <a:p>
            <a:pPr marL="0" indent="0">
              <a:buNone/>
            </a:pPr>
            <a:r>
              <a:rPr lang="en-US" sz="1600" b="1" dirty="0">
                <a:latin typeface="+mj-lt"/>
              </a:rPr>
              <a:t>Expansion phases</a:t>
            </a:r>
          </a:p>
          <a:p>
            <a:pPr lvl="1"/>
            <a:r>
              <a:rPr lang="en-US" b="1" dirty="0">
                <a:latin typeface="+mj-lt"/>
              </a:rPr>
              <a:t>Franchise model – parallel with initial phases</a:t>
            </a:r>
          </a:p>
          <a:p>
            <a:pPr lvl="1"/>
            <a:r>
              <a:rPr lang="en-US" dirty="0">
                <a:latin typeface="+mj-lt"/>
              </a:rPr>
              <a:t>EU and beyond (e.g.: Serbia)</a:t>
            </a:r>
          </a:p>
          <a:p>
            <a:pPr lvl="1"/>
            <a:r>
              <a:rPr lang="en-US" dirty="0" err="1">
                <a:latin typeface="+mj-lt"/>
              </a:rPr>
              <a:t>Freshland</a:t>
            </a:r>
            <a:r>
              <a:rPr lang="en-US" dirty="0">
                <a:latin typeface="+mj-lt"/>
              </a:rPr>
              <a:t> will supply other, non-green restaurant chains</a:t>
            </a:r>
          </a:p>
          <a:p>
            <a:pPr lvl="1"/>
            <a:r>
              <a:rPr lang="en-US" dirty="0">
                <a:latin typeface="+mj-lt"/>
              </a:rPr>
              <a:t>Based on established </a:t>
            </a:r>
            <a:r>
              <a:rPr lang="en-US" dirty="0" err="1">
                <a:latin typeface="+mj-lt"/>
              </a:rPr>
              <a:t>Freshland</a:t>
            </a:r>
            <a:r>
              <a:rPr lang="en-US" dirty="0">
                <a:latin typeface="+mj-lt"/>
              </a:rPr>
              <a:t> brand, retailers will be targeted with off the shelf </a:t>
            </a:r>
            <a:r>
              <a:rPr lang="en-US" dirty="0" err="1">
                <a:latin typeface="+mj-lt"/>
              </a:rPr>
              <a:t>Freshland</a:t>
            </a:r>
            <a:r>
              <a:rPr lang="en-US" dirty="0">
                <a:latin typeface="+mj-lt"/>
              </a:rPr>
              <a:t> meals and </a:t>
            </a:r>
            <a:r>
              <a:rPr lang="en-US" dirty="0" err="1">
                <a:latin typeface="+mj-lt"/>
              </a:rPr>
              <a:t>Freshland</a:t>
            </a:r>
            <a:r>
              <a:rPr lang="en-US" dirty="0">
                <a:latin typeface="+mj-lt"/>
              </a:rPr>
              <a:t> greens</a:t>
            </a:r>
            <a:endParaRPr lang="hu-HU" dirty="0">
              <a:latin typeface="+mj-lt"/>
            </a:endParaRPr>
          </a:p>
          <a:p>
            <a:pPr lvl="1"/>
            <a:endParaRPr lang="en-US" dirty="0">
              <a:latin typeface="+mj-lt"/>
            </a:endParaRPr>
          </a:p>
        </p:txBody>
      </p:sp>
      <p:pic>
        <p:nvPicPr>
          <p:cNvPr id="8" name="Kép 7" descr="A képen képernyőkép, Méretarányos modell látható&#10;&#10;Előfordulhat, hogy az AI által létrehozott tartalom helytelen.">
            <a:extLst>
              <a:ext uri="{FF2B5EF4-FFF2-40B4-BE49-F238E27FC236}">
                <a16:creationId xmlns:a16="http://schemas.microsoft.com/office/drawing/2014/main" id="{608AFE19-5F57-155E-B16F-4C329E7F4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273" y="1407988"/>
            <a:ext cx="5261282" cy="3507521"/>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B91A7BC2-788B-E3E8-54C3-76B259F59E95}"/>
              </a:ext>
            </a:extLst>
          </p:cNvPr>
          <p:cNvSpPr>
            <a:spLocks noGrp="1"/>
          </p:cNvSpPr>
          <p:nvPr>
            <p:ph type="sldNum" sz="quarter" idx="12"/>
          </p:nvPr>
        </p:nvSpPr>
        <p:spPr/>
        <p:txBody>
          <a:bodyPr/>
          <a:lstStyle/>
          <a:p>
            <a:fld id="{86404D9B-2F1C-FB46-9CE0-7F15C451D2AA}" type="slidenum">
              <a:rPr lang="en-HU" smtClean="0"/>
              <a:t>12</a:t>
            </a:fld>
            <a:endParaRPr lang="en-HU"/>
          </a:p>
        </p:txBody>
      </p:sp>
      <p:sp>
        <p:nvSpPr>
          <p:cNvPr id="6" name="TextBox 5">
            <a:extLst>
              <a:ext uri="{FF2B5EF4-FFF2-40B4-BE49-F238E27FC236}">
                <a16:creationId xmlns:a16="http://schemas.microsoft.com/office/drawing/2014/main" id="{C1CC78FD-DF4D-60E1-149F-52B02FF29FDC}"/>
              </a:ext>
            </a:extLst>
          </p:cNvPr>
          <p:cNvSpPr txBox="1"/>
          <p:nvPr/>
        </p:nvSpPr>
        <p:spPr>
          <a:xfrm>
            <a:off x="1441938" y="5103145"/>
            <a:ext cx="4372708" cy="1077218"/>
          </a:xfrm>
          <a:prstGeom prst="rect">
            <a:avLst/>
          </a:prstGeom>
          <a:noFill/>
        </p:spPr>
        <p:txBody>
          <a:bodyPr wrap="square" rtlCol="0">
            <a:spAutoFit/>
          </a:bodyPr>
          <a:lstStyle/>
          <a:p>
            <a:r>
              <a:rPr lang="en-HU" sz="1600" b="1" dirty="0">
                <a:solidFill>
                  <a:schemeClr val="accent2">
                    <a:lumMod val="50000"/>
                  </a:schemeClr>
                </a:solidFill>
              </a:rPr>
              <a:t>All regions are cross border, in order to attain a large enough population for scaling purposes - </a:t>
            </a:r>
            <a:r>
              <a:rPr lang="en-HU" sz="1600" b="1" dirty="0">
                <a:solidFill>
                  <a:schemeClr val="accent2">
                    <a:lumMod val="50000"/>
                  </a:schemeClr>
                </a:solidFill>
                <a:latin typeface="+mj-lt"/>
              </a:rPr>
              <a:t>cities from Vienna, through  Bratislava to Timisoara.</a:t>
            </a:r>
          </a:p>
        </p:txBody>
      </p:sp>
    </p:spTree>
    <p:extLst>
      <p:ext uri="{BB962C8B-B14F-4D97-AF65-F5344CB8AC3E}">
        <p14:creationId xmlns:p14="http://schemas.microsoft.com/office/powerpoint/2010/main" val="346244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7C22-2CF5-AD41-EB58-ED94555961DE}"/>
              </a:ext>
            </a:extLst>
          </p:cNvPr>
          <p:cNvSpPr>
            <a:spLocks noGrp="1"/>
          </p:cNvSpPr>
          <p:nvPr>
            <p:ph type="title"/>
          </p:nvPr>
        </p:nvSpPr>
        <p:spPr/>
        <p:txBody>
          <a:bodyPr/>
          <a:lstStyle/>
          <a:p>
            <a:r>
              <a:rPr lang="en-HU" dirty="0"/>
              <a:t>Capital requirements for take-off</a:t>
            </a:r>
          </a:p>
        </p:txBody>
      </p:sp>
      <p:sp>
        <p:nvSpPr>
          <p:cNvPr id="3" name="Content Placeholder 2">
            <a:extLst>
              <a:ext uri="{FF2B5EF4-FFF2-40B4-BE49-F238E27FC236}">
                <a16:creationId xmlns:a16="http://schemas.microsoft.com/office/drawing/2014/main" id="{47E92CA5-6B1A-1C49-6042-5B9C85B6030B}"/>
              </a:ext>
            </a:extLst>
          </p:cNvPr>
          <p:cNvSpPr>
            <a:spLocks noGrp="1"/>
          </p:cNvSpPr>
          <p:nvPr>
            <p:ph idx="1"/>
          </p:nvPr>
        </p:nvSpPr>
        <p:spPr/>
        <p:txBody>
          <a:bodyPr>
            <a:normAutofit/>
          </a:bodyPr>
          <a:lstStyle/>
          <a:p>
            <a:r>
              <a:rPr lang="en-HU" dirty="0"/>
              <a:t>Phase 1</a:t>
            </a:r>
          </a:p>
          <a:p>
            <a:pPr lvl="1"/>
            <a:r>
              <a:rPr lang="en-HU" dirty="0"/>
              <a:t>Ground zero EUR 2M</a:t>
            </a:r>
          </a:p>
          <a:p>
            <a:r>
              <a:rPr lang="en-HU" dirty="0"/>
              <a:t>Growth phase</a:t>
            </a:r>
          </a:p>
          <a:p>
            <a:pPr lvl="1"/>
            <a:r>
              <a:rPr lang="en-HU" dirty="0"/>
              <a:t>Along Ground Zero Franchise business can be started</a:t>
            </a:r>
          </a:p>
          <a:p>
            <a:r>
              <a:rPr lang="en-HU" dirty="0"/>
              <a:t>Further captal involvent phases</a:t>
            </a:r>
          </a:p>
          <a:p>
            <a:r>
              <a:rPr lang="en-HU" dirty="0"/>
              <a:t>Building resaturant chains with banking partner based on mortgage agreement</a:t>
            </a:r>
          </a:p>
        </p:txBody>
      </p:sp>
      <p:sp>
        <p:nvSpPr>
          <p:cNvPr id="4" name="Slide Number Placeholder 3">
            <a:extLst>
              <a:ext uri="{FF2B5EF4-FFF2-40B4-BE49-F238E27FC236}">
                <a16:creationId xmlns:a16="http://schemas.microsoft.com/office/drawing/2014/main" id="{53A6BB9F-997D-10B1-F060-C08692E76EFE}"/>
              </a:ext>
            </a:extLst>
          </p:cNvPr>
          <p:cNvSpPr>
            <a:spLocks noGrp="1"/>
          </p:cNvSpPr>
          <p:nvPr>
            <p:ph type="sldNum" sz="quarter" idx="12"/>
          </p:nvPr>
        </p:nvSpPr>
        <p:spPr/>
        <p:txBody>
          <a:bodyPr/>
          <a:lstStyle/>
          <a:p>
            <a:fld id="{86404D9B-2F1C-FB46-9CE0-7F15C451D2AA}" type="slidenum">
              <a:rPr lang="en-HU" smtClean="0"/>
              <a:t>13</a:t>
            </a:fld>
            <a:endParaRPr lang="en-HU"/>
          </a:p>
        </p:txBody>
      </p:sp>
    </p:spTree>
    <p:extLst>
      <p:ext uri="{BB962C8B-B14F-4D97-AF65-F5344CB8AC3E}">
        <p14:creationId xmlns:p14="http://schemas.microsoft.com/office/powerpoint/2010/main" val="329449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EC30-8B4C-7126-EC75-83E98B9BABBF}"/>
              </a:ext>
            </a:extLst>
          </p:cNvPr>
          <p:cNvSpPr>
            <a:spLocks noGrp="1"/>
          </p:cNvSpPr>
          <p:nvPr>
            <p:ph type="title"/>
          </p:nvPr>
        </p:nvSpPr>
        <p:spPr/>
        <p:txBody>
          <a:bodyPr>
            <a:normAutofit/>
          </a:bodyPr>
          <a:lstStyle/>
          <a:p>
            <a:r>
              <a:rPr lang="en-HU" dirty="0"/>
              <a:t>Financial highlights – 5 year forecast</a:t>
            </a:r>
            <a:br>
              <a:rPr lang="en-HU" dirty="0"/>
            </a:br>
            <a:r>
              <a:rPr lang="en-HU" sz="2000" dirty="0"/>
              <a:t>per region of 2,5-3M consumers</a:t>
            </a:r>
            <a:endParaRPr lang="en-HU" dirty="0"/>
          </a:p>
        </p:txBody>
      </p:sp>
      <p:sp>
        <p:nvSpPr>
          <p:cNvPr id="4" name="Slide Number Placeholder 3">
            <a:extLst>
              <a:ext uri="{FF2B5EF4-FFF2-40B4-BE49-F238E27FC236}">
                <a16:creationId xmlns:a16="http://schemas.microsoft.com/office/drawing/2014/main" id="{B92437EA-BFDA-981B-DF7F-3DE46740818B}"/>
              </a:ext>
            </a:extLst>
          </p:cNvPr>
          <p:cNvSpPr>
            <a:spLocks noGrp="1"/>
          </p:cNvSpPr>
          <p:nvPr>
            <p:ph type="sldNum" sz="quarter" idx="12"/>
          </p:nvPr>
        </p:nvSpPr>
        <p:spPr/>
        <p:txBody>
          <a:bodyPr/>
          <a:lstStyle/>
          <a:p>
            <a:fld id="{86404D9B-2F1C-FB46-9CE0-7F15C451D2AA}" type="slidenum">
              <a:rPr lang="en-HU" smtClean="0"/>
              <a:t>14</a:t>
            </a:fld>
            <a:endParaRPr lang="en-HU"/>
          </a:p>
        </p:txBody>
      </p:sp>
      <p:graphicFrame>
        <p:nvGraphicFramePr>
          <p:cNvPr id="13" name="Table 13">
            <a:extLst>
              <a:ext uri="{FF2B5EF4-FFF2-40B4-BE49-F238E27FC236}">
                <a16:creationId xmlns:a16="http://schemas.microsoft.com/office/drawing/2014/main" id="{0A6A54BF-2EF2-610F-2FE6-B568ECA40F00}"/>
              </a:ext>
            </a:extLst>
          </p:cNvPr>
          <p:cNvGraphicFramePr>
            <a:graphicFrameLocks noGrp="1"/>
          </p:cNvGraphicFramePr>
          <p:nvPr>
            <p:ph idx="1"/>
            <p:extLst>
              <p:ext uri="{D42A27DB-BD31-4B8C-83A1-F6EECF244321}">
                <p14:modId xmlns:p14="http://schemas.microsoft.com/office/powerpoint/2010/main" val="1862996375"/>
              </p:ext>
            </p:extLst>
          </p:nvPr>
        </p:nvGraphicFramePr>
        <p:xfrm>
          <a:off x="2199861" y="2120348"/>
          <a:ext cx="9660835" cy="3220277"/>
        </p:xfrm>
        <a:graphic>
          <a:graphicData uri="http://schemas.openxmlformats.org/drawingml/2006/table">
            <a:tbl>
              <a:tblPr firstRow="1" bandRow="1">
                <a:tableStyleId>{5C22544A-7EE6-4342-B048-85BDC9FD1C3A}</a:tableStyleId>
              </a:tblPr>
              <a:tblGrid>
                <a:gridCol w="1565554">
                  <a:extLst>
                    <a:ext uri="{9D8B030D-6E8A-4147-A177-3AD203B41FA5}">
                      <a16:colId xmlns:a16="http://schemas.microsoft.com/office/drawing/2014/main" val="3985480669"/>
                    </a:ext>
                  </a:extLst>
                </a:gridCol>
                <a:gridCol w="968636">
                  <a:extLst>
                    <a:ext uri="{9D8B030D-6E8A-4147-A177-3AD203B41FA5}">
                      <a16:colId xmlns:a16="http://schemas.microsoft.com/office/drawing/2014/main" val="2689637338"/>
                    </a:ext>
                  </a:extLst>
                </a:gridCol>
                <a:gridCol w="1097927">
                  <a:extLst>
                    <a:ext uri="{9D8B030D-6E8A-4147-A177-3AD203B41FA5}">
                      <a16:colId xmlns:a16="http://schemas.microsoft.com/office/drawing/2014/main" val="2505445426"/>
                    </a:ext>
                  </a:extLst>
                </a:gridCol>
                <a:gridCol w="1086658">
                  <a:extLst>
                    <a:ext uri="{9D8B030D-6E8A-4147-A177-3AD203B41FA5}">
                      <a16:colId xmlns:a16="http://schemas.microsoft.com/office/drawing/2014/main" val="2315527344"/>
                    </a:ext>
                  </a:extLst>
                </a:gridCol>
                <a:gridCol w="1049926">
                  <a:extLst>
                    <a:ext uri="{9D8B030D-6E8A-4147-A177-3AD203B41FA5}">
                      <a16:colId xmlns:a16="http://schemas.microsoft.com/office/drawing/2014/main" val="4116920696"/>
                    </a:ext>
                  </a:extLst>
                </a:gridCol>
                <a:gridCol w="916510">
                  <a:extLst>
                    <a:ext uri="{9D8B030D-6E8A-4147-A177-3AD203B41FA5}">
                      <a16:colId xmlns:a16="http://schemas.microsoft.com/office/drawing/2014/main" val="3629282432"/>
                    </a:ext>
                  </a:extLst>
                </a:gridCol>
                <a:gridCol w="1129109">
                  <a:extLst>
                    <a:ext uri="{9D8B030D-6E8A-4147-A177-3AD203B41FA5}">
                      <a16:colId xmlns:a16="http://schemas.microsoft.com/office/drawing/2014/main" val="782997920"/>
                    </a:ext>
                  </a:extLst>
                </a:gridCol>
                <a:gridCol w="1846515">
                  <a:extLst>
                    <a:ext uri="{9D8B030D-6E8A-4147-A177-3AD203B41FA5}">
                      <a16:colId xmlns:a16="http://schemas.microsoft.com/office/drawing/2014/main" val="3582027747"/>
                    </a:ext>
                  </a:extLst>
                </a:gridCol>
              </a:tblGrid>
              <a:tr h="642515">
                <a:tc>
                  <a:txBody>
                    <a:bodyPr/>
                    <a:lstStyle/>
                    <a:p>
                      <a:pPr algn="l" fontAlgn="b"/>
                      <a:r>
                        <a:rPr lang="en-HU" sz="1800" b="1" i="0" u="none" strike="noStrike" dirty="0">
                          <a:solidFill>
                            <a:schemeClr val="bg1"/>
                          </a:solidFill>
                          <a:effectLst/>
                          <a:latin typeface="+mj-lt"/>
                        </a:rPr>
                        <a:t> </a:t>
                      </a:r>
                    </a:p>
                  </a:txBody>
                  <a:tcPr marL="9525" marR="9525" marT="9525" marB="0" anchor="ctr"/>
                </a:tc>
                <a:tc>
                  <a:txBody>
                    <a:bodyPr/>
                    <a:lstStyle/>
                    <a:p>
                      <a:pPr algn="ctr" fontAlgn="b"/>
                      <a:r>
                        <a:rPr lang="en-GB" sz="1800" b="1" i="0" u="none" strike="noStrike" dirty="0">
                          <a:solidFill>
                            <a:schemeClr val="bg1"/>
                          </a:solidFill>
                          <a:effectLst/>
                          <a:latin typeface="+mj-lt"/>
                        </a:rPr>
                        <a:t>Year 0</a:t>
                      </a:r>
                    </a:p>
                  </a:txBody>
                  <a:tcPr marL="9525" marR="9525" marT="9525" marB="0" anchor="ctr"/>
                </a:tc>
                <a:tc>
                  <a:txBody>
                    <a:bodyPr/>
                    <a:lstStyle/>
                    <a:p>
                      <a:pPr algn="ctr" fontAlgn="b"/>
                      <a:r>
                        <a:rPr lang="en-GB" sz="1800" b="1" i="0" u="none" strike="noStrike" dirty="0">
                          <a:solidFill>
                            <a:schemeClr val="bg1"/>
                          </a:solidFill>
                          <a:effectLst/>
                          <a:latin typeface="+mj-lt"/>
                        </a:rPr>
                        <a:t>Year 1</a:t>
                      </a:r>
                    </a:p>
                  </a:txBody>
                  <a:tcPr marL="9525" marR="9525" marT="9525" marB="0" anchor="ctr"/>
                </a:tc>
                <a:tc>
                  <a:txBody>
                    <a:bodyPr/>
                    <a:lstStyle/>
                    <a:p>
                      <a:pPr algn="ctr" fontAlgn="b"/>
                      <a:r>
                        <a:rPr lang="en-GB" sz="1800" b="1" i="0" u="none" strike="noStrike" dirty="0">
                          <a:solidFill>
                            <a:schemeClr val="bg1"/>
                          </a:solidFill>
                          <a:effectLst/>
                          <a:latin typeface="+mj-lt"/>
                        </a:rPr>
                        <a:t>Year 2</a:t>
                      </a:r>
                    </a:p>
                  </a:txBody>
                  <a:tcPr marL="9525" marR="9525" marT="9525" marB="0" anchor="ctr"/>
                </a:tc>
                <a:tc>
                  <a:txBody>
                    <a:bodyPr/>
                    <a:lstStyle/>
                    <a:p>
                      <a:pPr algn="ctr" fontAlgn="b"/>
                      <a:r>
                        <a:rPr lang="en-GB" sz="1800" b="1" i="0" u="none" strike="noStrike" dirty="0">
                          <a:solidFill>
                            <a:schemeClr val="bg1"/>
                          </a:solidFill>
                          <a:effectLst/>
                          <a:latin typeface="+mj-lt"/>
                        </a:rPr>
                        <a:t>Year 3</a:t>
                      </a:r>
                    </a:p>
                  </a:txBody>
                  <a:tcPr marL="9525" marR="9525" marT="9525" marB="0" anchor="ctr"/>
                </a:tc>
                <a:tc>
                  <a:txBody>
                    <a:bodyPr/>
                    <a:lstStyle/>
                    <a:p>
                      <a:pPr algn="ctr" fontAlgn="b"/>
                      <a:r>
                        <a:rPr lang="en-GB" sz="1800" b="1" i="0" u="none" strike="noStrike" dirty="0">
                          <a:solidFill>
                            <a:schemeClr val="bg1"/>
                          </a:solidFill>
                          <a:effectLst/>
                          <a:latin typeface="+mj-lt"/>
                        </a:rPr>
                        <a:t>Year 4</a:t>
                      </a:r>
                    </a:p>
                  </a:txBody>
                  <a:tcPr marL="9525" marR="9525" marT="9525" marB="0" anchor="ctr"/>
                </a:tc>
                <a:tc>
                  <a:txBody>
                    <a:bodyPr/>
                    <a:lstStyle/>
                    <a:p>
                      <a:pPr algn="ctr" fontAlgn="b"/>
                      <a:r>
                        <a:rPr lang="en-GB" sz="1800" b="1" i="0" u="none" strike="noStrike" dirty="0">
                          <a:solidFill>
                            <a:schemeClr val="bg1"/>
                          </a:solidFill>
                          <a:effectLst/>
                          <a:latin typeface="+mj-lt"/>
                        </a:rPr>
                        <a:t>Year 5</a:t>
                      </a:r>
                    </a:p>
                  </a:txBody>
                  <a:tcPr marL="9525" marR="9525" marT="9525" marB="0" anchor="ctr"/>
                </a:tc>
                <a:tc>
                  <a:txBody>
                    <a:bodyPr/>
                    <a:lstStyle/>
                    <a:p>
                      <a:pPr algn="ctr" fontAlgn="b"/>
                      <a:r>
                        <a:rPr lang="en-GB" sz="1800" b="1" i="0" u="none" strike="noStrike" dirty="0">
                          <a:solidFill>
                            <a:schemeClr val="bg1"/>
                          </a:solidFill>
                          <a:effectLst/>
                          <a:latin typeface="+mj-lt"/>
                        </a:rPr>
                        <a:t>Totals</a:t>
                      </a:r>
                    </a:p>
                  </a:txBody>
                  <a:tcPr marL="9525" marR="9525" marT="9525" marB="0" anchor="ctr"/>
                </a:tc>
                <a:extLst>
                  <a:ext uri="{0D108BD9-81ED-4DB2-BD59-A6C34878D82A}">
                    <a16:rowId xmlns:a16="http://schemas.microsoft.com/office/drawing/2014/main" val="3881281567"/>
                  </a:ext>
                </a:extLst>
              </a:tr>
              <a:tr h="642515">
                <a:tc>
                  <a:txBody>
                    <a:bodyPr/>
                    <a:lstStyle/>
                    <a:p>
                      <a:pPr algn="l" fontAlgn="b"/>
                      <a:r>
                        <a:rPr lang="en-GB" sz="1800" b="1" i="0" u="none" strike="noStrike">
                          <a:solidFill>
                            <a:schemeClr val="accent2">
                              <a:lumMod val="75000"/>
                            </a:schemeClr>
                          </a:solidFill>
                          <a:effectLst/>
                          <a:latin typeface="+mj-lt"/>
                        </a:rPr>
                        <a:t>CAPEX</a:t>
                      </a:r>
                    </a:p>
                  </a:txBody>
                  <a:tcPr marL="9525" marR="9525" marT="9525" marB="0" anchor="ctr"/>
                </a:tc>
                <a:tc>
                  <a:txBody>
                    <a:bodyPr/>
                    <a:lstStyle/>
                    <a:p>
                      <a:pPr algn="r" fontAlgn="b"/>
                      <a:r>
                        <a:rPr lang="en-GB" sz="1400" b="0" i="0" u="none" strike="noStrike" dirty="0">
                          <a:solidFill>
                            <a:srgbClr val="000000"/>
                          </a:solidFill>
                          <a:effectLst/>
                          <a:latin typeface="+mj-lt"/>
                        </a:rPr>
                        <a:t>2 279 001</a:t>
                      </a:r>
                    </a:p>
                  </a:txBody>
                  <a:tcPr marL="9525" marR="9525" marT="9525" marB="0" anchor="ctr"/>
                </a:tc>
                <a:tc>
                  <a:txBody>
                    <a:bodyPr/>
                    <a:lstStyle/>
                    <a:p>
                      <a:pPr algn="r" fontAlgn="b"/>
                      <a:r>
                        <a:rPr lang="en-GB" sz="1400" b="0" i="0" u="none" strike="noStrike" dirty="0">
                          <a:solidFill>
                            <a:srgbClr val="000000"/>
                          </a:solidFill>
                          <a:effectLst/>
                          <a:latin typeface="+mj-lt"/>
                        </a:rPr>
                        <a:t>1 959 481</a:t>
                      </a:r>
                    </a:p>
                  </a:txBody>
                  <a:tcPr marL="9525" marR="9525" marT="9525" marB="0" anchor="ctr"/>
                </a:tc>
                <a:tc>
                  <a:txBody>
                    <a:bodyPr/>
                    <a:lstStyle/>
                    <a:p>
                      <a:pPr algn="r" fontAlgn="b"/>
                      <a:r>
                        <a:rPr lang="en-GB" sz="1400" b="0" i="0" u="none" strike="noStrike" dirty="0">
                          <a:solidFill>
                            <a:srgbClr val="000000"/>
                          </a:solidFill>
                          <a:effectLst/>
                          <a:latin typeface="+mj-lt"/>
                        </a:rPr>
                        <a:t>2 499 114</a:t>
                      </a:r>
                    </a:p>
                  </a:txBody>
                  <a:tcPr marL="9525" marR="9525" marT="9525" marB="0" anchor="ctr"/>
                </a:tc>
                <a:tc>
                  <a:txBody>
                    <a:bodyPr/>
                    <a:lstStyle/>
                    <a:p>
                      <a:pPr algn="r" fontAlgn="b"/>
                      <a:r>
                        <a:rPr lang="en-GB" sz="1400" b="0" i="0" u="none" strike="noStrike" dirty="0">
                          <a:solidFill>
                            <a:srgbClr val="000000"/>
                          </a:solidFill>
                          <a:effectLst/>
                          <a:latin typeface="+mj-lt"/>
                        </a:rPr>
                        <a:t>1 367 544</a:t>
                      </a:r>
                    </a:p>
                  </a:txBody>
                  <a:tcPr marL="9525" marR="9525" marT="9525" marB="0" anchor="ctr"/>
                </a:tc>
                <a:tc>
                  <a:txBody>
                    <a:bodyPr/>
                    <a:lstStyle/>
                    <a:p>
                      <a:pPr algn="l" fontAlgn="b"/>
                      <a:r>
                        <a:rPr lang="en-HU" sz="1400" b="0" i="0" u="none" strike="noStrike" dirty="0">
                          <a:solidFill>
                            <a:srgbClr val="000000"/>
                          </a:solidFill>
                          <a:effectLst/>
                          <a:latin typeface="+mj-lt"/>
                        </a:rPr>
                        <a:t> </a:t>
                      </a:r>
                    </a:p>
                  </a:txBody>
                  <a:tcPr marL="9525" marR="9525" marT="9525" marB="0" anchor="ctr"/>
                </a:tc>
                <a:tc>
                  <a:txBody>
                    <a:bodyPr/>
                    <a:lstStyle/>
                    <a:p>
                      <a:pPr algn="l" fontAlgn="b"/>
                      <a:r>
                        <a:rPr lang="en-HU" sz="1400" b="0" i="0" u="none" strike="noStrike" dirty="0">
                          <a:solidFill>
                            <a:srgbClr val="000000"/>
                          </a:solidFill>
                          <a:effectLst/>
                          <a:latin typeface="+mj-lt"/>
                        </a:rPr>
                        <a:t> </a:t>
                      </a:r>
                    </a:p>
                  </a:txBody>
                  <a:tcPr marL="9525" marR="9525" marT="9525" marB="0" anchor="ctr"/>
                </a:tc>
                <a:tc>
                  <a:txBody>
                    <a:bodyPr/>
                    <a:lstStyle/>
                    <a:p>
                      <a:pPr algn="l" fontAlgn="b"/>
                      <a:r>
                        <a:rPr lang="en-GB" sz="1600" b="1" i="0" u="none" strike="noStrike" dirty="0">
                          <a:solidFill>
                            <a:srgbClr val="000000"/>
                          </a:solidFill>
                          <a:effectLst/>
                          <a:latin typeface="+mj-lt"/>
                        </a:rPr>
                        <a:t>     8 105 140 EUR</a:t>
                      </a:r>
                    </a:p>
                  </a:txBody>
                  <a:tcPr marL="9525" marR="9525" marT="9525" marB="0" anchor="ctr"/>
                </a:tc>
                <a:extLst>
                  <a:ext uri="{0D108BD9-81ED-4DB2-BD59-A6C34878D82A}">
                    <a16:rowId xmlns:a16="http://schemas.microsoft.com/office/drawing/2014/main" val="1839290868"/>
                  </a:ext>
                </a:extLst>
              </a:tr>
              <a:tr h="642515">
                <a:tc>
                  <a:txBody>
                    <a:bodyPr/>
                    <a:lstStyle/>
                    <a:p>
                      <a:pPr algn="l" fontAlgn="b"/>
                      <a:r>
                        <a:rPr lang="en-GB" sz="1800" b="1" i="0" u="none" strike="noStrike">
                          <a:solidFill>
                            <a:schemeClr val="accent2">
                              <a:lumMod val="75000"/>
                            </a:schemeClr>
                          </a:solidFill>
                          <a:effectLst/>
                          <a:latin typeface="+mj-lt"/>
                        </a:rPr>
                        <a:t>Revenues</a:t>
                      </a:r>
                    </a:p>
                  </a:txBody>
                  <a:tcPr marL="9525" marR="9525" marT="9525" marB="0" anchor="ctr"/>
                </a:tc>
                <a:tc>
                  <a:txBody>
                    <a:bodyPr/>
                    <a:lstStyle/>
                    <a:p>
                      <a:pPr algn="l" fontAlgn="b"/>
                      <a:r>
                        <a:rPr lang="en-HU" sz="1400" b="0" i="0" u="none" strike="noStrike" dirty="0">
                          <a:solidFill>
                            <a:srgbClr val="000000"/>
                          </a:solidFill>
                          <a:effectLst/>
                          <a:latin typeface="+mj-lt"/>
                        </a:rPr>
                        <a:t> </a:t>
                      </a:r>
                    </a:p>
                  </a:txBody>
                  <a:tcPr marL="9525" marR="9525" marT="9525" marB="0" anchor="ctr"/>
                </a:tc>
                <a:tc>
                  <a:txBody>
                    <a:bodyPr/>
                    <a:lstStyle/>
                    <a:p>
                      <a:pPr algn="r" fontAlgn="b"/>
                      <a:r>
                        <a:rPr lang="en-GB" sz="1400" b="0" i="0" u="none" strike="noStrike" dirty="0">
                          <a:solidFill>
                            <a:srgbClr val="000000"/>
                          </a:solidFill>
                          <a:effectLst/>
                          <a:latin typeface="+mj-lt"/>
                        </a:rPr>
                        <a:t>1 417 403</a:t>
                      </a:r>
                    </a:p>
                  </a:txBody>
                  <a:tcPr marL="9525" marR="9525" marT="9525" marB="0" anchor="ctr"/>
                </a:tc>
                <a:tc>
                  <a:txBody>
                    <a:bodyPr/>
                    <a:lstStyle/>
                    <a:p>
                      <a:pPr algn="r" fontAlgn="b"/>
                      <a:r>
                        <a:rPr lang="en-GB" sz="1400" b="0" i="0" u="none" strike="noStrike" dirty="0">
                          <a:solidFill>
                            <a:srgbClr val="000000"/>
                          </a:solidFill>
                          <a:effectLst/>
                          <a:latin typeface="+mj-lt"/>
                        </a:rPr>
                        <a:t>4 732 504</a:t>
                      </a:r>
                    </a:p>
                  </a:txBody>
                  <a:tcPr marL="9525" marR="9525" marT="9525" marB="0" anchor="ctr"/>
                </a:tc>
                <a:tc>
                  <a:txBody>
                    <a:bodyPr/>
                    <a:lstStyle/>
                    <a:p>
                      <a:pPr algn="r" fontAlgn="b"/>
                      <a:r>
                        <a:rPr lang="en-GB" sz="1400" b="0" i="0" u="none" strike="noStrike" dirty="0">
                          <a:solidFill>
                            <a:srgbClr val="000000"/>
                          </a:solidFill>
                          <a:effectLst/>
                          <a:latin typeface="+mj-lt"/>
                        </a:rPr>
                        <a:t>13 557 720</a:t>
                      </a:r>
                    </a:p>
                  </a:txBody>
                  <a:tcPr marL="9525" marR="9525" marT="9525" marB="0" anchor="ctr"/>
                </a:tc>
                <a:tc>
                  <a:txBody>
                    <a:bodyPr/>
                    <a:lstStyle/>
                    <a:p>
                      <a:pPr algn="r" fontAlgn="b"/>
                      <a:r>
                        <a:rPr lang="en-GB" sz="1400" b="0" i="0" u="none" strike="noStrike" dirty="0">
                          <a:solidFill>
                            <a:srgbClr val="000000"/>
                          </a:solidFill>
                          <a:effectLst/>
                          <a:latin typeface="+mj-lt"/>
                        </a:rPr>
                        <a:t>17 908 007</a:t>
                      </a:r>
                    </a:p>
                  </a:txBody>
                  <a:tcPr marL="9525" marR="9525" marT="9525" marB="0" anchor="ctr"/>
                </a:tc>
                <a:tc>
                  <a:txBody>
                    <a:bodyPr/>
                    <a:lstStyle/>
                    <a:p>
                      <a:pPr algn="r" fontAlgn="b"/>
                      <a:r>
                        <a:rPr lang="en-GB" sz="1400" b="0" i="0" u="none" strike="noStrike" dirty="0">
                          <a:solidFill>
                            <a:srgbClr val="000000"/>
                          </a:solidFill>
                          <a:effectLst/>
                          <a:latin typeface="+mj-lt"/>
                        </a:rPr>
                        <a:t>20 594 208</a:t>
                      </a:r>
                    </a:p>
                  </a:txBody>
                  <a:tcPr marL="9525" marR="9525" marT="9525" marB="0" anchor="ctr"/>
                </a:tc>
                <a:tc>
                  <a:txBody>
                    <a:bodyPr/>
                    <a:lstStyle/>
                    <a:p>
                      <a:pPr algn="l" fontAlgn="b"/>
                      <a:r>
                        <a:rPr lang="en-GB" sz="1600" b="1" i="0" u="none" strike="noStrike" dirty="0">
                          <a:solidFill>
                            <a:srgbClr val="000000"/>
                          </a:solidFill>
                          <a:effectLst/>
                          <a:latin typeface="+mj-lt"/>
                        </a:rPr>
                        <a:t>   58 209 842 EUR</a:t>
                      </a:r>
                      <a:endParaRPr lang="en-HU"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161957475"/>
                  </a:ext>
                </a:extLst>
              </a:tr>
              <a:tr h="642515">
                <a:tc>
                  <a:txBody>
                    <a:bodyPr/>
                    <a:lstStyle/>
                    <a:p>
                      <a:pPr algn="l" fontAlgn="b"/>
                      <a:r>
                        <a:rPr lang="en-GB" sz="1800" b="1" i="0" u="none" strike="noStrike">
                          <a:solidFill>
                            <a:schemeClr val="accent2">
                              <a:lumMod val="75000"/>
                            </a:schemeClr>
                          </a:solidFill>
                          <a:effectLst/>
                          <a:latin typeface="+mj-lt"/>
                        </a:rPr>
                        <a:t>OPEX</a:t>
                      </a:r>
                    </a:p>
                  </a:txBody>
                  <a:tcPr marL="9525" marR="9525" marT="9525" marB="0" anchor="ctr"/>
                </a:tc>
                <a:tc>
                  <a:txBody>
                    <a:bodyPr/>
                    <a:lstStyle/>
                    <a:p>
                      <a:pPr algn="l" fontAlgn="b"/>
                      <a:r>
                        <a:rPr lang="en-HU" sz="1400" b="0" i="0" u="none" strike="noStrike">
                          <a:solidFill>
                            <a:srgbClr val="000000"/>
                          </a:solidFill>
                          <a:effectLst/>
                          <a:latin typeface="+mj-lt"/>
                        </a:rPr>
                        <a:t> </a:t>
                      </a:r>
                    </a:p>
                  </a:txBody>
                  <a:tcPr marL="9525" marR="9525" marT="9525" marB="0" anchor="ctr"/>
                </a:tc>
                <a:tc>
                  <a:txBody>
                    <a:bodyPr/>
                    <a:lstStyle/>
                    <a:p>
                      <a:pPr algn="r" fontAlgn="b"/>
                      <a:r>
                        <a:rPr lang="en-GB" sz="1400" b="0" i="0" u="none" strike="noStrike" dirty="0">
                          <a:solidFill>
                            <a:srgbClr val="000000"/>
                          </a:solidFill>
                          <a:effectLst/>
                          <a:latin typeface="+mj-lt"/>
                        </a:rPr>
                        <a:t>1 278 309</a:t>
                      </a:r>
                    </a:p>
                  </a:txBody>
                  <a:tcPr marL="9525" marR="9525" marT="9525" marB="0" anchor="ctr"/>
                </a:tc>
                <a:tc>
                  <a:txBody>
                    <a:bodyPr/>
                    <a:lstStyle/>
                    <a:p>
                      <a:pPr algn="r" fontAlgn="b"/>
                      <a:r>
                        <a:rPr lang="en-GB" sz="1400" b="0" i="0" u="none" strike="noStrike" dirty="0">
                          <a:solidFill>
                            <a:srgbClr val="000000"/>
                          </a:solidFill>
                          <a:effectLst/>
                          <a:latin typeface="+mj-lt"/>
                        </a:rPr>
                        <a:t>3 238 616 </a:t>
                      </a:r>
                    </a:p>
                  </a:txBody>
                  <a:tcPr marL="9525" marR="9525" marT="9525" marB="0" anchor="ctr"/>
                </a:tc>
                <a:tc>
                  <a:txBody>
                    <a:bodyPr/>
                    <a:lstStyle/>
                    <a:p>
                      <a:pPr algn="r" fontAlgn="b"/>
                      <a:r>
                        <a:rPr lang="en-GB" sz="1400" b="0" i="0" u="none" strike="noStrike" dirty="0">
                          <a:solidFill>
                            <a:srgbClr val="000000"/>
                          </a:solidFill>
                          <a:effectLst/>
                          <a:latin typeface="+mj-lt"/>
                        </a:rPr>
                        <a:t>8 492 200</a:t>
                      </a:r>
                    </a:p>
                  </a:txBody>
                  <a:tcPr marL="9525" marR="9525" marT="9525" marB="0" anchor="ctr"/>
                </a:tc>
                <a:tc>
                  <a:txBody>
                    <a:bodyPr/>
                    <a:lstStyle/>
                    <a:p>
                      <a:pPr algn="r" fontAlgn="b"/>
                      <a:r>
                        <a:rPr lang="en-GB" sz="1400" b="0" i="0" u="none" strike="noStrike" dirty="0">
                          <a:solidFill>
                            <a:srgbClr val="000000"/>
                          </a:solidFill>
                          <a:effectLst/>
                          <a:latin typeface="+mj-lt"/>
                        </a:rPr>
                        <a:t>10 948 945</a:t>
                      </a:r>
                    </a:p>
                  </a:txBody>
                  <a:tcPr marL="9525" marR="9525" marT="9525" marB="0" anchor="ctr"/>
                </a:tc>
                <a:tc>
                  <a:txBody>
                    <a:bodyPr/>
                    <a:lstStyle/>
                    <a:p>
                      <a:pPr algn="r" fontAlgn="b"/>
                      <a:r>
                        <a:rPr lang="en-GB" sz="1400" b="0" i="0" u="none" strike="noStrike" dirty="0">
                          <a:solidFill>
                            <a:srgbClr val="000000"/>
                          </a:solidFill>
                          <a:effectLst/>
                          <a:latin typeface="+mj-lt"/>
                        </a:rPr>
                        <a:t>12 317 968 </a:t>
                      </a:r>
                    </a:p>
                  </a:txBody>
                  <a:tcPr marL="9525" marR="9525" marT="9525" marB="0" anchor="ctr"/>
                </a:tc>
                <a:tc>
                  <a:txBody>
                    <a:bodyPr/>
                    <a:lstStyle/>
                    <a:p>
                      <a:pPr algn="l" fontAlgn="b"/>
                      <a:r>
                        <a:rPr lang="en-GB" sz="1600" b="1" i="0" u="none" strike="noStrike" dirty="0">
                          <a:solidFill>
                            <a:srgbClr val="000000"/>
                          </a:solidFill>
                          <a:effectLst/>
                          <a:latin typeface="+mj-lt"/>
                        </a:rPr>
                        <a:t>   36 276 037 EUR</a:t>
                      </a:r>
                      <a:endParaRPr lang="en-HU"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196528085"/>
                  </a:ext>
                </a:extLst>
              </a:tr>
              <a:tr h="650217">
                <a:tc>
                  <a:txBody>
                    <a:bodyPr/>
                    <a:lstStyle/>
                    <a:p>
                      <a:pPr algn="l" fontAlgn="b"/>
                      <a:r>
                        <a:rPr lang="en-GB" sz="1800" b="1" i="0" u="none" strike="noStrike" dirty="0">
                          <a:solidFill>
                            <a:schemeClr val="accent2">
                              <a:lumMod val="75000"/>
                            </a:schemeClr>
                          </a:solidFill>
                          <a:effectLst/>
                          <a:latin typeface="+mj-lt"/>
                        </a:rPr>
                        <a:t>Net Income (taxes paid)</a:t>
                      </a:r>
                    </a:p>
                  </a:txBody>
                  <a:tcPr marL="9525" marR="9525" marT="9525" marB="0" anchor="ctr"/>
                </a:tc>
                <a:tc>
                  <a:txBody>
                    <a:bodyPr/>
                    <a:lstStyle/>
                    <a:p>
                      <a:pPr algn="l" fontAlgn="b"/>
                      <a:r>
                        <a:rPr lang="en-HU" sz="1400" b="0" i="0" u="none" strike="noStrike" dirty="0">
                          <a:solidFill>
                            <a:srgbClr val="000000"/>
                          </a:solidFill>
                          <a:effectLst/>
                          <a:latin typeface="+mj-lt"/>
                        </a:rPr>
                        <a:t> </a:t>
                      </a:r>
                    </a:p>
                  </a:txBody>
                  <a:tcPr marL="9525" marR="9525" marT="9525" marB="0" anchor="ctr"/>
                </a:tc>
                <a:tc>
                  <a:txBody>
                    <a:bodyPr/>
                    <a:lstStyle/>
                    <a:p>
                      <a:pPr algn="r" fontAlgn="b"/>
                      <a:r>
                        <a:rPr lang="en-GB" sz="1400" b="0" i="0" u="none" strike="noStrike" dirty="0">
                          <a:solidFill>
                            <a:srgbClr val="000000"/>
                          </a:solidFill>
                          <a:effectLst/>
                          <a:latin typeface="+mj-lt"/>
                        </a:rPr>
                        <a:t>119 957</a:t>
                      </a:r>
                    </a:p>
                  </a:txBody>
                  <a:tcPr marL="9525" marR="9525" marT="9525" marB="0" anchor="ctr"/>
                </a:tc>
                <a:tc>
                  <a:txBody>
                    <a:bodyPr/>
                    <a:lstStyle/>
                    <a:p>
                      <a:pPr algn="r" fontAlgn="b"/>
                      <a:r>
                        <a:rPr lang="en-GB" sz="1400" b="0" i="0" u="none" strike="noStrike" dirty="0">
                          <a:solidFill>
                            <a:srgbClr val="000000"/>
                          </a:solidFill>
                          <a:effectLst/>
                          <a:latin typeface="+mj-lt"/>
                        </a:rPr>
                        <a:t>1 359 438</a:t>
                      </a:r>
                    </a:p>
                  </a:txBody>
                  <a:tcPr marL="9525" marR="9525" marT="9525" marB="0" anchor="ctr"/>
                </a:tc>
                <a:tc>
                  <a:txBody>
                    <a:bodyPr/>
                    <a:lstStyle/>
                    <a:p>
                      <a:pPr algn="r" fontAlgn="b"/>
                      <a:r>
                        <a:rPr lang="en-GB" sz="1400" b="0" i="0" u="none" strike="noStrike" dirty="0">
                          <a:solidFill>
                            <a:srgbClr val="000000"/>
                          </a:solidFill>
                          <a:effectLst/>
                          <a:latin typeface="+mj-lt"/>
                        </a:rPr>
                        <a:t>4 609 624</a:t>
                      </a:r>
                    </a:p>
                  </a:txBody>
                  <a:tcPr marL="9525" marR="9525" marT="9525" marB="0" anchor="ctr"/>
                </a:tc>
                <a:tc>
                  <a:txBody>
                    <a:bodyPr/>
                    <a:lstStyle/>
                    <a:p>
                      <a:pPr algn="r" fontAlgn="b"/>
                      <a:r>
                        <a:rPr lang="en-GB" sz="1400" b="0" i="0" u="none" strike="noStrike" dirty="0">
                          <a:solidFill>
                            <a:srgbClr val="000000"/>
                          </a:solidFill>
                          <a:effectLst/>
                          <a:latin typeface="+mj-lt"/>
                        </a:rPr>
                        <a:t>6 332 746</a:t>
                      </a:r>
                    </a:p>
                  </a:txBody>
                  <a:tcPr marL="9525" marR="9525" marT="9525" marB="0" anchor="ctr"/>
                </a:tc>
                <a:tc>
                  <a:txBody>
                    <a:bodyPr/>
                    <a:lstStyle/>
                    <a:p>
                      <a:pPr algn="r" fontAlgn="b"/>
                      <a:r>
                        <a:rPr lang="en-GB" sz="1400" b="0" i="0" u="none" strike="noStrike" dirty="0">
                          <a:solidFill>
                            <a:srgbClr val="000000"/>
                          </a:solidFill>
                          <a:effectLst/>
                          <a:latin typeface="+mj-lt"/>
                        </a:rPr>
                        <a:t>7 531 378</a:t>
                      </a:r>
                    </a:p>
                  </a:txBody>
                  <a:tcPr marL="9525" marR="9525" marT="9525" marB="0" anchor="ctr"/>
                </a:tc>
                <a:tc>
                  <a:txBody>
                    <a:bodyPr/>
                    <a:lstStyle/>
                    <a:p>
                      <a:pPr algn="l" fontAlgn="b"/>
                      <a:r>
                        <a:rPr lang="en-GB" sz="1600" b="1" i="0" u="none" strike="noStrike" dirty="0">
                          <a:solidFill>
                            <a:srgbClr val="000000"/>
                          </a:solidFill>
                          <a:effectLst/>
                          <a:latin typeface="+mj-lt"/>
                        </a:rPr>
                        <a:t>   19 953 143 EUR</a:t>
                      </a:r>
                      <a:endParaRPr lang="en-HU"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794471838"/>
                  </a:ext>
                </a:extLst>
              </a:tr>
            </a:tbl>
          </a:graphicData>
        </a:graphic>
      </p:graphicFrame>
      <p:sp>
        <p:nvSpPr>
          <p:cNvPr id="3" name="TextBox 2">
            <a:extLst>
              <a:ext uri="{FF2B5EF4-FFF2-40B4-BE49-F238E27FC236}">
                <a16:creationId xmlns:a16="http://schemas.microsoft.com/office/drawing/2014/main" id="{79F2488B-EA00-C2A9-9E24-54BFAF80B446}"/>
              </a:ext>
            </a:extLst>
          </p:cNvPr>
          <p:cNvSpPr txBox="1"/>
          <p:nvPr/>
        </p:nvSpPr>
        <p:spPr>
          <a:xfrm>
            <a:off x="2199861" y="5818214"/>
            <a:ext cx="3061252" cy="461665"/>
          </a:xfrm>
          <a:prstGeom prst="rect">
            <a:avLst/>
          </a:prstGeom>
          <a:noFill/>
          <a:ln w="28575">
            <a:solidFill>
              <a:schemeClr val="accent2">
                <a:lumMod val="50000"/>
              </a:schemeClr>
            </a:solidFill>
          </a:ln>
        </p:spPr>
        <p:txBody>
          <a:bodyPr wrap="square" rtlCol="0">
            <a:spAutoFit/>
          </a:bodyPr>
          <a:lstStyle/>
          <a:p>
            <a:pPr algn="ctr"/>
            <a:r>
              <a:rPr lang="en-HU" sz="2400" b="1" dirty="0">
                <a:solidFill>
                  <a:schemeClr val="accent2">
                    <a:lumMod val="50000"/>
                  </a:schemeClr>
                </a:solidFill>
              </a:rPr>
              <a:t>IRR 20% p.a.</a:t>
            </a:r>
          </a:p>
        </p:txBody>
      </p:sp>
      <p:sp>
        <p:nvSpPr>
          <p:cNvPr id="5" name="TextBox 4">
            <a:extLst>
              <a:ext uri="{FF2B5EF4-FFF2-40B4-BE49-F238E27FC236}">
                <a16:creationId xmlns:a16="http://schemas.microsoft.com/office/drawing/2014/main" id="{DBB5B583-564A-A63A-D6FE-2712A7F963CF}"/>
              </a:ext>
            </a:extLst>
          </p:cNvPr>
          <p:cNvSpPr txBox="1"/>
          <p:nvPr/>
        </p:nvSpPr>
        <p:spPr>
          <a:xfrm>
            <a:off x="5671930" y="5818213"/>
            <a:ext cx="6188765" cy="461665"/>
          </a:xfrm>
          <a:prstGeom prst="rect">
            <a:avLst/>
          </a:prstGeom>
          <a:noFill/>
          <a:ln w="28575">
            <a:solidFill>
              <a:schemeClr val="accent2">
                <a:lumMod val="50000"/>
              </a:schemeClr>
            </a:solidFill>
          </a:ln>
        </p:spPr>
        <p:txBody>
          <a:bodyPr wrap="square" rtlCol="0">
            <a:spAutoFit/>
          </a:bodyPr>
          <a:lstStyle/>
          <a:p>
            <a:pPr algn="ctr"/>
            <a:r>
              <a:rPr lang="en-HU" sz="2400" b="1" dirty="0">
                <a:solidFill>
                  <a:schemeClr val="accent2">
                    <a:lumMod val="50000"/>
                  </a:schemeClr>
                </a:solidFill>
              </a:rPr>
              <a:t>NPValuation 40M EUR over 10yrs</a:t>
            </a:r>
          </a:p>
        </p:txBody>
      </p:sp>
    </p:spTree>
    <p:extLst>
      <p:ext uri="{BB962C8B-B14F-4D97-AF65-F5344CB8AC3E}">
        <p14:creationId xmlns:p14="http://schemas.microsoft.com/office/powerpoint/2010/main" val="20905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6110-8919-C0F9-862C-3034F575D091}"/>
              </a:ext>
            </a:extLst>
          </p:cNvPr>
          <p:cNvSpPr>
            <a:spLocks noGrp="1"/>
          </p:cNvSpPr>
          <p:nvPr>
            <p:ph type="title"/>
          </p:nvPr>
        </p:nvSpPr>
        <p:spPr/>
        <p:txBody>
          <a:bodyPr/>
          <a:lstStyle/>
          <a:p>
            <a:r>
              <a:rPr lang="en-HU" dirty="0"/>
              <a:t>Summary</a:t>
            </a:r>
          </a:p>
        </p:txBody>
      </p:sp>
      <p:sp>
        <p:nvSpPr>
          <p:cNvPr id="3" name="Content Placeholder 2">
            <a:extLst>
              <a:ext uri="{FF2B5EF4-FFF2-40B4-BE49-F238E27FC236}">
                <a16:creationId xmlns:a16="http://schemas.microsoft.com/office/drawing/2014/main" id="{E1E6E819-C6B7-B2C3-3761-04AB4B31428F}"/>
              </a:ext>
            </a:extLst>
          </p:cNvPr>
          <p:cNvSpPr>
            <a:spLocks noGrp="1"/>
          </p:cNvSpPr>
          <p:nvPr>
            <p:ph idx="1"/>
          </p:nvPr>
        </p:nvSpPr>
        <p:spPr>
          <a:xfrm>
            <a:off x="2589212" y="2161999"/>
            <a:ext cx="8915400" cy="4532996"/>
          </a:xfrm>
        </p:spPr>
        <p:txBody>
          <a:bodyPr/>
          <a:lstStyle/>
          <a:p>
            <a:r>
              <a:rPr lang="en-HU" dirty="0"/>
              <a:t>We have completed </a:t>
            </a:r>
          </a:p>
          <a:p>
            <a:pPr lvl="1"/>
            <a:r>
              <a:rPr lang="en-HU" dirty="0"/>
              <a:t>Operational model (with underlying documentation)</a:t>
            </a:r>
          </a:p>
          <a:p>
            <a:pPr lvl="1"/>
            <a:r>
              <a:rPr lang="en-HU" dirty="0"/>
              <a:t>Proven Freshland Greens Factory technology (with hardware partners)</a:t>
            </a:r>
          </a:p>
          <a:p>
            <a:pPr lvl="1"/>
            <a:r>
              <a:rPr lang="en-HU" dirty="0"/>
              <a:t>Complete Franchise Model (Legal, Training, Distribution, Brand, etc.)</a:t>
            </a:r>
          </a:p>
          <a:p>
            <a:pPr lvl="1"/>
            <a:r>
              <a:rPr lang="en-HU" dirty="0"/>
              <a:t>Freshland App and Website</a:t>
            </a:r>
          </a:p>
          <a:p>
            <a:pPr lvl="1"/>
            <a:r>
              <a:rPr lang="en-HU" dirty="0"/>
              <a:t>Financial plan and feasibility</a:t>
            </a:r>
          </a:p>
          <a:p>
            <a:pPr lvl="1"/>
            <a:r>
              <a:rPr lang="en-HU" dirty="0"/>
              <a:t>Copyrighted Brand, Identity, Design, Menu</a:t>
            </a:r>
          </a:p>
          <a:p>
            <a:r>
              <a:rPr lang="en-HU" dirty="0"/>
              <a:t>We offer a turn key restaurant business model worth 40M EUR per region, about 2,5-3 million potential consumers per region</a:t>
            </a:r>
          </a:p>
        </p:txBody>
      </p:sp>
      <p:sp>
        <p:nvSpPr>
          <p:cNvPr id="4" name="Slide Number Placeholder 3">
            <a:extLst>
              <a:ext uri="{FF2B5EF4-FFF2-40B4-BE49-F238E27FC236}">
                <a16:creationId xmlns:a16="http://schemas.microsoft.com/office/drawing/2014/main" id="{40361F5B-CE3A-7744-9DCE-40633B53F637}"/>
              </a:ext>
            </a:extLst>
          </p:cNvPr>
          <p:cNvSpPr>
            <a:spLocks noGrp="1"/>
          </p:cNvSpPr>
          <p:nvPr>
            <p:ph type="sldNum" sz="quarter" idx="12"/>
          </p:nvPr>
        </p:nvSpPr>
        <p:spPr/>
        <p:txBody>
          <a:bodyPr/>
          <a:lstStyle/>
          <a:p>
            <a:fld id="{86404D9B-2F1C-FB46-9CE0-7F15C451D2AA}" type="slidenum">
              <a:rPr lang="en-HU" smtClean="0"/>
              <a:t>15</a:t>
            </a:fld>
            <a:endParaRPr lang="en-HU"/>
          </a:p>
        </p:txBody>
      </p:sp>
    </p:spTree>
    <p:extLst>
      <p:ext uri="{BB962C8B-B14F-4D97-AF65-F5344CB8AC3E}">
        <p14:creationId xmlns:p14="http://schemas.microsoft.com/office/powerpoint/2010/main" val="409584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8818-AC89-A8D1-1731-59FF78FB94C3}"/>
              </a:ext>
            </a:extLst>
          </p:cNvPr>
          <p:cNvSpPr>
            <a:spLocks noGrp="1"/>
          </p:cNvSpPr>
          <p:nvPr>
            <p:ph type="title"/>
          </p:nvPr>
        </p:nvSpPr>
        <p:spPr/>
        <p:txBody>
          <a:bodyPr/>
          <a:lstStyle/>
          <a:p>
            <a:r>
              <a:rPr lang="en-HU" dirty="0"/>
              <a:t>Summary</a:t>
            </a:r>
          </a:p>
        </p:txBody>
      </p:sp>
      <p:sp>
        <p:nvSpPr>
          <p:cNvPr id="3" name="Content Placeholder 2">
            <a:extLst>
              <a:ext uri="{FF2B5EF4-FFF2-40B4-BE49-F238E27FC236}">
                <a16:creationId xmlns:a16="http://schemas.microsoft.com/office/drawing/2014/main" id="{231BB33C-A4B4-8F9B-7AD4-46835005A691}"/>
              </a:ext>
            </a:extLst>
          </p:cNvPr>
          <p:cNvSpPr>
            <a:spLocks noGrp="1"/>
          </p:cNvSpPr>
          <p:nvPr>
            <p:ph idx="1"/>
          </p:nvPr>
        </p:nvSpPr>
        <p:spPr>
          <a:xfrm>
            <a:off x="2104552" y="1404730"/>
            <a:ext cx="5651297" cy="3109673"/>
          </a:xfrm>
        </p:spPr>
        <p:txBody>
          <a:bodyPr>
            <a:noAutofit/>
          </a:bodyPr>
          <a:lstStyle/>
          <a:p>
            <a:pPr marL="0" marR="0" indent="0" algn="l" rtl="0">
              <a:buNone/>
            </a:pPr>
            <a:r>
              <a:rPr lang="en-US" sz="1600" b="1" u="none" strike="noStrike" baseline="0" dirty="0">
                <a:latin typeface="+mj-lt"/>
              </a:rPr>
              <a:t>The New </a:t>
            </a:r>
            <a:r>
              <a:rPr lang="en-US" sz="1600" b="1" u="none" strike="noStrike" baseline="0" dirty="0" err="1">
                <a:latin typeface="+mj-lt"/>
              </a:rPr>
              <a:t>Freshland</a:t>
            </a:r>
            <a:r>
              <a:rPr lang="en-US" sz="1600" b="1" u="none" strike="noStrike" baseline="0" dirty="0">
                <a:latin typeface="+mj-lt"/>
              </a:rPr>
              <a:t> Concept</a:t>
            </a:r>
            <a:r>
              <a:rPr lang="en-US" sz="1600" b="0" u="none" strike="noStrike" baseline="0" dirty="0">
                <a:latin typeface="+mj-lt"/>
              </a:rPr>
              <a:t> </a:t>
            </a:r>
          </a:p>
          <a:p>
            <a:pPr lvl="1">
              <a:buFont typeface="Symbol" pitchFamily="2" charset="2"/>
              <a:buChar char="·"/>
            </a:pPr>
            <a:r>
              <a:rPr lang="en-US" b="0" u="none" strike="noStrike" baseline="0" dirty="0">
                <a:latin typeface="+mj-lt"/>
              </a:rPr>
              <a:t>Fresh Salad Bar chain – </a:t>
            </a:r>
            <a:r>
              <a:rPr lang="en-US" b="1" u="none" strike="noStrike" baseline="0" dirty="0">
                <a:latin typeface="+mj-lt"/>
              </a:rPr>
              <a:t>Premium, Fast, Casual Experience</a:t>
            </a:r>
          </a:p>
          <a:p>
            <a:pPr lvl="1">
              <a:buFont typeface="Symbol" pitchFamily="2" charset="2"/>
              <a:buChar char="·"/>
            </a:pPr>
            <a:r>
              <a:rPr lang="en-US" b="1" dirty="0">
                <a:solidFill>
                  <a:schemeClr val="accent2">
                    <a:lumMod val="50000"/>
                  </a:schemeClr>
                </a:solidFill>
                <a:latin typeface="+mj-lt"/>
              </a:rPr>
              <a:t>Eat well, live well! </a:t>
            </a:r>
            <a:r>
              <a:rPr lang="en-US" dirty="0">
                <a:latin typeface="+mj-lt"/>
              </a:rPr>
              <a:t>– Personalized, green, and nutritionally balanced food</a:t>
            </a:r>
            <a:endParaRPr lang="en-US" b="0" u="none" strike="noStrike" baseline="0" dirty="0">
              <a:latin typeface="+mj-lt"/>
            </a:endParaRPr>
          </a:p>
          <a:p>
            <a:pPr lvl="1">
              <a:buFont typeface="Symbol" pitchFamily="2" charset="2"/>
              <a:buChar char="·"/>
            </a:pPr>
            <a:r>
              <a:rPr lang="en-US" b="1" u="none" strike="noStrike" baseline="0" dirty="0">
                <a:latin typeface="+mj-lt"/>
              </a:rPr>
              <a:t>Own supply </a:t>
            </a:r>
            <a:r>
              <a:rPr lang="en-US" b="0" u="none" strike="noStrike" baseline="0" dirty="0">
                <a:latin typeface="+mj-lt"/>
              </a:rPr>
              <a:t>of critical green ingredients produced at High-tech Cluster Farms – </a:t>
            </a:r>
            <a:r>
              <a:rPr lang="en-US" b="1" u="none" strike="noStrike" baseline="0" dirty="0" err="1">
                <a:latin typeface="+mj-lt"/>
              </a:rPr>
              <a:t>Freshland</a:t>
            </a:r>
            <a:r>
              <a:rPr lang="en-US" b="1" u="none" strike="noStrike" baseline="0" dirty="0">
                <a:latin typeface="+mj-lt"/>
              </a:rPr>
              <a:t> Greens Factory</a:t>
            </a:r>
          </a:p>
          <a:p>
            <a:pPr lvl="2">
              <a:buFont typeface="Symbol" pitchFamily="2" charset="2"/>
              <a:buChar char="·"/>
            </a:pPr>
            <a:r>
              <a:rPr lang="en-US" sz="1600" b="0" u="none" strike="noStrike" baseline="0" dirty="0">
                <a:latin typeface="+mj-lt"/>
              </a:rPr>
              <a:t>Using innovative vertical </a:t>
            </a:r>
            <a:r>
              <a:rPr lang="en-US" sz="1600" b="0" u="none" strike="noStrike" baseline="0" dirty="0" err="1">
                <a:latin typeface="+mj-lt"/>
              </a:rPr>
              <a:t>hydrophonic</a:t>
            </a:r>
            <a:r>
              <a:rPr lang="en-US" sz="1600" b="0" u="none" strike="noStrike" baseline="0" dirty="0">
                <a:latin typeface="+mj-lt"/>
              </a:rPr>
              <a:t> lab technology</a:t>
            </a:r>
          </a:p>
          <a:p>
            <a:pPr lvl="2">
              <a:buFont typeface="Symbol" pitchFamily="2" charset="2"/>
              <a:buChar char="·"/>
            </a:pPr>
            <a:r>
              <a:rPr lang="en-US" sz="1600" b="0" u="none" strike="noStrike" baseline="0" dirty="0">
                <a:latin typeface="+mj-lt"/>
              </a:rPr>
              <a:t>Restaurants placed within a one hour radius of </a:t>
            </a:r>
            <a:r>
              <a:rPr lang="en-US" sz="1600" b="0" u="none" strike="noStrike" baseline="0" dirty="0">
                <a:solidFill>
                  <a:schemeClr val="accent2">
                    <a:lumMod val="50000"/>
                  </a:schemeClr>
                </a:solidFill>
                <a:latin typeface="+mj-lt"/>
              </a:rPr>
              <a:t>FGF</a:t>
            </a:r>
          </a:p>
          <a:p>
            <a:pPr lvl="1">
              <a:buFont typeface="Symbol" pitchFamily="2" charset="2"/>
              <a:buChar char="·"/>
            </a:pPr>
            <a:r>
              <a:rPr lang="en-US" dirty="0">
                <a:latin typeface="+mj-lt"/>
              </a:rPr>
              <a:t>The McDonald’s of the healthy</a:t>
            </a:r>
            <a:r>
              <a:rPr lang="en-US" dirty="0">
                <a:solidFill>
                  <a:schemeClr val="accent2">
                    <a:lumMod val="50000"/>
                  </a:schemeClr>
                </a:solidFill>
                <a:latin typeface="+mj-lt"/>
              </a:rPr>
              <a:t> </a:t>
            </a:r>
            <a:r>
              <a:rPr lang="en-US" dirty="0">
                <a:latin typeface="+mj-lt"/>
              </a:rPr>
              <a:t>food world</a:t>
            </a:r>
          </a:p>
          <a:p>
            <a:pPr lvl="1">
              <a:buFont typeface="Symbol" pitchFamily="2" charset="2"/>
              <a:buChar char="·"/>
            </a:pPr>
            <a:r>
              <a:rPr lang="en-US" dirty="0">
                <a:latin typeface="+mj-lt"/>
              </a:rPr>
              <a:t>Franchise based growth</a:t>
            </a:r>
          </a:p>
        </p:txBody>
      </p:sp>
      <p:pic>
        <p:nvPicPr>
          <p:cNvPr id="7" name="Kép 6" descr="A képen fal, fedett pályás, bútorok, íróasztal látható&#10;&#10;Előfordulhat, hogy az AI által létrehozott tartalom helytelen.">
            <a:extLst>
              <a:ext uri="{FF2B5EF4-FFF2-40B4-BE49-F238E27FC236}">
                <a16:creationId xmlns:a16="http://schemas.microsoft.com/office/drawing/2014/main" id="{2FE420DE-E56D-6033-6B20-FA255DA7A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5850" y="1546958"/>
            <a:ext cx="4237135" cy="2806832"/>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A03C2672-B66A-8657-FAB4-DFFCAE962F11}"/>
              </a:ext>
            </a:extLst>
          </p:cNvPr>
          <p:cNvSpPr>
            <a:spLocks noGrp="1"/>
          </p:cNvSpPr>
          <p:nvPr>
            <p:ph type="sldNum" sz="quarter" idx="12"/>
          </p:nvPr>
        </p:nvSpPr>
        <p:spPr/>
        <p:txBody>
          <a:bodyPr/>
          <a:lstStyle/>
          <a:p>
            <a:fld id="{86404D9B-2F1C-FB46-9CE0-7F15C451D2AA}" type="slidenum">
              <a:rPr lang="en-HU" smtClean="0"/>
              <a:t>2</a:t>
            </a:fld>
            <a:endParaRPr lang="en-HU"/>
          </a:p>
        </p:txBody>
      </p:sp>
    </p:spTree>
    <p:extLst>
      <p:ext uri="{BB962C8B-B14F-4D97-AF65-F5344CB8AC3E}">
        <p14:creationId xmlns:p14="http://schemas.microsoft.com/office/powerpoint/2010/main" val="107419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D8E3-0352-7A25-B278-289375643E68}"/>
              </a:ext>
            </a:extLst>
          </p:cNvPr>
          <p:cNvSpPr>
            <a:spLocks noGrp="1"/>
          </p:cNvSpPr>
          <p:nvPr>
            <p:ph type="title"/>
          </p:nvPr>
        </p:nvSpPr>
        <p:spPr/>
        <p:txBody>
          <a:bodyPr/>
          <a:lstStyle/>
          <a:p>
            <a:r>
              <a:rPr lang="en-HU" dirty="0"/>
              <a:t>The Founder Team</a:t>
            </a:r>
          </a:p>
        </p:txBody>
      </p:sp>
      <p:sp>
        <p:nvSpPr>
          <p:cNvPr id="3" name="Content Placeholder 2">
            <a:extLst>
              <a:ext uri="{FF2B5EF4-FFF2-40B4-BE49-F238E27FC236}">
                <a16:creationId xmlns:a16="http://schemas.microsoft.com/office/drawing/2014/main" id="{5E207725-B8F8-F3C9-668A-7E2DA64276E0}"/>
              </a:ext>
            </a:extLst>
          </p:cNvPr>
          <p:cNvSpPr>
            <a:spLocks noGrp="1"/>
          </p:cNvSpPr>
          <p:nvPr>
            <p:ph idx="1"/>
          </p:nvPr>
        </p:nvSpPr>
        <p:spPr>
          <a:xfrm>
            <a:off x="3817317" y="1597418"/>
            <a:ext cx="8088307" cy="1091777"/>
          </a:xfrm>
        </p:spPr>
        <p:txBody>
          <a:bodyPr>
            <a:normAutofit lnSpcReduction="10000"/>
          </a:bodyPr>
          <a:lstStyle/>
          <a:p>
            <a:pPr marL="0" indent="0">
              <a:buNone/>
            </a:pPr>
            <a:r>
              <a:rPr lang="en-HU" dirty="0">
                <a:solidFill>
                  <a:schemeClr val="accent2">
                    <a:lumMod val="50000"/>
                  </a:schemeClr>
                </a:solidFill>
              </a:rPr>
              <a:t>Ákos Ádám</a:t>
            </a:r>
          </a:p>
          <a:p>
            <a:pPr marL="0" indent="0">
              <a:spcBef>
                <a:spcPts val="0"/>
              </a:spcBef>
              <a:buNone/>
            </a:pPr>
            <a:r>
              <a:rPr lang="en-HU" sz="1200" b="1" i="1" dirty="0">
                <a:solidFill>
                  <a:schemeClr val="accent2">
                    <a:lumMod val="50000"/>
                  </a:schemeClr>
                </a:solidFill>
              </a:rPr>
              <a:t>HORECA and Technology </a:t>
            </a:r>
            <a:r>
              <a:rPr lang="hu-HU" sz="1200" i="1" dirty="0"/>
              <a:t>- </a:t>
            </a:r>
            <a:r>
              <a:rPr lang="en-GB" sz="1200" i="1" dirty="0"/>
              <a:t>engineer, managing factory and commercial property investments for 20 years, and for the last 10 years specifically in the HORECA and renewable energy sectors</a:t>
            </a:r>
            <a:r>
              <a:rPr lang="en-HU" sz="1200" i="1" dirty="0"/>
              <a:t> </a:t>
            </a:r>
          </a:p>
          <a:p>
            <a:pPr marL="0" indent="0">
              <a:spcBef>
                <a:spcPts val="0"/>
              </a:spcBef>
              <a:buNone/>
            </a:pPr>
            <a:r>
              <a:rPr lang="en-HU" sz="1200" b="1" i="1" dirty="0">
                <a:solidFill>
                  <a:schemeClr val="accent2">
                    <a:lumMod val="50000"/>
                  </a:schemeClr>
                </a:solidFill>
              </a:rPr>
              <a:t>Executive and Operations </a:t>
            </a:r>
            <a:r>
              <a:rPr lang="en-HU" sz="1200" i="1" dirty="0"/>
              <a:t>- started and built organizations, excellence in </a:t>
            </a:r>
            <a:r>
              <a:rPr lang="en-GB" sz="1200" i="1" dirty="0"/>
              <a:t>project implementation and operational management</a:t>
            </a:r>
            <a:endParaRPr lang="en-HU" sz="1200" i="1" dirty="0"/>
          </a:p>
          <a:p>
            <a:pPr marL="0" indent="0">
              <a:spcBef>
                <a:spcPts val="0"/>
              </a:spcBef>
              <a:buNone/>
            </a:pPr>
            <a:endParaRPr lang="en-HU" sz="1200" dirty="0"/>
          </a:p>
          <a:p>
            <a:pPr marL="0" indent="0">
              <a:buNone/>
            </a:pPr>
            <a:endParaRPr lang="en-HU" sz="1200" dirty="0"/>
          </a:p>
          <a:p>
            <a:endParaRPr lang="en-HU" sz="1200" dirty="0"/>
          </a:p>
        </p:txBody>
      </p:sp>
      <p:sp>
        <p:nvSpPr>
          <p:cNvPr id="6" name="Szövegdoboz 5">
            <a:extLst>
              <a:ext uri="{FF2B5EF4-FFF2-40B4-BE49-F238E27FC236}">
                <a16:creationId xmlns:a16="http://schemas.microsoft.com/office/drawing/2014/main" id="{66B5BFD3-99E4-BA7F-FED1-7B3FCFD49C36}"/>
              </a:ext>
            </a:extLst>
          </p:cNvPr>
          <p:cNvSpPr txBox="1"/>
          <p:nvPr/>
        </p:nvSpPr>
        <p:spPr>
          <a:xfrm>
            <a:off x="3814959" y="2854309"/>
            <a:ext cx="8090665" cy="1107996"/>
          </a:xfrm>
          <a:prstGeom prst="rect">
            <a:avLst/>
          </a:prstGeom>
          <a:noFill/>
        </p:spPr>
        <p:txBody>
          <a:bodyPr wrap="square" rtlCol="0">
            <a:spAutoFit/>
          </a:bodyPr>
          <a:lstStyle/>
          <a:p>
            <a:pPr>
              <a:spcBef>
                <a:spcPts val="1000"/>
              </a:spcBef>
              <a:buClr>
                <a:schemeClr val="accent1"/>
              </a:buClr>
            </a:pPr>
            <a:r>
              <a:rPr lang="en-HU" dirty="0">
                <a:solidFill>
                  <a:schemeClr val="accent2">
                    <a:lumMod val="50000"/>
                  </a:schemeClr>
                </a:solidFill>
              </a:rPr>
              <a:t>Ákos Gyömbér</a:t>
            </a:r>
          </a:p>
          <a:p>
            <a:r>
              <a:rPr lang="hu-HU" sz="1200" b="1" i="1" dirty="0" err="1">
                <a:solidFill>
                  <a:schemeClr val="accent2">
                    <a:lumMod val="50000"/>
                  </a:schemeClr>
                </a:solidFill>
              </a:rPr>
              <a:t>Finance</a:t>
            </a:r>
            <a:r>
              <a:rPr lang="hu-HU" sz="1200" b="1" i="1" dirty="0">
                <a:solidFill>
                  <a:schemeClr val="accent2">
                    <a:lumMod val="50000"/>
                  </a:schemeClr>
                </a:solidFill>
              </a:rPr>
              <a:t> </a:t>
            </a:r>
            <a:r>
              <a:rPr lang="hu-HU" sz="1200" i="1" dirty="0"/>
              <a:t>– </a:t>
            </a:r>
            <a:r>
              <a:rPr lang="hu-HU" sz="1200" i="1" dirty="0" err="1"/>
              <a:t>certified</a:t>
            </a:r>
            <a:r>
              <a:rPr lang="hu-HU" sz="1200" i="1" dirty="0"/>
              <a:t> </a:t>
            </a:r>
            <a:r>
              <a:rPr lang="hu-HU" sz="1200" i="1" dirty="0" err="1"/>
              <a:t>public</a:t>
            </a:r>
            <a:r>
              <a:rPr lang="hu-HU" sz="1200" i="1" dirty="0"/>
              <a:t> </a:t>
            </a:r>
            <a:r>
              <a:rPr lang="hu-HU" sz="1200" i="1" dirty="0" err="1"/>
              <a:t>accountant</a:t>
            </a:r>
            <a:r>
              <a:rPr lang="hu-HU" sz="1200" i="1" dirty="0"/>
              <a:t>, </a:t>
            </a:r>
            <a:r>
              <a:rPr lang="hu-HU" sz="1200" i="1" dirty="0" err="1"/>
              <a:t>tax</a:t>
            </a:r>
            <a:r>
              <a:rPr lang="hu-HU" sz="1200" i="1" dirty="0"/>
              <a:t> </a:t>
            </a:r>
            <a:r>
              <a:rPr lang="hu-HU" sz="1200" i="1" dirty="0" err="1"/>
              <a:t>advisor</a:t>
            </a:r>
            <a:r>
              <a:rPr lang="hu-HU" sz="1200" i="1" dirty="0"/>
              <a:t>, and </a:t>
            </a:r>
            <a:r>
              <a:rPr lang="hu-HU" sz="1200" i="1" dirty="0" err="1"/>
              <a:t>internal</a:t>
            </a:r>
            <a:r>
              <a:rPr lang="hu-HU" sz="1200" i="1" dirty="0"/>
              <a:t> </a:t>
            </a:r>
            <a:r>
              <a:rPr lang="hu-HU" sz="1200" i="1" dirty="0" err="1"/>
              <a:t>auditor</a:t>
            </a:r>
            <a:endParaRPr lang="hu-HU" sz="1200" i="1" dirty="0"/>
          </a:p>
          <a:p>
            <a:r>
              <a:rPr lang="hu-HU" sz="1200" b="1" i="1" dirty="0" err="1">
                <a:solidFill>
                  <a:schemeClr val="accent2">
                    <a:lumMod val="50000"/>
                  </a:schemeClr>
                </a:solidFill>
              </a:rPr>
              <a:t>Leadership</a:t>
            </a:r>
            <a:r>
              <a:rPr lang="hu-HU" sz="1200" i="1" dirty="0"/>
              <a:t> – C </a:t>
            </a:r>
            <a:r>
              <a:rPr lang="hu-HU" sz="1200" i="1" dirty="0" err="1"/>
              <a:t>level</a:t>
            </a:r>
            <a:r>
              <a:rPr lang="hu-HU" sz="1200" i="1" dirty="0"/>
              <a:t> </a:t>
            </a:r>
            <a:r>
              <a:rPr lang="hu-HU" sz="1200" i="1" dirty="0" err="1"/>
              <a:t>leadership</a:t>
            </a:r>
            <a:r>
              <a:rPr lang="hu-HU" sz="1200" i="1" dirty="0"/>
              <a:t> of </a:t>
            </a:r>
            <a:r>
              <a:rPr lang="hu-HU" sz="1200" i="1" dirty="0" err="1"/>
              <a:t>both</a:t>
            </a:r>
            <a:r>
              <a:rPr lang="hu-HU" sz="1200" i="1" dirty="0"/>
              <a:t> </a:t>
            </a:r>
            <a:r>
              <a:rPr lang="hu-HU" sz="1200" i="1" dirty="0" err="1"/>
              <a:t>domestic</a:t>
            </a:r>
            <a:r>
              <a:rPr lang="hu-HU" sz="1200" i="1" dirty="0"/>
              <a:t> and </a:t>
            </a:r>
            <a:r>
              <a:rPr lang="hu-HU" sz="1200" i="1" dirty="0" err="1"/>
              <a:t>international</a:t>
            </a:r>
            <a:r>
              <a:rPr lang="hu-HU" sz="1200" i="1" dirty="0"/>
              <a:t> </a:t>
            </a:r>
            <a:r>
              <a:rPr lang="hu-HU" sz="1200" i="1" dirty="0" err="1"/>
              <a:t>companies</a:t>
            </a:r>
            <a:r>
              <a:rPr lang="hu-HU" sz="1200" i="1" dirty="0"/>
              <a:t>, </a:t>
            </a:r>
            <a:r>
              <a:rPr lang="hu-HU" sz="1200" i="1" dirty="0" err="1"/>
              <a:t>as</a:t>
            </a:r>
            <a:r>
              <a:rPr lang="hu-HU" sz="1200" i="1" dirty="0"/>
              <a:t> </a:t>
            </a:r>
            <a:r>
              <a:rPr lang="hu-HU" sz="1200" i="1" dirty="0" err="1"/>
              <a:t>well</a:t>
            </a:r>
            <a:r>
              <a:rPr lang="hu-HU" sz="1200" i="1" dirty="0"/>
              <a:t> </a:t>
            </a:r>
            <a:r>
              <a:rPr lang="hu-HU" sz="1200" i="1" dirty="0" err="1"/>
              <a:t>as</a:t>
            </a:r>
            <a:r>
              <a:rPr lang="hu-HU" sz="1200" i="1" dirty="0"/>
              <a:t> non-profit </a:t>
            </a:r>
            <a:r>
              <a:rPr lang="hu-HU" sz="1200" i="1" dirty="0" err="1"/>
              <a:t>orgs</a:t>
            </a:r>
            <a:endParaRPr lang="hu-HU" sz="1200" b="1" i="1" dirty="0"/>
          </a:p>
          <a:p>
            <a:r>
              <a:rPr lang="hu-HU" sz="1200" b="1" i="1" dirty="0" err="1">
                <a:solidFill>
                  <a:schemeClr val="accent2">
                    <a:lumMod val="50000"/>
                  </a:schemeClr>
                </a:solidFill>
              </a:rPr>
              <a:t>Administration</a:t>
            </a:r>
            <a:r>
              <a:rPr lang="hu-HU" sz="1200" i="1" dirty="0"/>
              <a:t> - </a:t>
            </a:r>
            <a:r>
              <a:rPr lang="hu-HU" sz="1200" i="1" dirty="0" err="1"/>
              <a:t>professional</a:t>
            </a:r>
            <a:r>
              <a:rPr lang="hu-HU" sz="1200" i="1" dirty="0"/>
              <a:t> </a:t>
            </a:r>
            <a:r>
              <a:rPr lang="hu-HU" sz="1200" i="1" dirty="0" err="1"/>
              <a:t>roles</a:t>
            </a:r>
            <a:r>
              <a:rPr lang="hu-HU" sz="1200" i="1" dirty="0"/>
              <a:t> in </a:t>
            </a:r>
            <a:r>
              <a:rPr lang="hu-HU" sz="1200" i="1" dirty="0" err="1"/>
              <a:t>development</a:t>
            </a:r>
            <a:r>
              <a:rPr lang="hu-HU" sz="1200" i="1" dirty="0"/>
              <a:t> and </a:t>
            </a:r>
            <a:r>
              <a:rPr lang="hu-HU" sz="1200" i="1" dirty="0" err="1"/>
              <a:t>operation</a:t>
            </a:r>
            <a:r>
              <a:rPr lang="hu-HU" sz="1200" i="1" dirty="0"/>
              <a:t> of accounting, </a:t>
            </a:r>
            <a:r>
              <a:rPr lang="hu-HU" sz="1200" i="1" dirty="0" err="1"/>
              <a:t>complex</a:t>
            </a:r>
            <a:r>
              <a:rPr lang="hu-HU" sz="1200" i="1" dirty="0"/>
              <a:t> </a:t>
            </a:r>
            <a:r>
              <a:rPr lang="hu-HU" sz="1200" i="1" dirty="0" err="1"/>
              <a:t>taxation</a:t>
            </a:r>
            <a:r>
              <a:rPr lang="hu-HU" sz="1200" i="1" dirty="0"/>
              <a:t> and </a:t>
            </a:r>
            <a:r>
              <a:rPr lang="hu-HU" sz="1200" i="1" dirty="0" err="1"/>
              <a:t>financial</a:t>
            </a:r>
            <a:r>
              <a:rPr lang="hu-HU" sz="1200" i="1" dirty="0"/>
              <a:t> </a:t>
            </a:r>
            <a:r>
              <a:rPr lang="hu-HU" sz="1200" i="1" dirty="0" err="1"/>
              <a:t>administrative</a:t>
            </a:r>
            <a:r>
              <a:rPr lang="hu-HU" sz="1200" i="1" dirty="0"/>
              <a:t> </a:t>
            </a:r>
            <a:r>
              <a:rPr lang="hu-HU" sz="1200" i="1" dirty="0" err="1"/>
              <a:t>systems</a:t>
            </a:r>
            <a:endParaRPr lang="hu-HU" sz="1200" i="1" dirty="0"/>
          </a:p>
        </p:txBody>
      </p:sp>
      <p:sp>
        <p:nvSpPr>
          <p:cNvPr id="7" name="Szövegdoboz 6">
            <a:extLst>
              <a:ext uri="{FF2B5EF4-FFF2-40B4-BE49-F238E27FC236}">
                <a16:creationId xmlns:a16="http://schemas.microsoft.com/office/drawing/2014/main" id="{32D4A45A-3329-D2D5-61C1-AD52FA9B9DD5}"/>
              </a:ext>
            </a:extLst>
          </p:cNvPr>
          <p:cNvSpPr txBox="1"/>
          <p:nvPr/>
        </p:nvSpPr>
        <p:spPr>
          <a:xfrm>
            <a:off x="3817317" y="4127419"/>
            <a:ext cx="8090664" cy="1107996"/>
          </a:xfrm>
          <a:prstGeom prst="rect">
            <a:avLst/>
          </a:prstGeom>
          <a:noFill/>
        </p:spPr>
        <p:txBody>
          <a:bodyPr wrap="square" rtlCol="0">
            <a:spAutoFit/>
          </a:bodyPr>
          <a:lstStyle/>
          <a:p>
            <a:pPr>
              <a:spcBef>
                <a:spcPts val="1000"/>
              </a:spcBef>
              <a:buClr>
                <a:schemeClr val="accent1"/>
              </a:buClr>
            </a:pPr>
            <a:r>
              <a:rPr lang="en-HU" dirty="0">
                <a:solidFill>
                  <a:schemeClr val="accent2">
                    <a:lumMod val="50000"/>
                  </a:schemeClr>
                </a:solidFill>
              </a:rPr>
              <a:t>László Radványi</a:t>
            </a:r>
          </a:p>
          <a:p>
            <a:r>
              <a:rPr lang="hu-HU" sz="1200" b="1" i="1" dirty="0" err="1">
                <a:solidFill>
                  <a:schemeClr val="accent2">
                    <a:lumMod val="50000"/>
                  </a:schemeClr>
                </a:solidFill>
              </a:rPr>
              <a:t>Logistics</a:t>
            </a:r>
            <a:r>
              <a:rPr lang="hu-HU" sz="1200" b="1" i="1" dirty="0">
                <a:solidFill>
                  <a:schemeClr val="accent2">
                    <a:lumMod val="50000"/>
                  </a:schemeClr>
                </a:solidFill>
              </a:rPr>
              <a:t> &amp; </a:t>
            </a:r>
            <a:r>
              <a:rPr lang="hu-HU" sz="1200" b="1" i="1" dirty="0" err="1">
                <a:solidFill>
                  <a:schemeClr val="accent2">
                    <a:lumMod val="50000"/>
                  </a:schemeClr>
                </a:solidFill>
              </a:rPr>
              <a:t>Supply</a:t>
            </a:r>
            <a:r>
              <a:rPr lang="hu-HU" sz="1200" b="1" i="1" dirty="0">
                <a:solidFill>
                  <a:schemeClr val="accent2">
                    <a:lumMod val="50000"/>
                  </a:schemeClr>
                </a:solidFill>
              </a:rPr>
              <a:t> </a:t>
            </a:r>
            <a:r>
              <a:rPr lang="hu-HU" sz="1200" b="1" i="1" dirty="0" err="1">
                <a:solidFill>
                  <a:schemeClr val="accent2">
                    <a:lumMod val="50000"/>
                  </a:schemeClr>
                </a:solidFill>
              </a:rPr>
              <a:t>Chain</a:t>
            </a:r>
            <a:r>
              <a:rPr lang="hu-HU" sz="1200" b="1" i="1" dirty="0">
                <a:solidFill>
                  <a:schemeClr val="accent2">
                    <a:lumMod val="50000"/>
                  </a:schemeClr>
                </a:solidFill>
              </a:rPr>
              <a:t> </a:t>
            </a:r>
            <a:r>
              <a:rPr lang="hu-HU" sz="1200" i="1" dirty="0"/>
              <a:t>– 30+ </a:t>
            </a:r>
            <a:r>
              <a:rPr lang="hu-HU" sz="1200" i="1" dirty="0" err="1"/>
              <a:t>years</a:t>
            </a:r>
            <a:r>
              <a:rPr lang="hu-HU" sz="1200" i="1" dirty="0"/>
              <a:t> in </a:t>
            </a:r>
            <a:r>
              <a:rPr lang="hu-HU" sz="1200" i="1" dirty="0" err="1"/>
              <a:t>transport</a:t>
            </a:r>
            <a:r>
              <a:rPr lang="hu-HU" sz="1200" i="1" dirty="0"/>
              <a:t>, </a:t>
            </a:r>
            <a:r>
              <a:rPr lang="hu-HU" sz="1200" i="1" dirty="0" err="1"/>
              <a:t>distribution</a:t>
            </a:r>
            <a:r>
              <a:rPr lang="hu-HU" sz="1200" i="1" dirty="0"/>
              <a:t> and </a:t>
            </a:r>
            <a:r>
              <a:rPr lang="hu-HU" sz="1200" i="1" dirty="0" err="1"/>
              <a:t>operational</a:t>
            </a:r>
            <a:r>
              <a:rPr lang="hu-HU" sz="1200" i="1" dirty="0"/>
              <a:t> </a:t>
            </a:r>
            <a:r>
              <a:rPr lang="hu-HU" sz="1200" i="1" dirty="0" err="1"/>
              <a:t>optimization</a:t>
            </a:r>
            <a:r>
              <a:rPr lang="hu-HU" sz="1200" i="1" dirty="0"/>
              <a:t> </a:t>
            </a:r>
            <a:r>
              <a:rPr lang="hu-HU" sz="1200" i="1" dirty="0" err="1"/>
              <a:t>across</a:t>
            </a:r>
            <a:r>
              <a:rPr lang="hu-HU" sz="1200" i="1" dirty="0"/>
              <a:t> </a:t>
            </a:r>
            <a:r>
              <a:rPr lang="hu-HU" sz="1200" i="1" dirty="0" err="1"/>
              <a:t>multinational</a:t>
            </a:r>
            <a:r>
              <a:rPr lang="hu-HU" sz="1200" i="1" dirty="0"/>
              <a:t> </a:t>
            </a:r>
            <a:r>
              <a:rPr lang="hu-HU" sz="1200" i="1" dirty="0" err="1"/>
              <a:t>environments</a:t>
            </a:r>
            <a:endParaRPr lang="hu-HU" sz="1200" i="1" dirty="0"/>
          </a:p>
          <a:p>
            <a:r>
              <a:rPr lang="hu-HU" sz="1200" b="1" i="1" dirty="0" err="1">
                <a:solidFill>
                  <a:schemeClr val="accent2">
                    <a:lumMod val="50000"/>
                  </a:schemeClr>
                </a:solidFill>
              </a:rPr>
              <a:t>Leadership</a:t>
            </a:r>
            <a:r>
              <a:rPr lang="hu-HU" sz="1200" b="1" i="1" dirty="0">
                <a:solidFill>
                  <a:schemeClr val="accent2">
                    <a:lumMod val="50000"/>
                  </a:schemeClr>
                </a:solidFill>
              </a:rPr>
              <a:t> </a:t>
            </a:r>
            <a:r>
              <a:rPr lang="hu-HU" sz="1200" i="1" dirty="0"/>
              <a:t>– Building and </a:t>
            </a:r>
            <a:r>
              <a:rPr lang="hu-HU" sz="1200" i="1" dirty="0" err="1"/>
              <a:t>leading</a:t>
            </a:r>
            <a:r>
              <a:rPr lang="hu-HU" sz="1200" i="1" dirty="0"/>
              <a:t> </a:t>
            </a:r>
            <a:r>
              <a:rPr lang="hu-HU" sz="1200" i="1" dirty="0" err="1"/>
              <a:t>high</a:t>
            </a:r>
            <a:r>
              <a:rPr lang="hu-HU" sz="1200" i="1" dirty="0"/>
              <a:t>-performance </a:t>
            </a:r>
            <a:r>
              <a:rPr lang="hu-HU" sz="1200" i="1" dirty="0" err="1"/>
              <a:t>teams</a:t>
            </a:r>
            <a:r>
              <a:rPr lang="hu-HU" sz="1200" i="1" dirty="0"/>
              <a:t> and </a:t>
            </a:r>
            <a:r>
              <a:rPr lang="hu-HU" sz="1200" i="1" dirty="0" err="1"/>
              <a:t>managing</a:t>
            </a:r>
            <a:r>
              <a:rPr lang="hu-HU" sz="1200" i="1" dirty="0"/>
              <a:t> </a:t>
            </a:r>
            <a:r>
              <a:rPr lang="hu-HU" sz="1200" i="1" dirty="0" err="1"/>
              <a:t>complex</a:t>
            </a:r>
            <a:r>
              <a:rPr lang="hu-HU" sz="1200" i="1" dirty="0"/>
              <a:t> end-</a:t>
            </a:r>
            <a:r>
              <a:rPr lang="hu-HU" sz="1200" i="1" dirty="0" err="1"/>
              <a:t>to</a:t>
            </a:r>
            <a:r>
              <a:rPr lang="hu-HU" sz="1200" i="1" dirty="0"/>
              <a:t>-end </a:t>
            </a:r>
            <a:r>
              <a:rPr lang="hu-HU" sz="1200" i="1" dirty="0" err="1"/>
              <a:t>ops</a:t>
            </a:r>
            <a:endParaRPr lang="hu-HU" sz="1200" i="1" dirty="0"/>
          </a:p>
          <a:p>
            <a:r>
              <a:rPr lang="hu-HU" sz="1200" b="1" i="1" dirty="0">
                <a:solidFill>
                  <a:schemeClr val="accent2">
                    <a:lumMod val="50000"/>
                  </a:schemeClr>
                </a:solidFill>
              </a:rPr>
              <a:t>Business </a:t>
            </a:r>
            <a:r>
              <a:rPr lang="hu-HU" sz="1200" b="1" i="1" dirty="0" err="1">
                <a:solidFill>
                  <a:schemeClr val="accent2">
                    <a:lumMod val="50000"/>
                  </a:schemeClr>
                </a:solidFill>
              </a:rPr>
              <a:t>transformation</a:t>
            </a:r>
            <a:r>
              <a:rPr lang="hu-HU" sz="1200" b="1" i="1" dirty="0">
                <a:solidFill>
                  <a:schemeClr val="accent2">
                    <a:lumMod val="50000"/>
                  </a:schemeClr>
                </a:solidFill>
              </a:rPr>
              <a:t> </a:t>
            </a:r>
            <a:r>
              <a:rPr lang="hu-HU" sz="1200" i="1" dirty="0"/>
              <a:t>– </a:t>
            </a:r>
            <a:r>
              <a:rPr lang="hu-HU" sz="1200" i="1" dirty="0" err="1"/>
              <a:t>Driving</a:t>
            </a:r>
            <a:r>
              <a:rPr lang="hu-HU" sz="1200" i="1" dirty="0"/>
              <a:t> </a:t>
            </a:r>
            <a:r>
              <a:rPr lang="hu-HU" sz="1200" i="1" dirty="0" err="1"/>
              <a:t>efficiency</a:t>
            </a:r>
            <a:r>
              <a:rPr lang="hu-HU" sz="1200" i="1" dirty="0"/>
              <a:t>, </a:t>
            </a:r>
            <a:r>
              <a:rPr lang="hu-HU" sz="1200" i="1" dirty="0" err="1"/>
              <a:t>digital</a:t>
            </a:r>
            <a:r>
              <a:rPr lang="hu-HU" sz="1200" i="1" dirty="0"/>
              <a:t> </a:t>
            </a:r>
            <a:r>
              <a:rPr lang="hu-HU" sz="1200" i="1" dirty="0" err="1"/>
              <a:t>transfrormation</a:t>
            </a:r>
            <a:r>
              <a:rPr lang="hu-HU" sz="1200" i="1" dirty="0"/>
              <a:t>, and performance </a:t>
            </a:r>
            <a:r>
              <a:rPr lang="hu-HU" sz="1200" i="1" dirty="0" err="1"/>
              <a:t>stability</a:t>
            </a:r>
            <a:endParaRPr lang="hu-HU" sz="1400" i="1" dirty="0"/>
          </a:p>
        </p:txBody>
      </p:sp>
      <p:sp>
        <p:nvSpPr>
          <p:cNvPr id="8" name="Szövegdoboz 7">
            <a:extLst>
              <a:ext uri="{FF2B5EF4-FFF2-40B4-BE49-F238E27FC236}">
                <a16:creationId xmlns:a16="http://schemas.microsoft.com/office/drawing/2014/main" id="{FD26E852-080A-5A79-78FB-7A3B6058DDA5}"/>
              </a:ext>
            </a:extLst>
          </p:cNvPr>
          <p:cNvSpPr txBox="1"/>
          <p:nvPr/>
        </p:nvSpPr>
        <p:spPr>
          <a:xfrm>
            <a:off x="3817317" y="5525720"/>
            <a:ext cx="8090664" cy="923330"/>
          </a:xfrm>
          <a:prstGeom prst="rect">
            <a:avLst/>
          </a:prstGeom>
          <a:noFill/>
        </p:spPr>
        <p:txBody>
          <a:bodyPr wrap="square" rtlCol="0">
            <a:spAutoFit/>
          </a:bodyPr>
          <a:lstStyle/>
          <a:p>
            <a:pPr>
              <a:spcBef>
                <a:spcPts val="1000"/>
              </a:spcBef>
              <a:buClr>
                <a:schemeClr val="accent1"/>
              </a:buClr>
            </a:pPr>
            <a:r>
              <a:rPr lang="en-HU" dirty="0">
                <a:solidFill>
                  <a:schemeClr val="accent2">
                    <a:lumMod val="50000"/>
                  </a:schemeClr>
                </a:solidFill>
              </a:rPr>
              <a:t>András L. Szentgyörgyi</a:t>
            </a:r>
          </a:p>
          <a:p>
            <a:r>
              <a:rPr lang="hu-HU" sz="1200" b="1" i="1" dirty="0">
                <a:solidFill>
                  <a:schemeClr val="accent2">
                    <a:lumMod val="50000"/>
                  </a:schemeClr>
                </a:solidFill>
              </a:rPr>
              <a:t>Business </a:t>
            </a:r>
            <a:r>
              <a:rPr lang="hu-HU" sz="1200" b="1" i="1" dirty="0" err="1">
                <a:solidFill>
                  <a:schemeClr val="accent2">
                    <a:lumMod val="50000"/>
                  </a:schemeClr>
                </a:solidFill>
              </a:rPr>
              <a:t>Development</a:t>
            </a:r>
            <a:r>
              <a:rPr lang="hu-HU" sz="1200" i="1" dirty="0">
                <a:solidFill>
                  <a:schemeClr val="accent2">
                    <a:lumMod val="50000"/>
                  </a:schemeClr>
                </a:solidFill>
              </a:rPr>
              <a:t> </a:t>
            </a:r>
            <a:r>
              <a:rPr lang="hu-HU" sz="1200" i="1" dirty="0"/>
              <a:t>– </a:t>
            </a:r>
            <a:r>
              <a:rPr lang="hu-HU" sz="1200" i="1" dirty="0" err="1"/>
              <a:t>Founded</a:t>
            </a:r>
            <a:r>
              <a:rPr lang="hu-HU" sz="1200" i="1" dirty="0"/>
              <a:t> </a:t>
            </a:r>
            <a:r>
              <a:rPr lang="hu-HU" sz="1200" i="1" dirty="0" err="1"/>
              <a:t>various</a:t>
            </a:r>
            <a:r>
              <a:rPr lang="hu-HU" sz="1200" i="1" dirty="0"/>
              <a:t> </a:t>
            </a:r>
            <a:r>
              <a:rPr lang="hu-HU" sz="1200" i="1" dirty="0" err="1"/>
              <a:t>enterprises</a:t>
            </a:r>
            <a:r>
              <a:rPr lang="hu-HU" sz="1200" i="1" dirty="0"/>
              <a:t>, </a:t>
            </a:r>
            <a:r>
              <a:rPr lang="hu-HU" sz="1200" i="1" dirty="0" err="1"/>
              <a:t>built</a:t>
            </a:r>
            <a:r>
              <a:rPr lang="hu-HU" sz="1200" i="1" dirty="0"/>
              <a:t> </a:t>
            </a:r>
            <a:r>
              <a:rPr lang="hu-HU" sz="1200" i="1" dirty="0" err="1"/>
              <a:t>regional</a:t>
            </a:r>
            <a:r>
              <a:rPr lang="hu-HU" sz="1200" i="1" dirty="0"/>
              <a:t> business, </a:t>
            </a:r>
            <a:r>
              <a:rPr lang="hu-HU" sz="1200" i="1" dirty="0" err="1"/>
              <a:t>global</a:t>
            </a:r>
            <a:r>
              <a:rPr lang="hu-HU" sz="1200" i="1" dirty="0"/>
              <a:t> </a:t>
            </a:r>
            <a:r>
              <a:rPr lang="hu-HU" sz="1200" i="1" dirty="0" err="1"/>
              <a:t>organizations</a:t>
            </a:r>
            <a:endParaRPr lang="hu-HU" sz="1200" i="1" dirty="0"/>
          </a:p>
          <a:p>
            <a:r>
              <a:rPr lang="hu-HU" sz="1200" b="1" i="1" dirty="0" err="1">
                <a:solidFill>
                  <a:schemeClr val="accent2">
                    <a:lumMod val="50000"/>
                  </a:schemeClr>
                </a:solidFill>
              </a:rPr>
              <a:t>Leadership</a:t>
            </a:r>
            <a:r>
              <a:rPr lang="hu-HU" sz="1200" i="1" dirty="0"/>
              <a:t> – </a:t>
            </a:r>
            <a:r>
              <a:rPr lang="hu-HU" sz="1200" i="1" dirty="0" err="1"/>
              <a:t>Executive</a:t>
            </a:r>
            <a:r>
              <a:rPr lang="hu-HU" sz="1200" i="1" dirty="0"/>
              <a:t> </a:t>
            </a:r>
            <a:r>
              <a:rPr lang="hu-HU" sz="1200" i="1" dirty="0" err="1"/>
              <a:t>roles</a:t>
            </a:r>
            <a:r>
              <a:rPr lang="hu-HU" sz="1200" i="1" dirty="0"/>
              <a:t> in </a:t>
            </a:r>
            <a:r>
              <a:rPr lang="hu-HU" sz="1200" i="1" dirty="0" err="1"/>
              <a:t>international</a:t>
            </a:r>
            <a:r>
              <a:rPr lang="hu-HU" sz="1200" i="1" dirty="0"/>
              <a:t> </a:t>
            </a:r>
            <a:r>
              <a:rPr lang="hu-HU" sz="1200" i="1" dirty="0" err="1"/>
              <a:t>environments</a:t>
            </a:r>
            <a:r>
              <a:rPr lang="hu-HU" sz="1200" i="1" dirty="0"/>
              <a:t> (Europe, </a:t>
            </a:r>
            <a:r>
              <a:rPr lang="hu-HU" sz="1200" i="1" dirty="0" err="1"/>
              <a:t>North</a:t>
            </a:r>
            <a:r>
              <a:rPr lang="hu-HU" sz="1200" i="1" dirty="0"/>
              <a:t> </a:t>
            </a:r>
            <a:r>
              <a:rPr lang="hu-HU" sz="1200" i="1" dirty="0" err="1"/>
              <a:t>America</a:t>
            </a:r>
            <a:r>
              <a:rPr lang="hu-HU" sz="1200" i="1" dirty="0"/>
              <a:t>, South </a:t>
            </a:r>
            <a:r>
              <a:rPr lang="hu-HU" sz="1200" i="1" dirty="0" err="1"/>
              <a:t>America</a:t>
            </a:r>
            <a:r>
              <a:rPr lang="hu-HU" sz="1200" i="1" dirty="0"/>
              <a:t>, </a:t>
            </a:r>
            <a:r>
              <a:rPr lang="hu-HU" sz="1200" i="1" dirty="0" err="1"/>
              <a:t>Africa</a:t>
            </a:r>
            <a:r>
              <a:rPr lang="hu-HU" sz="1200" i="1" dirty="0"/>
              <a:t>), </a:t>
            </a:r>
            <a:r>
              <a:rPr lang="hu-HU" sz="1200" b="1" i="1" dirty="0">
                <a:solidFill>
                  <a:schemeClr val="accent2">
                    <a:lumMod val="50000"/>
                  </a:schemeClr>
                </a:solidFill>
              </a:rPr>
              <a:t>Financial </a:t>
            </a:r>
            <a:r>
              <a:rPr lang="hu-HU" sz="1200" b="1" i="1" dirty="0" err="1">
                <a:solidFill>
                  <a:schemeClr val="accent2">
                    <a:lumMod val="50000"/>
                  </a:schemeClr>
                </a:solidFill>
              </a:rPr>
              <a:t>Markets</a:t>
            </a:r>
            <a:r>
              <a:rPr lang="hu-HU" sz="1200" i="1" dirty="0">
                <a:solidFill>
                  <a:schemeClr val="accent2">
                    <a:lumMod val="50000"/>
                  </a:schemeClr>
                </a:solidFill>
              </a:rPr>
              <a:t> </a:t>
            </a:r>
            <a:r>
              <a:rPr lang="hu-HU" sz="1200" i="1" dirty="0"/>
              <a:t>– Global </a:t>
            </a:r>
            <a:r>
              <a:rPr lang="hu-HU" sz="1200" i="1" dirty="0" err="1"/>
              <a:t>roles</a:t>
            </a:r>
            <a:r>
              <a:rPr lang="hu-HU" sz="1200" i="1" dirty="0"/>
              <a:t> in </a:t>
            </a:r>
            <a:r>
              <a:rPr lang="hu-HU" sz="1200" i="1" dirty="0" err="1"/>
              <a:t>investments</a:t>
            </a:r>
            <a:r>
              <a:rPr lang="hu-HU" sz="1200" i="1" dirty="0"/>
              <a:t>, </a:t>
            </a:r>
            <a:r>
              <a:rPr lang="hu-HU" sz="1200" i="1" dirty="0" err="1"/>
              <a:t>raised</a:t>
            </a:r>
            <a:r>
              <a:rPr lang="hu-HU" sz="1200" i="1" dirty="0"/>
              <a:t> </a:t>
            </a:r>
            <a:r>
              <a:rPr lang="hu-HU" sz="1200" i="1" dirty="0" err="1"/>
              <a:t>capital</a:t>
            </a:r>
            <a:r>
              <a:rPr lang="hu-HU" sz="1200" i="1" dirty="0"/>
              <a:t> </a:t>
            </a:r>
            <a:r>
              <a:rPr lang="hu-HU" sz="1200" i="1" dirty="0" err="1"/>
              <a:t>for</a:t>
            </a:r>
            <a:r>
              <a:rPr lang="hu-HU" sz="1200" i="1" dirty="0"/>
              <a:t> </a:t>
            </a:r>
            <a:r>
              <a:rPr lang="hu-HU" sz="1200" i="1" dirty="0" err="1"/>
              <a:t>enterprises</a:t>
            </a:r>
            <a:r>
              <a:rPr lang="hu-HU" sz="1200" i="1" dirty="0"/>
              <a:t>, banking and </a:t>
            </a:r>
            <a:r>
              <a:rPr lang="hu-HU" sz="1200" i="1" dirty="0" err="1"/>
              <a:t>fintech</a:t>
            </a:r>
            <a:r>
              <a:rPr lang="hu-HU" sz="1200" i="1" dirty="0"/>
              <a:t> </a:t>
            </a:r>
            <a:r>
              <a:rPr lang="hu-HU" sz="1200" i="1" dirty="0" err="1"/>
              <a:t>expertise</a:t>
            </a:r>
            <a:endParaRPr lang="hu-HU" sz="1200" i="1" dirty="0"/>
          </a:p>
        </p:txBody>
      </p:sp>
      <p:pic>
        <p:nvPicPr>
          <p:cNvPr id="9" name="Kép 8">
            <a:extLst>
              <a:ext uri="{FF2B5EF4-FFF2-40B4-BE49-F238E27FC236}">
                <a16:creationId xmlns:a16="http://schemas.microsoft.com/office/drawing/2014/main" id="{1337DA80-55F5-5E0B-294D-C32DB934AA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3584" y="343036"/>
            <a:ext cx="2815936" cy="1561964"/>
          </a:xfrm>
          <a:prstGeom prst="rect">
            <a:avLst/>
          </a:prstGeom>
          <a:ln>
            <a:noFill/>
          </a:ln>
          <a:effectLst>
            <a:softEdge rad="112500"/>
          </a:effectLst>
        </p:spPr>
      </p:pic>
      <p:pic>
        <p:nvPicPr>
          <p:cNvPr id="5" name="Kép 4" descr="A képen Emberi arc, Emberi szakáll, személy, Homlok látható&#10;&#10;Előfordulhat, hogy az AI által létrehozott tartalom helytelen.">
            <a:extLst>
              <a:ext uri="{FF2B5EF4-FFF2-40B4-BE49-F238E27FC236}">
                <a16:creationId xmlns:a16="http://schemas.microsoft.com/office/drawing/2014/main" id="{9B9E563A-FCB3-7890-4586-C4C75CFBE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6728" y="1631285"/>
            <a:ext cx="976448" cy="976448"/>
          </a:xfrm>
          <a:prstGeom prst="rect">
            <a:avLst/>
          </a:prstGeom>
          <a:ln w="28575">
            <a:solidFill>
              <a:srgbClr val="379F48"/>
            </a:solidFill>
          </a:ln>
        </p:spPr>
      </p:pic>
      <p:pic>
        <p:nvPicPr>
          <p:cNvPr id="11" name="Kép 10" descr="A képen Emberi arc, mosoly, ember, személy látható&#10;&#10;Előfordulhat, hogy az AI által létrehozott tartalom helytelen.">
            <a:extLst>
              <a:ext uri="{FF2B5EF4-FFF2-40B4-BE49-F238E27FC236}">
                <a16:creationId xmlns:a16="http://schemas.microsoft.com/office/drawing/2014/main" id="{E1D35F68-3552-108B-2491-12545CA9F9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6728" y="4190223"/>
            <a:ext cx="976448" cy="976448"/>
          </a:xfrm>
          <a:prstGeom prst="rect">
            <a:avLst/>
          </a:prstGeom>
          <a:ln w="28575">
            <a:solidFill>
              <a:srgbClr val="379F48"/>
            </a:solidFill>
          </a:ln>
        </p:spPr>
      </p:pic>
      <p:pic>
        <p:nvPicPr>
          <p:cNvPr id="13" name="Kép 12" descr="A képen Emberi arc, személy, Homlok, Áll látható&#10;&#10;Előfordulhat, hogy az AI által létrehozott tartalom helytelen.">
            <a:extLst>
              <a:ext uri="{FF2B5EF4-FFF2-40B4-BE49-F238E27FC236}">
                <a16:creationId xmlns:a16="http://schemas.microsoft.com/office/drawing/2014/main" id="{6707AC79-6D98-AD02-23DE-4D44F8F3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6728" y="2910754"/>
            <a:ext cx="976448" cy="976448"/>
          </a:xfrm>
          <a:prstGeom prst="rect">
            <a:avLst/>
          </a:prstGeom>
          <a:ln w="28575">
            <a:solidFill>
              <a:srgbClr val="379F48"/>
            </a:solidFill>
          </a:ln>
        </p:spPr>
      </p:pic>
      <p:pic>
        <p:nvPicPr>
          <p:cNvPr id="15" name="Kép 14" descr="A képen Emberi arc, személy, Homlok, Áll látható&#10;&#10;Előfordulhat, hogy az AI által létrehozott tartalom helytelen.">
            <a:extLst>
              <a:ext uri="{FF2B5EF4-FFF2-40B4-BE49-F238E27FC236}">
                <a16:creationId xmlns:a16="http://schemas.microsoft.com/office/drawing/2014/main" id="{D0E31E64-B27E-C4CA-6939-C38793291F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36728" y="5525720"/>
            <a:ext cx="976448" cy="976448"/>
          </a:xfrm>
          <a:prstGeom prst="rect">
            <a:avLst/>
          </a:prstGeom>
          <a:ln w="28575">
            <a:solidFill>
              <a:srgbClr val="379F48"/>
            </a:solidFill>
          </a:ln>
        </p:spPr>
      </p:pic>
      <p:sp>
        <p:nvSpPr>
          <p:cNvPr id="4" name="Slide Number Placeholder 3">
            <a:extLst>
              <a:ext uri="{FF2B5EF4-FFF2-40B4-BE49-F238E27FC236}">
                <a16:creationId xmlns:a16="http://schemas.microsoft.com/office/drawing/2014/main" id="{E8D067AA-65BB-24B6-299C-811EBD44A1FC}"/>
              </a:ext>
            </a:extLst>
          </p:cNvPr>
          <p:cNvSpPr>
            <a:spLocks noGrp="1"/>
          </p:cNvSpPr>
          <p:nvPr>
            <p:ph type="sldNum" sz="quarter" idx="12"/>
          </p:nvPr>
        </p:nvSpPr>
        <p:spPr/>
        <p:txBody>
          <a:bodyPr/>
          <a:lstStyle/>
          <a:p>
            <a:fld id="{86404D9B-2F1C-FB46-9CE0-7F15C451D2AA}" type="slidenum">
              <a:rPr lang="en-HU" smtClean="0"/>
              <a:t>3</a:t>
            </a:fld>
            <a:endParaRPr lang="en-HU"/>
          </a:p>
        </p:txBody>
      </p:sp>
    </p:spTree>
    <p:extLst>
      <p:ext uri="{BB962C8B-B14F-4D97-AF65-F5344CB8AC3E}">
        <p14:creationId xmlns:p14="http://schemas.microsoft.com/office/powerpoint/2010/main" val="33255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50EA-C576-BD26-931E-E21E84A3572F}"/>
              </a:ext>
            </a:extLst>
          </p:cNvPr>
          <p:cNvSpPr>
            <a:spLocks noGrp="1"/>
          </p:cNvSpPr>
          <p:nvPr>
            <p:ph type="title"/>
          </p:nvPr>
        </p:nvSpPr>
        <p:spPr/>
        <p:txBody>
          <a:bodyPr/>
          <a:lstStyle/>
          <a:p>
            <a:r>
              <a:rPr lang="en-HU" dirty="0"/>
              <a:t>Pretext – yes, we have a history!</a:t>
            </a:r>
          </a:p>
        </p:txBody>
      </p:sp>
      <p:sp>
        <p:nvSpPr>
          <p:cNvPr id="3" name="Content Placeholder 2">
            <a:extLst>
              <a:ext uri="{FF2B5EF4-FFF2-40B4-BE49-F238E27FC236}">
                <a16:creationId xmlns:a16="http://schemas.microsoft.com/office/drawing/2014/main" id="{616DECD6-09D4-CE8F-B051-49F0B2256E3C}"/>
              </a:ext>
            </a:extLst>
          </p:cNvPr>
          <p:cNvSpPr>
            <a:spLocks noGrp="1"/>
          </p:cNvSpPr>
          <p:nvPr>
            <p:ph idx="1"/>
          </p:nvPr>
        </p:nvSpPr>
        <p:spPr>
          <a:xfrm>
            <a:off x="2254827" y="1413164"/>
            <a:ext cx="9249785" cy="4498058"/>
          </a:xfrm>
        </p:spPr>
        <p:txBody>
          <a:bodyPr>
            <a:noAutofit/>
          </a:bodyPr>
          <a:lstStyle/>
          <a:p>
            <a:r>
              <a:rPr lang="en-HU" sz="1400" b="1" dirty="0"/>
              <a:t>Freshland story since 2018</a:t>
            </a:r>
          </a:p>
          <a:p>
            <a:pPr lvl="1"/>
            <a:r>
              <a:rPr lang="en-HU" sz="1400" dirty="0"/>
              <a:t>Complete know-how and experience (brand, operational model, franchise model. legal entity, Freshland App)</a:t>
            </a:r>
          </a:p>
          <a:p>
            <a:pPr lvl="1"/>
            <a:r>
              <a:rPr lang="en-GB" sz="1400" dirty="0"/>
              <a:t>Senior and skilled l</a:t>
            </a:r>
            <a:r>
              <a:rPr lang="en-HU" sz="1400" dirty="0"/>
              <a:t>eadership team with HORECA experience</a:t>
            </a:r>
          </a:p>
          <a:p>
            <a:pPr lvl="1"/>
            <a:r>
              <a:rPr lang="en-HU" sz="1400" dirty="0"/>
              <a:t>9 restaurants built until Covid shutdown – operating until 2023</a:t>
            </a:r>
          </a:p>
          <a:p>
            <a:r>
              <a:rPr lang="en-HU" sz="1400" b="1" dirty="0"/>
              <a:t>Key learnings</a:t>
            </a:r>
            <a:endParaRPr lang="en-GB" sz="1400" b="1" dirty="0"/>
          </a:p>
          <a:p>
            <a:pPr lvl="1"/>
            <a:r>
              <a:rPr lang="en-HU" sz="1400" dirty="0"/>
              <a:t>Supply chain disruption (climate crisis, unstable quality, seasonality)</a:t>
            </a:r>
          </a:p>
          <a:p>
            <a:pPr lvl="1"/>
            <a:r>
              <a:rPr lang="en-HU" sz="1400" dirty="0"/>
              <a:t>Leasing agreement traps (during COVID)</a:t>
            </a:r>
          </a:p>
          <a:p>
            <a:pPr lvl="1"/>
            <a:r>
              <a:rPr lang="en-HU" sz="1400" dirty="0"/>
              <a:t>Turbulent economy (COVID, energy crisis, financial crunch)</a:t>
            </a:r>
          </a:p>
          <a:p>
            <a:r>
              <a:rPr lang="hu-HU" sz="1400" b="1" dirty="0" err="1"/>
              <a:t>Solutions</a:t>
            </a:r>
            <a:endParaRPr lang="en-HU" sz="1400" b="1" dirty="0"/>
          </a:p>
          <a:p>
            <a:pPr lvl="1"/>
            <a:r>
              <a:rPr lang="en-HU" sz="1400" dirty="0"/>
              <a:t>Own supply of critical ingredients – Freshland Greens Factory: high quality production all year round (‘proof of concept’: agrotech partners: Csillagváros Kft and ArianeTech Pte Ltd)</a:t>
            </a:r>
          </a:p>
          <a:p>
            <a:pPr lvl="1"/>
            <a:r>
              <a:rPr lang="en-HU" sz="1400" dirty="0"/>
              <a:t>Own locations and franchise</a:t>
            </a:r>
          </a:p>
          <a:p>
            <a:pPr lvl="1"/>
            <a:r>
              <a:rPr lang="en-HU" sz="1400" dirty="0"/>
              <a:t>Recovering economy (renewable energy, booming fast-food market, increasing green consumer segment) </a:t>
            </a:r>
          </a:p>
          <a:p>
            <a:pPr lvl="1"/>
            <a:r>
              <a:rPr lang="en-HU" sz="1400" dirty="0"/>
              <a:t>Added skills – Strategic thinking, Business Development, Executive Management, Capital Markets</a:t>
            </a:r>
          </a:p>
          <a:p>
            <a:pPr lvl="1"/>
            <a:endParaRPr lang="en-HU" sz="1400" dirty="0"/>
          </a:p>
          <a:p>
            <a:pPr lvl="1"/>
            <a:endParaRPr lang="en-HU" sz="1400" dirty="0"/>
          </a:p>
          <a:p>
            <a:pPr lvl="1"/>
            <a:endParaRPr lang="en-HU" sz="1400" dirty="0"/>
          </a:p>
        </p:txBody>
      </p:sp>
      <p:sp>
        <p:nvSpPr>
          <p:cNvPr id="4" name="Slide Number Placeholder 3">
            <a:extLst>
              <a:ext uri="{FF2B5EF4-FFF2-40B4-BE49-F238E27FC236}">
                <a16:creationId xmlns:a16="http://schemas.microsoft.com/office/drawing/2014/main" id="{05A92C25-2E5A-A855-7A63-3576B027B188}"/>
              </a:ext>
            </a:extLst>
          </p:cNvPr>
          <p:cNvSpPr>
            <a:spLocks noGrp="1"/>
          </p:cNvSpPr>
          <p:nvPr>
            <p:ph type="sldNum" sz="quarter" idx="12"/>
          </p:nvPr>
        </p:nvSpPr>
        <p:spPr/>
        <p:txBody>
          <a:bodyPr/>
          <a:lstStyle/>
          <a:p>
            <a:fld id="{86404D9B-2F1C-FB46-9CE0-7F15C451D2AA}" type="slidenum">
              <a:rPr lang="en-HU" smtClean="0"/>
              <a:t>4</a:t>
            </a:fld>
            <a:endParaRPr lang="en-HU"/>
          </a:p>
        </p:txBody>
      </p:sp>
    </p:spTree>
    <p:extLst>
      <p:ext uri="{BB962C8B-B14F-4D97-AF65-F5344CB8AC3E}">
        <p14:creationId xmlns:p14="http://schemas.microsoft.com/office/powerpoint/2010/main" val="305831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B014-22F1-E9E8-24D6-80E923440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3F08C-044A-86D9-3B8E-5A99B2345291}"/>
              </a:ext>
            </a:extLst>
          </p:cNvPr>
          <p:cNvSpPr>
            <a:spLocks noGrp="1"/>
          </p:cNvSpPr>
          <p:nvPr>
            <p:ph type="title"/>
          </p:nvPr>
        </p:nvSpPr>
        <p:spPr/>
        <p:txBody>
          <a:bodyPr/>
          <a:lstStyle/>
          <a:p>
            <a:r>
              <a:rPr lang="en-HU" dirty="0"/>
              <a:t>Proof </a:t>
            </a:r>
            <a:r>
              <a:rPr lang="hu-HU" dirty="0"/>
              <a:t>of </a:t>
            </a:r>
            <a:r>
              <a:rPr lang="hu-HU" dirty="0" err="1"/>
              <a:t>Concept</a:t>
            </a:r>
            <a:r>
              <a:rPr lang="hu-HU" dirty="0"/>
              <a:t> </a:t>
            </a:r>
            <a:r>
              <a:rPr lang="hu-HU" dirty="0" err="1"/>
              <a:t>for</a:t>
            </a:r>
            <a:r>
              <a:rPr lang="hu-HU" dirty="0"/>
              <a:t> </a:t>
            </a:r>
            <a:br>
              <a:rPr lang="hu-HU" dirty="0"/>
            </a:br>
            <a:r>
              <a:rPr lang="hu-HU" sz="2400" dirty="0" err="1"/>
              <a:t>Freshland</a:t>
            </a:r>
            <a:r>
              <a:rPr lang="hu-HU" sz="2400" dirty="0"/>
              <a:t> </a:t>
            </a:r>
            <a:r>
              <a:rPr lang="hu-HU" sz="2400" dirty="0" err="1"/>
              <a:t>Greens</a:t>
            </a:r>
            <a:r>
              <a:rPr lang="hu-HU" sz="2400" dirty="0"/>
              <a:t> </a:t>
            </a:r>
            <a:r>
              <a:rPr lang="hu-HU" sz="2400" dirty="0" err="1"/>
              <a:t>Factory</a:t>
            </a:r>
            <a:endParaRPr lang="en-HU" dirty="0"/>
          </a:p>
        </p:txBody>
      </p:sp>
      <p:sp>
        <p:nvSpPr>
          <p:cNvPr id="4" name="Slide Number Placeholder 3">
            <a:extLst>
              <a:ext uri="{FF2B5EF4-FFF2-40B4-BE49-F238E27FC236}">
                <a16:creationId xmlns:a16="http://schemas.microsoft.com/office/drawing/2014/main" id="{6D2DCAA1-CB50-0F7C-C4BB-41773077573A}"/>
              </a:ext>
            </a:extLst>
          </p:cNvPr>
          <p:cNvSpPr>
            <a:spLocks noGrp="1"/>
          </p:cNvSpPr>
          <p:nvPr>
            <p:ph type="sldNum" sz="quarter" idx="12"/>
          </p:nvPr>
        </p:nvSpPr>
        <p:spPr/>
        <p:txBody>
          <a:bodyPr/>
          <a:lstStyle/>
          <a:p>
            <a:fld id="{86404D9B-2F1C-FB46-9CE0-7F15C451D2AA}" type="slidenum">
              <a:rPr lang="en-HU" smtClean="0"/>
              <a:t>5</a:t>
            </a:fld>
            <a:endParaRPr lang="en-HU"/>
          </a:p>
        </p:txBody>
      </p:sp>
      <p:sp>
        <p:nvSpPr>
          <p:cNvPr id="6" name="Tartalom helye 5">
            <a:extLst>
              <a:ext uri="{FF2B5EF4-FFF2-40B4-BE49-F238E27FC236}">
                <a16:creationId xmlns:a16="http://schemas.microsoft.com/office/drawing/2014/main" id="{72C723D5-AC04-C6E2-763C-0CB286F08A53}"/>
              </a:ext>
            </a:extLst>
          </p:cNvPr>
          <p:cNvSpPr>
            <a:spLocks noGrp="1"/>
          </p:cNvSpPr>
          <p:nvPr>
            <p:ph idx="1"/>
          </p:nvPr>
        </p:nvSpPr>
        <p:spPr>
          <a:xfrm>
            <a:off x="2589212" y="2027584"/>
            <a:ext cx="8915400" cy="3777622"/>
          </a:xfrm>
        </p:spPr>
        <p:txBody>
          <a:bodyPr/>
          <a:lstStyle/>
          <a:p>
            <a:r>
              <a:rPr lang="hu-HU" dirty="0"/>
              <a:t>Teaming: GE Tungsram </a:t>
            </a:r>
            <a:r>
              <a:rPr lang="hu-HU" dirty="0" err="1"/>
              <a:t>Lighting</a:t>
            </a:r>
            <a:r>
              <a:rPr lang="hu-HU" dirty="0"/>
              <a:t>/Csillagváros, and </a:t>
            </a:r>
            <a:r>
              <a:rPr lang="hu-HU" dirty="0" err="1"/>
              <a:t>Freshland</a:t>
            </a:r>
            <a:endParaRPr lang="hu-HU" dirty="0"/>
          </a:p>
          <a:p>
            <a:r>
              <a:rPr lang="hu-HU" dirty="0" err="1"/>
              <a:t>Objective</a:t>
            </a:r>
            <a:r>
              <a:rPr lang="hu-HU" dirty="0"/>
              <a:t>: test </a:t>
            </a:r>
            <a:r>
              <a:rPr lang="hu-HU" dirty="0" err="1"/>
              <a:t>production</a:t>
            </a:r>
            <a:r>
              <a:rPr lang="hu-HU" dirty="0"/>
              <a:t> of </a:t>
            </a:r>
            <a:r>
              <a:rPr lang="hu-HU" dirty="0" err="1"/>
              <a:t>salads</a:t>
            </a:r>
            <a:r>
              <a:rPr lang="hu-HU" dirty="0"/>
              <a:t> and </a:t>
            </a:r>
            <a:r>
              <a:rPr lang="hu-HU" dirty="0" err="1"/>
              <a:t>mircogreens</a:t>
            </a:r>
            <a:r>
              <a:rPr lang="hu-HU" dirty="0"/>
              <a:t> (</a:t>
            </a:r>
            <a:r>
              <a:rPr lang="hu-HU" dirty="0" err="1"/>
              <a:t>core</a:t>
            </a:r>
            <a:r>
              <a:rPr lang="hu-HU" dirty="0"/>
              <a:t> </a:t>
            </a:r>
            <a:r>
              <a:rPr lang="hu-HU" dirty="0" err="1"/>
              <a:t>ingredients</a:t>
            </a:r>
            <a:r>
              <a:rPr lang="hu-HU" dirty="0"/>
              <a:t> </a:t>
            </a:r>
            <a:r>
              <a:rPr lang="hu-HU" dirty="0" err="1"/>
              <a:t>for</a:t>
            </a:r>
            <a:r>
              <a:rPr lang="hu-HU" dirty="0"/>
              <a:t> </a:t>
            </a:r>
            <a:r>
              <a:rPr lang="hu-HU" dirty="0" err="1"/>
              <a:t>Freshland</a:t>
            </a:r>
            <a:r>
              <a:rPr lang="hu-HU" dirty="0"/>
              <a:t> </a:t>
            </a:r>
            <a:r>
              <a:rPr lang="hu-HU" dirty="0" err="1"/>
              <a:t>Restaurants</a:t>
            </a:r>
            <a:endParaRPr lang="hu-HU" dirty="0"/>
          </a:p>
          <a:p>
            <a:r>
              <a:rPr lang="hu-HU" dirty="0" err="1"/>
              <a:t>Technology</a:t>
            </a:r>
            <a:r>
              <a:rPr lang="hu-HU" dirty="0"/>
              <a:t>: </a:t>
            </a:r>
          </a:p>
          <a:p>
            <a:pPr lvl="1"/>
            <a:r>
              <a:rPr lang="hu-HU" dirty="0" err="1"/>
              <a:t>Hydroponic</a:t>
            </a:r>
            <a:r>
              <a:rPr lang="hu-HU" dirty="0"/>
              <a:t> farm: </a:t>
            </a:r>
            <a:r>
              <a:rPr lang="hu-HU" dirty="0" err="1"/>
              <a:t>light</a:t>
            </a:r>
            <a:r>
              <a:rPr lang="hu-HU" dirty="0"/>
              <a:t>, </a:t>
            </a:r>
            <a:r>
              <a:rPr lang="hu-HU" dirty="0" err="1"/>
              <a:t>moisture</a:t>
            </a:r>
            <a:r>
              <a:rPr lang="hu-HU" dirty="0"/>
              <a:t>,  </a:t>
            </a:r>
            <a:r>
              <a:rPr lang="hu-HU" dirty="0" err="1"/>
              <a:t>temperature</a:t>
            </a:r>
            <a:r>
              <a:rPr lang="hu-HU" dirty="0"/>
              <a:t>, </a:t>
            </a:r>
            <a:r>
              <a:rPr lang="hu-HU" dirty="0" err="1"/>
              <a:t>feed</a:t>
            </a:r>
            <a:r>
              <a:rPr lang="hu-HU" dirty="0"/>
              <a:t>, </a:t>
            </a:r>
            <a:r>
              <a:rPr lang="hu-HU" dirty="0" err="1"/>
              <a:t>digitally</a:t>
            </a:r>
            <a:r>
              <a:rPr lang="hu-HU" dirty="0"/>
              <a:t> </a:t>
            </a:r>
            <a:r>
              <a:rPr lang="hu-HU" dirty="0" err="1"/>
              <a:t>optimized</a:t>
            </a:r>
            <a:r>
              <a:rPr lang="hu-HU" dirty="0"/>
              <a:t> and </a:t>
            </a:r>
            <a:r>
              <a:rPr lang="hu-HU" dirty="0" err="1"/>
              <a:t>monitored</a:t>
            </a:r>
            <a:endParaRPr lang="hu-HU" dirty="0"/>
          </a:p>
          <a:p>
            <a:pPr lvl="1"/>
            <a:r>
              <a:rPr lang="hu-HU" dirty="0" err="1"/>
              <a:t>Automated</a:t>
            </a:r>
            <a:r>
              <a:rPr lang="hu-HU" dirty="0"/>
              <a:t> and </a:t>
            </a:r>
            <a:r>
              <a:rPr lang="hu-HU" dirty="0" err="1"/>
              <a:t>mechanized</a:t>
            </a:r>
            <a:r>
              <a:rPr lang="hu-HU" dirty="0"/>
              <a:t> </a:t>
            </a:r>
            <a:r>
              <a:rPr lang="hu-HU" dirty="0" err="1"/>
              <a:t>labs</a:t>
            </a:r>
            <a:endParaRPr lang="hu-HU" dirty="0"/>
          </a:p>
          <a:p>
            <a:r>
              <a:rPr lang="hu-HU" dirty="0" err="1"/>
              <a:t>Results</a:t>
            </a:r>
            <a:r>
              <a:rPr lang="hu-HU" dirty="0"/>
              <a:t>: </a:t>
            </a:r>
          </a:p>
          <a:p>
            <a:pPr lvl="1"/>
            <a:r>
              <a:rPr lang="hu-HU" dirty="0" err="1"/>
              <a:t>All</a:t>
            </a:r>
            <a:r>
              <a:rPr lang="hu-HU" dirty="0"/>
              <a:t> </a:t>
            </a:r>
            <a:r>
              <a:rPr lang="hu-HU" dirty="0" err="1"/>
              <a:t>plants</a:t>
            </a:r>
            <a:r>
              <a:rPr lang="hu-HU" dirty="0"/>
              <a:t> </a:t>
            </a:r>
            <a:r>
              <a:rPr lang="hu-HU" dirty="0" err="1"/>
              <a:t>have</a:t>
            </a:r>
            <a:r>
              <a:rPr lang="hu-HU" dirty="0"/>
              <a:t> </a:t>
            </a:r>
            <a:r>
              <a:rPr lang="hu-HU" dirty="0" err="1"/>
              <a:t>been</a:t>
            </a:r>
            <a:r>
              <a:rPr lang="hu-HU" dirty="0"/>
              <a:t> tested, </a:t>
            </a:r>
            <a:r>
              <a:rPr lang="hu-HU" dirty="0" err="1"/>
              <a:t>optimized</a:t>
            </a:r>
            <a:r>
              <a:rPr lang="hu-HU" dirty="0"/>
              <a:t> </a:t>
            </a:r>
            <a:r>
              <a:rPr lang="hu-HU" dirty="0" err="1"/>
              <a:t>for</a:t>
            </a:r>
            <a:r>
              <a:rPr lang="hu-HU" dirty="0"/>
              <a:t> </a:t>
            </a:r>
            <a:r>
              <a:rPr lang="hu-HU" dirty="0" err="1"/>
              <a:t>growth</a:t>
            </a:r>
            <a:r>
              <a:rPr lang="hu-HU" dirty="0"/>
              <a:t>, </a:t>
            </a:r>
            <a:r>
              <a:rPr lang="hu-HU" dirty="0" err="1"/>
              <a:t>production</a:t>
            </a:r>
            <a:r>
              <a:rPr lang="hu-HU" dirty="0"/>
              <a:t> </a:t>
            </a:r>
          </a:p>
          <a:p>
            <a:pPr lvl="1"/>
            <a:r>
              <a:rPr lang="hu-HU" dirty="0" err="1"/>
              <a:t>Partners</a:t>
            </a:r>
            <a:r>
              <a:rPr lang="hu-HU" dirty="0"/>
              <a:t> </a:t>
            </a:r>
            <a:r>
              <a:rPr lang="hu-HU" dirty="0" err="1"/>
              <a:t>have</a:t>
            </a:r>
            <a:r>
              <a:rPr lang="hu-HU" dirty="0"/>
              <a:t> </a:t>
            </a:r>
            <a:r>
              <a:rPr lang="hu-HU" dirty="0" err="1"/>
              <a:t>provided</a:t>
            </a:r>
            <a:r>
              <a:rPr lang="hu-HU" dirty="0"/>
              <a:t> </a:t>
            </a:r>
            <a:r>
              <a:rPr lang="hu-HU" dirty="0" err="1"/>
              <a:t>Letters</a:t>
            </a:r>
            <a:r>
              <a:rPr lang="hu-HU" dirty="0"/>
              <a:t> of </a:t>
            </a:r>
            <a:r>
              <a:rPr lang="hu-HU" dirty="0" err="1"/>
              <a:t>Intent</a:t>
            </a:r>
            <a:r>
              <a:rPr lang="hu-HU" dirty="0"/>
              <a:t> (</a:t>
            </a:r>
            <a:r>
              <a:rPr lang="hu-HU" dirty="0" err="1"/>
              <a:t>commercial</a:t>
            </a:r>
            <a:r>
              <a:rPr lang="hu-HU" dirty="0"/>
              <a:t> </a:t>
            </a:r>
            <a:r>
              <a:rPr lang="hu-HU" dirty="0" err="1"/>
              <a:t>details</a:t>
            </a:r>
            <a:r>
              <a:rPr lang="hu-HU" dirty="0"/>
              <a:t> </a:t>
            </a:r>
            <a:r>
              <a:rPr lang="hu-HU" dirty="0" err="1"/>
              <a:t>available</a:t>
            </a:r>
            <a:r>
              <a:rPr lang="hu-HU" dirty="0"/>
              <a:t>)</a:t>
            </a:r>
          </a:p>
          <a:p>
            <a:endParaRPr lang="hu-HU" dirty="0"/>
          </a:p>
        </p:txBody>
      </p:sp>
    </p:spTree>
    <p:extLst>
      <p:ext uri="{BB962C8B-B14F-4D97-AF65-F5344CB8AC3E}">
        <p14:creationId xmlns:p14="http://schemas.microsoft.com/office/powerpoint/2010/main" val="418175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74D126D-6271-9101-A5C6-A957FA6255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9903" y="3862213"/>
            <a:ext cx="2007705" cy="2676940"/>
          </a:xfrm>
          <a:prstGeom prst="rect">
            <a:avLst/>
          </a:prstGeom>
          <a:ln w="38100">
            <a:solidFill>
              <a:srgbClr val="379F48"/>
            </a:solidFill>
          </a:ln>
        </p:spPr>
      </p:pic>
      <p:sp>
        <p:nvSpPr>
          <p:cNvPr id="2" name="Title 1">
            <a:extLst>
              <a:ext uri="{FF2B5EF4-FFF2-40B4-BE49-F238E27FC236}">
                <a16:creationId xmlns:a16="http://schemas.microsoft.com/office/drawing/2014/main" id="{F5386865-8298-07DE-0FD1-134A99EC4238}"/>
              </a:ext>
            </a:extLst>
          </p:cNvPr>
          <p:cNvSpPr>
            <a:spLocks noGrp="1"/>
          </p:cNvSpPr>
          <p:nvPr>
            <p:ph type="title"/>
          </p:nvPr>
        </p:nvSpPr>
        <p:spPr/>
        <p:txBody>
          <a:bodyPr/>
          <a:lstStyle/>
          <a:p>
            <a:r>
              <a:rPr lang="en-HU" dirty="0"/>
              <a:t>FGF Technology</a:t>
            </a:r>
          </a:p>
        </p:txBody>
      </p:sp>
      <p:sp>
        <p:nvSpPr>
          <p:cNvPr id="4" name="Slide Number Placeholder 3">
            <a:extLst>
              <a:ext uri="{FF2B5EF4-FFF2-40B4-BE49-F238E27FC236}">
                <a16:creationId xmlns:a16="http://schemas.microsoft.com/office/drawing/2014/main" id="{B553F819-AB75-0F92-5046-628A77C456F7}"/>
              </a:ext>
            </a:extLst>
          </p:cNvPr>
          <p:cNvSpPr>
            <a:spLocks noGrp="1"/>
          </p:cNvSpPr>
          <p:nvPr>
            <p:ph type="sldNum" sz="quarter" idx="12"/>
          </p:nvPr>
        </p:nvSpPr>
        <p:spPr/>
        <p:txBody>
          <a:bodyPr/>
          <a:lstStyle/>
          <a:p>
            <a:fld id="{86404D9B-2F1C-FB46-9CE0-7F15C451D2AA}" type="slidenum">
              <a:rPr lang="en-HU" smtClean="0"/>
              <a:t>6</a:t>
            </a:fld>
            <a:endParaRPr lang="en-HU"/>
          </a:p>
        </p:txBody>
      </p:sp>
      <p:pic>
        <p:nvPicPr>
          <p:cNvPr id="5" name="Picture 4">
            <a:extLst>
              <a:ext uri="{FF2B5EF4-FFF2-40B4-BE49-F238E27FC236}">
                <a16:creationId xmlns:a16="http://schemas.microsoft.com/office/drawing/2014/main" id="{5F057F25-2749-4CCA-806E-C5B1D363A3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1133" y="4184808"/>
            <a:ext cx="2856418" cy="2142314"/>
          </a:xfrm>
          <a:prstGeom prst="rect">
            <a:avLst/>
          </a:prstGeom>
          <a:ln w="38100">
            <a:solidFill>
              <a:srgbClr val="379F48"/>
            </a:solidFill>
          </a:ln>
        </p:spPr>
      </p:pic>
      <p:sp>
        <p:nvSpPr>
          <p:cNvPr id="6" name="Rounded Rectangular Callout 5">
            <a:extLst>
              <a:ext uri="{FF2B5EF4-FFF2-40B4-BE49-F238E27FC236}">
                <a16:creationId xmlns:a16="http://schemas.microsoft.com/office/drawing/2014/main" id="{90D124D8-DF9A-9D55-F668-25289EC46E4D}"/>
              </a:ext>
            </a:extLst>
          </p:cNvPr>
          <p:cNvSpPr/>
          <p:nvPr/>
        </p:nvSpPr>
        <p:spPr>
          <a:xfrm>
            <a:off x="8585316" y="4491226"/>
            <a:ext cx="940905" cy="47707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Tastes lovely!</a:t>
            </a:r>
          </a:p>
        </p:txBody>
      </p:sp>
      <p:pic>
        <p:nvPicPr>
          <p:cNvPr id="21" name="Picture 20">
            <a:extLst>
              <a:ext uri="{FF2B5EF4-FFF2-40B4-BE49-F238E27FC236}">
                <a16:creationId xmlns:a16="http://schemas.microsoft.com/office/drawing/2014/main" id="{887E9793-85E8-B193-7653-6C49B8D79F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2275" y="1455685"/>
            <a:ext cx="2812774" cy="2109581"/>
          </a:xfrm>
          <a:prstGeom prst="rect">
            <a:avLst/>
          </a:prstGeom>
          <a:ln w="38100">
            <a:solidFill>
              <a:srgbClr val="379F48"/>
            </a:solidFill>
          </a:ln>
        </p:spPr>
      </p:pic>
      <p:sp>
        <p:nvSpPr>
          <p:cNvPr id="22" name="Rounded Rectangular Callout 21">
            <a:extLst>
              <a:ext uri="{FF2B5EF4-FFF2-40B4-BE49-F238E27FC236}">
                <a16:creationId xmlns:a16="http://schemas.microsoft.com/office/drawing/2014/main" id="{4EC3E689-7BB0-1C72-6CDB-CA77667CDFC5}"/>
              </a:ext>
            </a:extLst>
          </p:cNvPr>
          <p:cNvSpPr/>
          <p:nvPr/>
        </p:nvSpPr>
        <p:spPr>
          <a:xfrm>
            <a:off x="2327345" y="1455684"/>
            <a:ext cx="1451113" cy="5102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Germinating pads</a:t>
            </a:r>
          </a:p>
        </p:txBody>
      </p:sp>
      <p:pic>
        <p:nvPicPr>
          <p:cNvPr id="23" name="Picture 22">
            <a:extLst>
              <a:ext uri="{FF2B5EF4-FFF2-40B4-BE49-F238E27FC236}">
                <a16:creationId xmlns:a16="http://schemas.microsoft.com/office/drawing/2014/main" id="{2E35463B-38BC-905E-A8E4-44A8DB3BA5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0146" y="1455685"/>
            <a:ext cx="1582186" cy="2109581"/>
          </a:xfrm>
          <a:prstGeom prst="rect">
            <a:avLst/>
          </a:prstGeom>
          <a:ln w="38100">
            <a:solidFill>
              <a:srgbClr val="379F48"/>
            </a:solidFill>
          </a:ln>
        </p:spPr>
      </p:pic>
      <p:sp>
        <p:nvSpPr>
          <p:cNvPr id="24" name="Rounded Rectangular Callout 23">
            <a:extLst>
              <a:ext uri="{FF2B5EF4-FFF2-40B4-BE49-F238E27FC236}">
                <a16:creationId xmlns:a16="http://schemas.microsoft.com/office/drawing/2014/main" id="{99C10993-CC68-65E1-2836-4691886BAE24}"/>
              </a:ext>
            </a:extLst>
          </p:cNvPr>
          <p:cNvSpPr/>
          <p:nvPr/>
        </p:nvSpPr>
        <p:spPr>
          <a:xfrm>
            <a:off x="4771463" y="1521947"/>
            <a:ext cx="1451113" cy="3843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Germinators </a:t>
            </a:r>
          </a:p>
        </p:txBody>
      </p:sp>
      <p:pic>
        <p:nvPicPr>
          <p:cNvPr id="25" name="Picture 24">
            <a:extLst>
              <a:ext uri="{FF2B5EF4-FFF2-40B4-BE49-F238E27FC236}">
                <a16:creationId xmlns:a16="http://schemas.microsoft.com/office/drawing/2014/main" id="{4556C382-D0EB-70A7-ADD8-80A42636CB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7429" y="1455686"/>
            <a:ext cx="2812774" cy="2109581"/>
          </a:xfrm>
          <a:prstGeom prst="rect">
            <a:avLst/>
          </a:prstGeom>
          <a:ln w="38100">
            <a:solidFill>
              <a:srgbClr val="379F48"/>
            </a:solidFill>
          </a:ln>
        </p:spPr>
      </p:pic>
      <p:sp>
        <p:nvSpPr>
          <p:cNvPr id="26" name="Rounded Rectangular Callout 25">
            <a:extLst>
              <a:ext uri="{FF2B5EF4-FFF2-40B4-BE49-F238E27FC236}">
                <a16:creationId xmlns:a16="http://schemas.microsoft.com/office/drawing/2014/main" id="{453634E0-A4B8-0A95-9518-4ED743CD0B68}"/>
              </a:ext>
            </a:extLst>
          </p:cNvPr>
          <p:cNvSpPr/>
          <p:nvPr/>
        </p:nvSpPr>
        <p:spPr>
          <a:xfrm>
            <a:off x="6607429" y="2134862"/>
            <a:ext cx="1451113" cy="4650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Hydroponic trays</a:t>
            </a:r>
          </a:p>
        </p:txBody>
      </p:sp>
      <p:pic>
        <p:nvPicPr>
          <p:cNvPr id="27" name="Picture 26">
            <a:extLst>
              <a:ext uri="{FF2B5EF4-FFF2-40B4-BE49-F238E27FC236}">
                <a16:creationId xmlns:a16="http://schemas.microsoft.com/office/drawing/2014/main" id="{21740212-E910-F650-A068-494BCE81FF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38759" y="1455684"/>
            <a:ext cx="2141882" cy="2855843"/>
          </a:xfrm>
          <a:prstGeom prst="rect">
            <a:avLst/>
          </a:prstGeom>
          <a:ln w="38100">
            <a:solidFill>
              <a:srgbClr val="379F48"/>
            </a:solidFill>
          </a:ln>
        </p:spPr>
      </p:pic>
      <p:sp>
        <p:nvSpPr>
          <p:cNvPr id="28" name="Rounded Rectangular Callout 27">
            <a:extLst>
              <a:ext uri="{FF2B5EF4-FFF2-40B4-BE49-F238E27FC236}">
                <a16:creationId xmlns:a16="http://schemas.microsoft.com/office/drawing/2014/main" id="{D2012203-EF95-E663-DB6A-F81DEBEB8E3A}"/>
              </a:ext>
            </a:extLst>
          </p:cNvPr>
          <p:cNvSpPr/>
          <p:nvPr/>
        </p:nvSpPr>
        <p:spPr>
          <a:xfrm>
            <a:off x="10471526" y="3399183"/>
            <a:ext cx="1451113" cy="74626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Optimized growth conditions</a:t>
            </a:r>
          </a:p>
        </p:txBody>
      </p:sp>
      <p:pic>
        <p:nvPicPr>
          <p:cNvPr id="29" name="Picture 28">
            <a:extLst>
              <a:ext uri="{FF2B5EF4-FFF2-40B4-BE49-F238E27FC236}">
                <a16:creationId xmlns:a16="http://schemas.microsoft.com/office/drawing/2014/main" id="{9D50941B-39AE-C168-BB63-8E7EAADDA2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70747" y="3862212"/>
            <a:ext cx="2007705" cy="2676940"/>
          </a:xfrm>
          <a:prstGeom prst="rect">
            <a:avLst/>
          </a:prstGeom>
          <a:ln w="38100">
            <a:solidFill>
              <a:srgbClr val="379F48"/>
            </a:solidFill>
          </a:ln>
        </p:spPr>
      </p:pic>
      <p:sp>
        <p:nvSpPr>
          <p:cNvPr id="30" name="Rounded Rectangular Callout 29">
            <a:extLst>
              <a:ext uri="{FF2B5EF4-FFF2-40B4-BE49-F238E27FC236}">
                <a16:creationId xmlns:a16="http://schemas.microsoft.com/office/drawing/2014/main" id="{ACB25757-42B1-05F9-257C-7EC7D1ADACED}"/>
              </a:ext>
            </a:extLst>
          </p:cNvPr>
          <p:cNvSpPr/>
          <p:nvPr/>
        </p:nvSpPr>
        <p:spPr>
          <a:xfrm>
            <a:off x="3418432" y="5698389"/>
            <a:ext cx="1451113" cy="3843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Harvesters</a:t>
            </a:r>
          </a:p>
        </p:txBody>
      </p:sp>
      <p:sp>
        <p:nvSpPr>
          <p:cNvPr id="33" name="Rounded Rectangular Callout 32">
            <a:extLst>
              <a:ext uri="{FF2B5EF4-FFF2-40B4-BE49-F238E27FC236}">
                <a16:creationId xmlns:a16="http://schemas.microsoft.com/office/drawing/2014/main" id="{53279CEC-656B-2AFC-F851-55F45753BBB1}"/>
              </a:ext>
            </a:extLst>
          </p:cNvPr>
          <p:cNvSpPr/>
          <p:nvPr/>
        </p:nvSpPr>
        <p:spPr>
          <a:xfrm>
            <a:off x="7142772" y="4252686"/>
            <a:ext cx="940905" cy="47707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400" b="1" dirty="0">
                <a:solidFill>
                  <a:schemeClr val="bg1"/>
                </a:solidFill>
              </a:rPr>
              <a:t>Looks perfect!</a:t>
            </a:r>
          </a:p>
        </p:txBody>
      </p:sp>
    </p:spTree>
    <p:extLst>
      <p:ext uri="{BB962C8B-B14F-4D97-AF65-F5344CB8AC3E}">
        <p14:creationId xmlns:p14="http://schemas.microsoft.com/office/powerpoint/2010/main" val="392994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C45F-BD79-8EA7-B45E-25D9EE0C5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F17E4-EB7C-5DCE-5D03-F4B00FB6D271}"/>
              </a:ext>
            </a:extLst>
          </p:cNvPr>
          <p:cNvSpPr>
            <a:spLocks noGrp="1"/>
          </p:cNvSpPr>
          <p:nvPr>
            <p:ph type="title"/>
          </p:nvPr>
        </p:nvSpPr>
        <p:spPr/>
        <p:txBody>
          <a:bodyPr/>
          <a:lstStyle/>
          <a:p>
            <a:r>
              <a:rPr lang="hu-HU" dirty="0" err="1"/>
              <a:t>Emirates</a:t>
            </a:r>
            <a:r>
              <a:rPr lang="hu-HU" dirty="0"/>
              <a:t> </a:t>
            </a:r>
            <a:r>
              <a:rPr lang="hu-HU" dirty="0" err="1"/>
              <a:t>Greens</a:t>
            </a:r>
            <a:r>
              <a:rPr lang="hu-HU" dirty="0"/>
              <a:t> </a:t>
            </a:r>
            <a:r>
              <a:rPr lang="hu-HU" dirty="0" err="1"/>
              <a:t>Factory</a:t>
            </a:r>
            <a:r>
              <a:rPr lang="hu-HU" dirty="0"/>
              <a:t> </a:t>
            </a:r>
            <a:br>
              <a:rPr lang="hu-HU" dirty="0"/>
            </a:br>
            <a:r>
              <a:rPr lang="hu-HU" sz="2400" dirty="0"/>
              <a:t>A </a:t>
            </a:r>
            <a:r>
              <a:rPr lang="hu-HU" sz="2400" dirty="0" err="1"/>
              <a:t>substantially</a:t>
            </a:r>
            <a:r>
              <a:rPr lang="hu-HU" sz="2400" dirty="0"/>
              <a:t> </a:t>
            </a:r>
            <a:r>
              <a:rPr lang="hu-HU" sz="2400" dirty="0" err="1"/>
              <a:t>similar</a:t>
            </a:r>
            <a:r>
              <a:rPr lang="hu-HU" sz="2400" dirty="0"/>
              <a:t> </a:t>
            </a:r>
            <a:r>
              <a:rPr lang="hu-HU" sz="2400" dirty="0" err="1"/>
              <a:t>model</a:t>
            </a:r>
            <a:endParaRPr lang="en-HU" dirty="0"/>
          </a:p>
        </p:txBody>
      </p:sp>
      <p:sp>
        <p:nvSpPr>
          <p:cNvPr id="4" name="Slide Number Placeholder 3">
            <a:extLst>
              <a:ext uri="{FF2B5EF4-FFF2-40B4-BE49-F238E27FC236}">
                <a16:creationId xmlns:a16="http://schemas.microsoft.com/office/drawing/2014/main" id="{3438A441-1D9F-95E6-67CD-6300CDAC8BC4}"/>
              </a:ext>
            </a:extLst>
          </p:cNvPr>
          <p:cNvSpPr>
            <a:spLocks noGrp="1"/>
          </p:cNvSpPr>
          <p:nvPr>
            <p:ph type="sldNum" sz="quarter" idx="12"/>
          </p:nvPr>
        </p:nvSpPr>
        <p:spPr/>
        <p:txBody>
          <a:bodyPr/>
          <a:lstStyle/>
          <a:p>
            <a:fld id="{86404D9B-2F1C-FB46-9CE0-7F15C451D2AA}" type="slidenum">
              <a:rPr lang="en-HU" smtClean="0"/>
              <a:t>7</a:t>
            </a:fld>
            <a:endParaRPr lang="en-HU"/>
          </a:p>
        </p:txBody>
      </p:sp>
      <p:sp>
        <p:nvSpPr>
          <p:cNvPr id="6" name="Tartalom helye 5">
            <a:extLst>
              <a:ext uri="{FF2B5EF4-FFF2-40B4-BE49-F238E27FC236}">
                <a16:creationId xmlns:a16="http://schemas.microsoft.com/office/drawing/2014/main" id="{E05AE2A2-9445-E336-0C44-F659D34FF082}"/>
              </a:ext>
            </a:extLst>
          </p:cNvPr>
          <p:cNvSpPr>
            <a:spLocks noGrp="1"/>
          </p:cNvSpPr>
          <p:nvPr>
            <p:ph idx="1"/>
          </p:nvPr>
        </p:nvSpPr>
        <p:spPr/>
        <p:txBody>
          <a:bodyPr/>
          <a:lstStyle/>
          <a:p>
            <a:r>
              <a:rPr lang="hu-HU" dirty="0"/>
              <a:t>Storyline</a:t>
            </a:r>
          </a:p>
          <a:p>
            <a:pPr lvl="1"/>
            <a:r>
              <a:rPr lang="hu-HU" dirty="0" err="1"/>
              <a:t>July</a:t>
            </a:r>
            <a:r>
              <a:rPr lang="hu-HU" dirty="0"/>
              <a:t> 2022, </a:t>
            </a:r>
            <a:r>
              <a:rPr lang="hu-HU" dirty="0" err="1"/>
              <a:t>Bustanica</a:t>
            </a:r>
            <a:r>
              <a:rPr lang="hu-HU" dirty="0"/>
              <a:t> </a:t>
            </a:r>
            <a:r>
              <a:rPr lang="hu-HU" dirty="0" err="1"/>
              <a:t>opens</a:t>
            </a:r>
            <a:r>
              <a:rPr lang="hu-HU" dirty="0"/>
              <a:t> </a:t>
            </a:r>
            <a:r>
              <a:rPr lang="hu-HU" dirty="0" err="1"/>
              <a:t>the</a:t>
            </a:r>
            <a:r>
              <a:rPr lang="hu-HU" dirty="0"/>
              <a:t> </a:t>
            </a:r>
            <a:r>
              <a:rPr lang="hu-HU" dirty="0" err="1"/>
              <a:t>world’d</a:t>
            </a:r>
            <a:r>
              <a:rPr lang="hu-HU" dirty="0"/>
              <a:t> </a:t>
            </a:r>
            <a:r>
              <a:rPr lang="hu-HU" dirty="0" err="1"/>
              <a:t>largest</a:t>
            </a:r>
            <a:r>
              <a:rPr lang="hu-HU" dirty="0"/>
              <a:t> </a:t>
            </a:r>
            <a:r>
              <a:rPr lang="hu-HU" dirty="0" err="1"/>
              <a:t>hydroponic</a:t>
            </a:r>
            <a:r>
              <a:rPr lang="hu-HU" dirty="0"/>
              <a:t> </a:t>
            </a:r>
            <a:r>
              <a:rPr lang="hu-HU" dirty="0" err="1"/>
              <a:t>plant</a:t>
            </a:r>
            <a:endParaRPr lang="hu-HU" dirty="0"/>
          </a:p>
          <a:p>
            <a:pPr lvl="1"/>
            <a:r>
              <a:rPr lang="hu-HU" dirty="0" err="1"/>
              <a:t>Grows</a:t>
            </a:r>
            <a:r>
              <a:rPr lang="hu-HU" dirty="0"/>
              <a:t> 1,000,000 </a:t>
            </a:r>
            <a:r>
              <a:rPr lang="hu-HU" dirty="0" err="1"/>
              <a:t>kgs</a:t>
            </a:r>
            <a:r>
              <a:rPr lang="hu-HU" dirty="0"/>
              <a:t> of </a:t>
            </a:r>
            <a:r>
              <a:rPr lang="hu-HU" dirty="0" err="1"/>
              <a:t>greens</a:t>
            </a:r>
            <a:r>
              <a:rPr lang="hu-HU" dirty="0"/>
              <a:t> per </a:t>
            </a:r>
            <a:r>
              <a:rPr lang="hu-HU" dirty="0" err="1"/>
              <a:t>year</a:t>
            </a:r>
            <a:r>
              <a:rPr lang="hu-HU" dirty="0"/>
              <a:t> </a:t>
            </a:r>
            <a:r>
              <a:rPr lang="hu-HU" dirty="0" err="1"/>
              <a:t>on</a:t>
            </a:r>
            <a:r>
              <a:rPr lang="hu-HU" dirty="0"/>
              <a:t> 30,000 </a:t>
            </a:r>
            <a:r>
              <a:rPr lang="hu-HU" dirty="0" err="1"/>
              <a:t>sq</a:t>
            </a:r>
            <a:r>
              <a:rPr lang="hu-HU" dirty="0"/>
              <a:t>. </a:t>
            </a:r>
            <a:r>
              <a:rPr lang="hu-HU" dirty="0" err="1"/>
              <a:t>Meters</a:t>
            </a:r>
            <a:r>
              <a:rPr lang="hu-HU" dirty="0"/>
              <a:t>, </a:t>
            </a:r>
            <a:r>
              <a:rPr lang="hu-HU" dirty="0" err="1"/>
              <a:t>using</a:t>
            </a:r>
            <a:r>
              <a:rPr lang="hu-HU" dirty="0"/>
              <a:t> 95% less </a:t>
            </a:r>
            <a:r>
              <a:rPr lang="hu-HU" dirty="0" err="1"/>
              <a:t>water</a:t>
            </a:r>
            <a:endParaRPr lang="hu-HU" dirty="0"/>
          </a:p>
          <a:p>
            <a:pPr lvl="1"/>
            <a:r>
              <a:rPr lang="hu-HU" dirty="0" err="1"/>
              <a:t>GreenTech</a:t>
            </a:r>
            <a:r>
              <a:rPr lang="hu-HU" dirty="0"/>
              <a:t> – </a:t>
            </a:r>
            <a:r>
              <a:rPr lang="hu-HU" dirty="0" err="1"/>
              <a:t>machine</a:t>
            </a:r>
            <a:r>
              <a:rPr lang="hu-HU" dirty="0"/>
              <a:t> </a:t>
            </a:r>
            <a:r>
              <a:rPr lang="hu-HU" dirty="0" err="1"/>
              <a:t>learning</a:t>
            </a:r>
            <a:r>
              <a:rPr lang="hu-HU" dirty="0"/>
              <a:t>, AI, </a:t>
            </a:r>
            <a:r>
              <a:rPr lang="hu-HU" dirty="0" err="1"/>
              <a:t>advanced</a:t>
            </a:r>
            <a:r>
              <a:rPr lang="hu-HU" dirty="0"/>
              <a:t> </a:t>
            </a:r>
            <a:r>
              <a:rPr lang="hu-HU" dirty="0" err="1"/>
              <a:t>agro</a:t>
            </a:r>
            <a:r>
              <a:rPr lang="hu-HU" dirty="0"/>
              <a:t> </a:t>
            </a:r>
            <a:r>
              <a:rPr lang="hu-HU" dirty="0" err="1"/>
              <a:t>methods</a:t>
            </a:r>
            <a:endParaRPr lang="hu-HU" dirty="0"/>
          </a:p>
          <a:p>
            <a:r>
              <a:rPr lang="hu-HU" dirty="0" err="1"/>
              <a:t>Objective</a:t>
            </a:r>
            <a:r>
              <a:rPr lang="hu-HU" dirty="0"/>
              <a:t>: </a:t>
            </a:r>
            <a:r>
              <a:rPr lang="hu-HU" dirty="0" err="1"/>
              <a:t>reliably</a:t>
            </a:r>
            <a:r>
              <a:rPr lang="hu-HU" dirty="0"/>
              <a:t>, </a:t>
            </a:r>
            <a:r>
              <a:rPr lang="hu-HU" dirty="0" err="1"/>
              <a:t>high</a:t>
            </a:r>
            <a:r>
              <a:rPr lang="hu-HU" dirty="0"/>
              <a:t> </a:t>
            </a:r>
            <a:r>
              <a:rPr lang="hu-HU" dirty="0" err="1"/>
              <a:t>quality</a:t>
            </a:r>
            <a:r>
              <a:rPr lang="hu-HU" dirty="0"/>
              <a:t> </a:t>
            </a:r>
            <a:r>
              <a:rPr lang="hu-HU" dirty="0" err="1"/>
              <a:t>greens</a:t>
            </a:r>
            <a:r>
              <a:rPr lang="hu-HU" dirty="0"/>
              <a:t> </a:t>
            </a:r>
            <a:r>
              <a:rPr lang="hu-HU" dirty="0" err="1"/>
              <a:t>production</a:t>
            </a:r>
            <a:endParaRPr lang="hu-HU" dirty="0"/>
          </a:p>
          <a:p>
            <a:r>
              <a:rPr lang="hu-HU" dirty="0"/>
              <a:t>Airline </a:t>
            </a:r>
            <a:r>
              <a:rPr lang="hu-HU" dirty="0" err="1"/>
              <a:t>operating</a:t>
            </a:r>
            <a:r>
              <a:rPr lang="hu-HU" dirty="0"/>
              <a:t> </a:t>
            </a:r>
            <a:r>
              <a:rPr lang="hu-HU" dirty="0" err="1"/>
              <a:t>model</a:t>
            </a:r>
            <a:r>
              <a:rPr lang="hu-HU" dirty="0"/>
              <a:t>: </a:t>
            </a:r>
            <a:r>
              <a:rPr lang="hu-HU" dirty="0" err="1"/>
              <a:t>flying</a:t>
            </a:r>
            <a:r>
              <a:rPr lang="hu-HU" dirty="0"/>
              <a:t> ‚</a:t>
            </a:r>
            <a:r>
              <a:rPr lang="hu-HU" dirty="0" err="1"/>
              <a:t>restaurants</a:t>
            </a:r>
            <a:r>
              <a:rPr lang="hu-HU" dirty="0"/>
              <a:t>’ – </a:t>
            </a:r>
            <a:r>
              <a:rPr lang="hu-HU" dirty="0" err="1"/>
              <a:t>moving</a:t>
            </a:r>
            <a:r>
              <a:rPr lang="hu-HU" dirty="0"/>
              <a:t> and </a:t>
            </a:r>
            <a:r>
              <a:rPr lang="hu-HU" dirty="0" err="1"/>
              <a:t>feeding</a:t>
            </a:r>
            <a:r>
              <a:rPr lang="hu-HU" dirty="0"/>
              <a:t> </a:t>
            </a:r>
            <a:r>
              <a:rPr lang="hu-HU" dirty="0" err="1"/>
              <a:t>people</a:t>
            </a:r>
            <a:endParaRPr lang="hu-HU" dirty="0"/>
          </a:p>
          <a:p>
            <a:r>
              <a:rPr lang="hu-HU" dirty="0" err="1"/>
              <a:t>Sources</a:t>
            </a:r>
            <a:endParaRPr lang="en-GB" dirty="0">
              <a:hlinkClick r:id="rId3">
                <a:extLst>
                  <a:ext uri="{A12FA001-AC4F-418D-AE19-62706E023703}">
                    <ahyp:hlinkClr xmlns:ahyp="http://schemas.microsoft.com/office/drawing/2018/hyperlinkcolor" val="tx"/>
                  </a:ext>
                </a:extLst>
              </a:hlinkClick>
            </a:endParaRPr>
          </a:p>
          <a:p>
            <a:pPr lvl="1"/>
            <a:r>
              <a:rPr lang="en-GB" dirty="0">
                <a:solidFill>
                  <a:schemeClr val="accent2">
                    <a:lumMod val="50000"/>
                  </a:schemeClr>
                </a:solidFill>
                <a:hlinkClick r:id="rId3"/>
              </a:rPr>
              <a:t>https://www.emirates.com/media-centre/emirates-flight-catering-opens-worlds-largest-vertical-farm-in-dubai/</a:t>
            </a:r>
            <a:endParaRPr lang="en-GB" dirty="0">
              <a:solidFill>
                <a:schemeClr val="accent2">
                  <a:lumMod val="50000"/>
                </a:schemeClr>
              </a:solidFill>
            </a:endParaRPr>
          </a:p>
          <a:p>
            <a:pPr lvl="1"/>
            <a:r>
              <a:rPr lang="en-GB" dirty="0">
                <a:solidFill>
                  <a:schemeClr val="accent2">
                    <a:lumMod val="50000"/>
                  </a:schemeClr>
                </a:solidFill>
                <a:hlinkClick r:id="rId4"/>
              </a:rPr>
              <a:t>https://youtu.be/D5XZ7Bsbnyw?si=LlFbzecCkbhVA_cH</a:t>
            </a:r>
            <a:endParaRPr lang="en-GB" dirty="0">
              <a:solidFill>
                <a:schemeClr val="accent2">
                  <a:lumMod val="50000"/>
                </a:schemeClr>
              </a:solidFill>
            </a:endParaRPr>
          </a:p>
          <a:p>
            <a:pPr marL="0" indent="0">
              <a:buNone/>
            </a:pPr>
            <a:endParaRPr lang="hu-HU" dirty="0"/>
          </a:p>
        </p:txBody>
      </p:sp>
      <p:pic>
        <p:nvPicPr>
          <p:cNvPr id="3" name="Picture 4" descr="Emirates Logo transparent PNG - StickPNG">
            <a:extLst>
              <a:ext uri="{FF2B5EF4-FFF2-40B4-BE49-F238E27FC236}">
                <a16:creationId xmlns:a16="http://schemas.microsoft.com/office/drawing/2014/main" id="{092A85C9-6B42-2A21-71F6-5BC97568735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62489" y="691211"/>
            <a:ext cx="1304654" cy="120680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4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A93E-3D19-7C69-1FA2-05C97EC5CA82}"/>
              </a:ext>
            </a:extLst>
          </p:cNvPr>
          <p:cNvSpPr>
            <a:spLocks noGrp="1"/>
          </p:cNvSpPr>
          <p:nvPr>
            <p:ph type="title"/>
          </p:nvPr>
        </p:nvSpPr>
        <p:spPr/>
        <p:txBody>
          <a:bodyPr/>
          <a:lstStyle/>
          <a:p>
            <a:r>
              <a:rPr lang="en-HU" dirty="0"/>
              <a:t>Market Analysis</a:t>
            </a:r>
          </a:p>
        </p:txBody>
      </p:sp>
      <p:sp>
        <p:nvSpPr>
          <p:cNvPr id="3" name="Content Placeholder 2">
            <a:extLst>
              <a:ext uri="{FF2B5EF4-FFF2-40B4-BE49-F238E27FC236}">
                <a16:creationId xmlns:a16="http://schemas.microsoft.com/office/drawing/2014/main" id="{3ABB822C-E342-D50D-D777-22F5BE7731F5}"/>
              </a:ext>
            </a:extLst>
          </p:cNvPr>
          <p:cNvSpPr>
            <a:spLocks noGrp="1"/>
          </p:cNvSpPr>
          <p:nvPr>
            <p:ph idx="1"/>
          </p:nvPr>
        </p:nvSpPr>
        <p:spPr>
          <a:xfrm>
            <a:off x="6667018" y="1297079"/>
            <a:ext cx="5135932" cy="3777622"/>
          </a:xfrm>
        </p:spPr>
        <p:txBody>
          <a:bodyPr>
            <a:noAutofit/>
          </a:bodyPr>
          <a:lstStyle/>
          <a:p>
            <a:r>
              <a:rPr lang="en-HU" sz="1400" dirty="0">
                <a:cs typeface="Calibri" panose="020F0502020204030204" pitchFamily="34" charset="0"/>
              </a:rPr>
              <a:t>Competitors</a:t>
            </a:r>
            <a:endParaRPr lang="hu-HU" sz="1400" dirty="0">
              <a:cs typeface="Calibri" panose="020F0502020204030204" pitchFamily="34" charset="0"/>
            </a:endParaRPr>
          </a:p>
          <a:p>
            <a:pPr lvl="1" algn="just">
              <a:lnSpc>
                <a:spcPct val="170000"/>
              </a:lnSpc>
            </a:pPr>
            <a:r>
              <a:rPr lang="en-US" sz="1400" dirty="0">
                <a:cs typeface="Calibri" panose="020F0502020204030204" pitchFamily="34" charset="0"/>
              </a:rPr>
              <a:t>Budapest represents a developing healthy food market with emerging competitors, yet with room for scalable franchise growth. At the regional level, Salad Box remains the top franchise model across CEE, while alternative concepts (Salad Jungle, Puzzle Salads, Street Good) offer entry points for localized adaptation.</a:t>
            </a:r>
          </a:p>
          <a:p>
            <a:pPr marL="457200" lvl="1" indent="0">
              <a:buNone/>
            </a:pPr>
            <a:endParaRPr lang="hu-HU" sz="1400" dirty="0">
              <a:cs typeface="Calibri" panose="020F0502020204030204" pitchFamily="34" charset="0"/>
            </a:endParaRPr>
          </a:p>
          <a:p>
            <a:r>
              <a:rPr lang="en-HU" sz="1400" dirty="0">
                <a:cs typeface="Calibri" panose="020F0502020204030204" pitchFamily="34" charset="0"/>
              </a:rPr>
              <a:t>Customer behavior</a:t>
            </a:r>
          </a:p>
          <a:p>
            <a:pPr lvl="1"/>
            <a:r>
              <a:rPr lang="en-HU" sz="1400" dirty="0">
                <a:cs typeface="Calibri" panose="020F0502020204030204" pitchFamily="34" charset="0"/>
              </a:rPr>
              <a:t>Healthier living</a:t>
            </a:r>
          </a:p>
          <a:p>
            <a:pPr lvl="1"/>
            <a:r>
              <a:rPr lang="en-HU" sz="1400" dirty="0">
                <a:cs typeface="Calibri" panose="020F0502020204030204" pitchFamily="34" charset="0"/>
              </a:rPr>
              <a:t>Couple effect</a:t>
            </a:r>
          </a:p>
          <a:p>
            <a:pPr lvl="1"/>
            <a:r>
              <a:rPr lang="en-HU" sz="1400" dirty="0">
                <a:cs typeface="Calibri" panose="020F0502020204030204" pitchFamily="34" charset="0"/>
              </a:rPr>
              <a:t>Influencer culture</a:t>
            </a:r>
          </a:p>
        </p:txBody>
      </p:sp>
      <p:grpSp>
        <p:nvGrpSpPr>
          <p:cNvPr id="10" name="Csoportba foglalás 9">
            <a:extLst>
              <a:ext uri="{FF2B5EF4-FFF2-40B4-BE49-F238E27FC236}">
                <a16:creationId xmlns:a16="http://schemas.microsoft.com/office/drawing/2014/main" id="{54483D34-18F6-0C5B-B17A-C69533164303}"/>
              </a:ext>
            </a:extLst>
          </p:cNvPr>
          <p:cNvGrpSpPr/>
          <p:nvPr/>
        </p:nvGrpSpPr>
        <p:grpSpPr>
          <a:xfrm>
            <a:off x="1138805" y="1905000"/>
            <a:ext cx="5438291" cy="3307149"/>
            <a:chOff x="1138805" y="1905000"/>
            <a:chExt cx="5438291" cy="3307149"/>
          </a:xfrm>
        </p:grpSpPr>
        <p:pic>
          <p:nvPicPr>
            <p:cNvPr id="5" name="Kép 4" descr="A képen szöveg, képernyőkép, diagram, tervezés látható&#10;&#10;Előfordulhat, hogy az AI által létrehozott tartalom helytelen.">
              <a:extLst>
                <a:ext uri="{FF2B5EF4-FFF2-40B4-BE49-F238E27FC236}">
                  <a16:creationId xmlns:a16="http://schemas.microsoft.com/office/drawing/2014/main" id="{3017F679-CD96-C87C-F288-1CF5F80BBF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8805" y="1905000"/>
              <a:ext cx="5438291" cy="3307149"/>
            </a:xfrm>
            <a:prstGeom prst="rect">
              <a:avLst/>
            </a:prstGeom>
            <a:ln>
              <a:noFill/>
            </a:ln>
            <a:effectLst>
              <a:softEdge rad="112500"/>
            </a:effectLst>
          </p:spPr>
        </p:pic>
        <p:sp>
          <p:nvSpPr>
            <p:cNvPr id="6" name="Lekerekített téglalap 5">
              <a:extLst>
                <a:ext uri="{FF2B5EF4-FFF2-40B4-BE49-F238E27FC236}">
                  <a16:creationId xmlns:a16="http://schemas.microsoft.com/office/drawing/2014/main" id="{1E6D0582-6933-FD1F-021D-C9BD4B195E36}"/>
                </a:ext>
              </a:extLst>
            </p:cNvPr>
            <p:cNvSpPr/>
            <p:nvPr/>
          </p:nvSpPr>
          <p:spPr>
            <a:xfrm>
              <a:off x="4869710" y="4869712"/>
              <a:ext cx="1360968" cy="20498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hu-HU" sz="900" dirty="0"/>
                <a:t>Fast food concept</a:t>
              </a:r>
            </a:p>
          </p:txBody>
        </p:sp>
        <p:sp>
          <p:nvSpPr>
            <p:cNvPr id="7" name="Lekerekített téglalap 6">
              <a:extLst>
                <a:ext uri="{FF2B5EF4-FFF2-40B4-BE49-F238E27FC236}">
                  <a16:creationId xmlns:a16="http://schemas.microsoft.com/office/drawing/2014/main" id="{1467B190-829B-5940-23D4-A605BCDB0E96}"/>
                </a:ext>
              </a:extLst>
            </p:cNvPr>
            <p:cNvSpPr/>
            <p:nvPr/>
          </p:nvSpPr>
          <p:spPr>
            <a:xfrm>
              <a:off x="1690929" y="4869712"/>
              <a:ext cx="1803992" cy="16926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hu-HU" sz="900" dirty="0"/>
                <a:t>Classic restaurant concept</a:t>
              </a:r>
            </a:p>
          </p:txBody>
        </p:sp>
        <p:sp>
          <p:nvSpPr>
            <p:cNvPr id="8" name="Lekerekített téglalap 7">
              <a:extLst>
                <a:ext uri="{FF2B5EF4-FFF2-40B4-BE49-F238E27FC236}">
                  <a16:creationId xmlns:a16="http://schemas.microsoft.com/office/drawing/2014/main" id="{C1ADDAD6-91B1-9BD8-F206-E6114DA880E2}"/>
                </a:ext>
              </a:extLst>
            </p:cNvPr>
            <p:cNvSpPr/>
            <p:nvPr/>
          </p:nvSpPr>
          <p:spPr>
            <a:xfrm rot="16200000">
              <a:off x="827920" y="4006989"/>
              <a:ext cx="1360968" cy="20498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hu-HU" sz="900" dirty="0"/>
                <a:t>Less healthy</a:t>
              </a:r>
            </a:p>
          </p:txBody>
        </p:sp>
        <p:sp>
          <p:nvSpPr>
            <p:cNvPr id="9" name="Lekerekített téglalap 8">
              <a:extLst>
                <a:ext uri="{FF2B5EF4-FFF2-40B4-BE49-F238E27FC236}">
                  <a16:creationId xmlns:a16="http://schemas.microsoft.com/office/drawing/2014/main" id="{65E4E592-DD84-1B88-7F8B-62AC2EFB6B10}"/>
                </a:ext>
              </a:extLst>
            </p:cNvPr>
            <p:cNvSpPr/>
            <p:nvPr/>
          </p:nvSpPr>
          <p:spPr>
            <a:xfrm rot="16200000">
              <a:off x="996798" y="2612195"/>
              <a:ext cx="970754" cy="17663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hu-HU" sz="900" dirty="0"/>
                <a:t>Healthy</a:t>
              </a:r>
            </a:p>
          </p:txBody>
        </p:sp>
      </p:grpSp>
      <p:sp>
        <p:nvSpPr>
          <p:cNvPr id="4" name="Slide Number Placeholder 3">
            <a:extLst>
              <a:ext uri="{FF2B5EF4-FFF2-40B4-BE49-F238E27FC236}">
                <a16:creationId xmlns:a16="http://schemas.microsoft.com/office/drawing/2014/main" id="{2AF31F45-7ABD-F614-4F83-196F000B33AC}"/>
              </a:ext>
            </a:extLst>
          </p:cNvPr>
          <p:cNvSpPr>
            <a:spLocks noGrp="1"/>
          </p:cNvSpPr>
          <p:nvPr>
            <p:ph type="sldNum" sz="quarter" idx="12"/>
          </p:nvPr>
        </p:nvSpPr>
        <p:spPr/>
        <p:txBody>
          <a:bodyPr/>
          <a:lstStyle/>
          <a:p>
            <a:fld id="{86404D9B-2F1C-FB46-9CE0-7F15C451D2AA}" type="slidenum">
              <a:rPr lang="en-HU" smtClean="0"/>
              <a:t>8</a:t>
            </a:fld>
            <a:endParaRPr lang="en-HU"/>
          </a:p>
        </p:txBody>
      </p:sp>
      <p:pic>
        <p:nvPicPr>
          <p:cNvPr id="12" name="Kép 7" descr="A képen Betűtípus, Grafika, képernyőkép, Grafikus tervezés látható&#10;&#10;Előfordulhat, hogy az AI által létrehozott tartalom helytelen.">
            <a:extLst>
              <a:ext uri="{FF2B5EF4-FFF2-40B4-BE49-F238E27FC236}">
                <a16:creationId xmlns:a16="http://schemas.microsoft.com/office/drawing/2014/main" id="{0A86FA88-57D5-45CA-83E6-48950C111C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6534" y="2589947"/>
            <a:ext cx="918053" cy="221131"/>
          </a:xfrm>
          <a:prstGeom prst="rect">
            <a:avLst/>
          </a:prstGeom>
        </p:spPr>
      </p:pic>
    </p:spTree>
    <p:extLst>
      <p:ext uri="{BB962C8B-B14F-4D97-AF65-F5344CB8AC3E}">
        <p14:creationId xmlns:p14="http://schemas.microsoft.com/office/powerpoint/2010/main" val="266866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4BED-87EC-636F-96AB-673B9AC4412B}"/>
              </a:ext>
            </a:extLst>
          </p:cNvPr>
          <p:cNvSpPr>
            <a:spLocks noGrp="1"/>
          </p:cNvSpPr>
          <p:nvPr>
            <p:ph type="title"/>
          </p:nvPr>
        </p:nvSpPr>
        <p:spPr/>
        <p:txBody>
          <a:bodyPr/>
          <a:lstStyle/>
          <a:p>
            <a:r>
              <a:rPr lang="en-HU" dirty="0"/>
              <a:t>Restaurant types</a:t>
            </a:r>
          </a:p>
        </p:txBody>
      </p:sp>
      <p:sp>
        <p:nvSpPr>
          <p:cNvPr id="3" name="Content Placeholder 2">
            <a:extLst>
              <a:ext uri="{FF2B5EF4-FFF2-40B4-BE49-F238E27FC236}">
                <a16:creationId xmlns:a16="http://schemas.microsoft.com/office/drawing/2014/main" id="{1581077B-76E4-0932-C1C6-ECA7A277E35C}"/>
              </a:ext>
            </a:extLst>
          </p:cNvPr>
          <p:cNvSpPr>
            <a:spLocks noGrp="1"/>
          </p:cNvSpPr>
          <p:nvPr>
            <p:ph idx="1"/>
          </p:nvPr>
        </p:nvSpPr>
        <p:spPr>
          <a:xfrm>
            <a:off x="6313714" y="1531749"/>
            <a:ext cx="5736772" cy="4702141"/>
          </a:xfrm>
        </p:spPr>
        <p:txBody>
          <a:bodyPr>
            <a:noAutofit/>
          </a:bodyPr>
          <a:lstStyle/>
          <a:p>
            <a:r>
              <a:rPr lang="en-HU" sz="1600" b="1" dirty="0">
                <a:solidFill>
                  <a:schemeClr val="accent2">
                    <a:lumMod val="50000"/>
                  </a:schemeClr>
                </a:solidFill>
              </a:rPr>
              <a:t>Grand or Full Scale Store </a:t>
            </a:r>
            <a:r>
              <a:rPr lang="en-HU" sz="1600" dirty="0"/>
              <a:t>(modeled after </a:t>
            </a:r>
            <a:r>
              <a:rPr lang="en-HU" sz="1600" i="1" dirty="0">
                <a:solidFill>
                  <a:schemeClr val="accent2">
                    <a:lumMod val="50000"/>
                  </a:schemeClr>
                </a:solidFill>
              </a:rPr>
              <a:t>Ground zero</a:t>
            </a:r>
            <a:r>
              <a:rPr lang="en-HU" sz="1600" dirty="0"/>
              <a:t>) – </a:t>
            </a:r>
            <a:r>
              <a:rPr lang="hu-HU" sz="1600" dirty="0" err="1"/>
              <a:t>Production</a:t>
            </a:r>
            <a:r>
              <a:rPr lang="hu-HU" sz="1600" dirty="0"/>
              <a:t> - </a:t>
            </a:r>
            <a:r>
              <a:rPr lang="hu-HU" sz="1600" dirty="0" err="1"/>
              <a:t>Processing</a:t>
            </a:r>
            <a:r>
              <a:rPr lang="hu-HU" sz="1600" dirty="0"/>
              <a:t> – </a:t>
            </a:r>
            <a:r>
              <a:rPr lang="hu-HU" sz="1600" dirty="0" err="1"/>
              <a:t>Sales</a:t>
            </a:r>
            <a:endParaRPr lang="hu-HU" sz="1600" dirty="0"/>
          </a:p>
          <a:p>
            <a:pPr lvl="1"/>
            <a:r>
              <a:rPr lang="en-GB" dirty="0"/>
              <a:t>O</a:t>
            </a:r>
            <a:r>
              <a:rPr lang="en-HU" dirty="0"/>
              <a:t>wn ‘model’ restaurant</a:t>
            </a:r>
          </a:p>
          <a:p>
            <a:pPr lvl="1"/>
            <a:r>
              <a:rPr lang="en-HU" dirty="0"/>
              <a:t>Targeted at business and office sites and </a:t>
            </a:r>
          </a:p>
          <a:p>
            <a:pPr lvl="1"/>
            <a:r>
              <a:rPr lang="en-HU" dirty="0"/>
              <a:t>Large footfall areas</a:t>
            </a:r>
            <a:endParaRPr lang="hu-HU" dirty="0"/>
          </a:p>
          <a:p>
            <a:r>
              <a:rPr lang="en-HU" sz="1600" b="1" dirty="0">
                <a:solidFill>
                  <a:schemeClr val="accent2">
                    <a:lumMod val="50000"/>
                  </a:schemeClr>
                </a:solidFill>
              </a:rPr>
              <a:t>Midstream</a:t>
            </a:r>
            <a:r>
              <a:rPr lang="en-HU" sz="1600" dirty="0"/>
              <a:t> – </a:t>
            </a:r>
            <a:r>
              <a:rPr lang="hu-HU" sz="1600" dirty="0" err="1"/>
              <a:t>Cluster</a:t>
            </a:r>
            <a:r>
              <a:rPr lang="hu-HU" sz="1600" dirty="0"/>
              <a:t> version </a:t>
            </a:r>
          </a:p>
          <a:p>
            <a:pPr lvl="1"/>
            <a:r>
              <a:rPr lang="hu-HU" dirty="0"/>
              <a:t>1 </a:t>
            </a:r>
            <a:r>
              <a:rPr lang="hu-HU" dirty="0" err="1"/>
              <a:t>large</a:t>
            </a:r>
            <a:r>
              <a:rPr lang="hu-HU" dirty="0"/>
              <a:t> farm </a:t>
            </a:r>
            <a:r>
              <a:rPr lang="hu-HU" dirty="0" err="1"/>
              <a:t>supplying</a:t>
            </a:r>
            <a:r>
              <a:rPr lang="hu-HU" dirty="0"/>
              <a:t> 10 </a:t>
            </a:r>
            <a:r>
              <a:rPr lang="hu-HU" dirty="0" err="1"/>
              <a:t>stores</a:t>
            </a:r>
            <a:endParaRPr lang="hu-HU" dirty="0"/>
          </a:p>
          <a:p>
            <a:pPr lvl="1"/>
            <a:r>
              <a:rPr lang="en-HU" dirty="0"/>
              <a:t>Own and franchise stores</a:t>
            </a:r>
          </a:p>
          <a:p>
            <a:pPr lvl="1"/>
            <a:r>
              <a:rPr lang="en-HU" dirty="0"/>
              <a:t>Located in the vicinity of existing fast food restaurants</a:t>
            </a:r>
            <a:endParaRPr lang="hu-HU" dirty="0"/>
          </a:p>
          <a:p>
            <a:r>
              <a:rPr lang="en-HU" sz="1600" b="1" dirty="0">
                <a:solidFill>
                  <a:schemeClr val="accent2">
                    <a:lumMod val="50000"/>
                  </a:schemeClr>
                </a:solidFill>
              </a:rPr>
              <a:t>Mini store for Pick-up</a:t>
            </a:r>
            <a:r>
              <a:rPr lang="en-HU" sz="1600" dirty="0"/>
              <a:t> – </a:t>
            </a:r>
            <a:r>
              <a:rPr lang="hu-HU" sz="1600" dirty="0"/>
              <a:t>Home </a:t>
            </a:r>
            <a:r>
              <a:rPr lang="hu-HU" sz="1600" dirty="0" err="1"/>
              <a:t>delivery</a:t>
            </a:r>
            <a:r>
              <a:rPr lang="hu-HU" sz="1600" dirty="0"/>
              <a:t> </a:t>
            </a:r>
            <a:r>
              <a:rPr lang="hu-HU" sz="1600" dirty="0" err="1"/>
              <a:t>system</a:t>
            </a:r>
            <a:r>
              <a:rPr lang="hu-HU" sz="1600" dirty="0"/>
              <a:t> - Pick-</a:t>
            </a:r>
            <a:r>
              <a:rPr lang="hu-HU" sz="1600" dirty="0" err="1"/>
              <a:t>up</a:t>
            </a:r>
            <a:r>
              <a:rPr lang="hu-HU" sz="1600" dirty="0"/>
              <a:t> </a:t>
            </a:r>
            <a:r>
              <a:rPr lang="hu-HU" sz="1600" dirty="0" err="1"/>
              <a:t>points</a:t>
            </a:r>
            <a:endParaRPr lang="hu-HU" sz="1600" dirty="0"/>
          </a:p>
          <a:p>
            <a:pPr lvl="1"/>
            <a:r>
              <a:rPr lang="hu-HU" dirty="0"/>
              <a:t>Snack bar </a:t>
            </a:r>
            <a:r>
              <a:rPr lang="hu-HU" dirty="0" err="1"/>
              <a:t>type</a:t>
            </a:r>
            <a:endParaRPr lang="hu-HU" dirty="0"/>
          </a:p>
          <a:p>
            <a:pPr lvl="1"/>
            <a:r>
              <a:rPr lang="hu-HU" dirty="0"/>
              <a:t>Shopping </a:t>
            </a:r>
            <a:r>
              <a:rPr lang="hu-HU" dirty="0" err="1"/>
              <a:t>mall</a:t>
            </a:r>
            <a:r>
              <a:rPr lang="hu-HU" dirty="0"/>
              <a:t> </a:t>
            </a:r>
            <a:r>
              <a:rPr lang="hu-HU" dirty="0" err="1"/>
              <a:t>foodcourts</a:t>
            </a:r>
            <a:endParaRPr lang="en-HU" dirty="0"/>
          </a:p>
          <a:p>
            <a:endParaRPr lang="en-HU" sz="1600" dirty="0"/>
          </a:p>
        </p:txBody>
      </p:sp>
      <p:pic>
        <p:nvPicPr>
          <p:cNvPr id="5" name="Kép 4" descr="A képen Méretarányos modell látható&#10;&#10;Előfordulhat, hogy az AI által létrehozott tartalom helytelen.">
            <a:extLst>
              <a:ext uri="{FF2B5EF4-FFF2-40B4-BE49-F238E27FC236}">
                <a16:creationId xmlns:a16="http://schemas.microsoft.com/office/drawing/2014/main" id="{E1A71457-D6B7-246D-E28B-082A35926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875" y="2029692"/>
            <a:ext cx="4944839" cy="3296559"/>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A8B47A58-670B-A81C-C97B-593FA9385C48}"/>
              </a:ext>
            </a:extLst>
          </p:cNvPr>
          <p:cNvSpPr>
            <a:spLocks noGrp="1"/>
          </p:cNvSpPr>
          <p:nvPr>
            <p:ph type="sldNum" sz="quarter" idx="12"/>
          </p:nvPr>
        </p:nvSpPr>
        <p:spPr/>
        <p:txBody>
          <a:bodyPr/>
          <a:lstStyle/>
          <a:p>
            <a:fld id="{86404D9B-2F1C-FB46-9CE0-7F15C451D2AA}" type="slidenum">
              <a:rPr lang="en-HU" smtClean="0"/>
              <a:t>9</a:t>
            </a:fld>
            <a:endParaRPr lang="en-HU"/>
          </a:p>
        </p:txBody>
      </p:sp>
    </p:spTree>
    <p:extLst>
      <p:ext uri="{BB962C8B-B14F-4D97-AF65-F5344CB8AC3E}">
        <p14:creationId xmlns:p14="http://schemas.microsoft.com/office/powerpoint/2010/main" val="1638310498"/>
      </p:ext>
    </p:extLst>
  </p:cSld>
  <p:clrMapOvr>
    <a:masterClrMapping/>
  </p:clrMapOvr>
</p:sld>
</file>

<file path=ppt/theme/theme1.xml><?xml version="1.0" encoding="utf-8"?>
<a:theme xmlns:a="http://schemas.openxmlformats.org/drawingml/2006/main" name="Szálak">
  <a:themeElements>
    <a:clrScheme name="Zöld">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0</TotalTime>
  <Words>1270</Words>
  <Application>Microsoft Office PowerPoint</Application>
  <PresentationFormat>Szélesvásznú</PresentationFormat>
  <Paragraphs>218</Paragraphs>
  <Slides>15</Slides>
  <Notes>9</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15</vt:i4>
      </vt:variant>
    </vt:vector>
  </HeadingPairs>
  <TitlesOfParts>
    <vt:vector size="21" baseType="lpstr">
      <vt:lpstr>Arial</vt:lpstr>
      <vt:lpstr>Calibri</vt:lpstr>
      <vt:lpstr>Century Gothic</vt:lpstr>
      <vt:lpstr>Symbol</vt:lpstr>
      <vt:lpstr>Wingdings 3</vt:lpstr>
      <vt:lpstr>Szálak</vt:lpstr>
      <vt:lpstr> the Green Restaurant</vt:lpstr>
      <vt:lpstr>Summary</vt:lpstr>
      <vt:lpstr>The Founder Team</vt:lpstr>
      <vt:lpstr>Pretext – yes, we have a history!</vt:lpstr>
      <vt:lpstr>Proof of Concept for  Freshland Greens Factory</vt:lpstr>
      <vt:lpstr>FGF Technology</vt:lpstr>
      <vt:lpstr>Emirates Greens Factory  A substantially similar model</vt:lpstr>
      <vt:lpstr>Market Analysis</vt:lpstr>
      <vt:lpstr>Restaurant types</vt:lpstr>
      <vt:lpstr>Operational Plan Leveraging on Experience and End-to-end Verticals: business – production – professional experience </vt:lpstr>
      <vt:lpstr>Go-to-market</vt:lpstr>
      <vt:lpstr>Growth plans CEE</vt:lpstr>
      <vt:lpstr>Capital requirements for take-off</vt:lpstr>
      <vt:lpstr>Financial highlights – 5 year forecast per region of 2,5-3M consumers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Freshland  the green restaurant</dc:title>
  <dc:creator>Andras Szentgyorgyi</dc:creator>
  <cp:lastModifiedBy>Vasvári József</cp:lastModifiedBy>
  <cp:revision>44</cp:revision>
  <dcterms:created xsi:type="dcterms:W3CDTF">2026-01-07T16:58:58Z</dcterms:created>
  <dcterms:modified xsi:type="dcterms:W3CDTF">2026-05-27T18:22:02Z</dcterms:modified>
</cp:coreProperties>
</file>