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5"/>
  </p:notesMasterIdLst>
  <p:sldIdLst>
    <p:sldId id="479" r:id="rId2"/>
    <p:sldId id="541" r:id="rId3"/>
    <p:sldId id="528" r:id="rId4"/>
    <p:sldId id="543" r:id="rId5"/>
    <p:sldId id="545" r:id="rId6"/>
    <p:sldId id="534" r:id="rId7"/>
    <p:sldId id="490" r:id="rId8"/>
    <p:sldId id="547" r:id="rId9"/>
    <p:sldId id="523" r:id="rId10"/>
    <p:sldId id="542" r:id="rId11"/>
    <p:sldId id="548" r:id="rId12"/>
    <p:sldId id="491" r:id="rId13"/>
    <p:sldId id="536" r:id="rId14"/>
    <p:sldId id="537" r:id="rId15"/>
    <p:sldId id="538" r:id="rId16"/>
    <p:sldId id="522" r:id="rId17"/>
    <p:sldId id="539" r:id="rId18"/>
    <p:sldId id="499" r:id="rId19"/>
    <p:sldId id="498" r:id="rId20"/>
    <p:sldId id="540" r:id="rId21"/>
    <p:sldId id="524" r:id="rId22"/>
    <p:sldId id="515" r:id="rId23"/>
    <p:sldId id="311" r:id="rId24"/>
  </p:sldIdLst>
  <p:sldSz cx="9144000" cy="6858000" type="screen4x3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5B9BD5"/>
    <a:srgbClr val="FF0066"/>
    <a:srgbClr val="79B78C"/>
    <a:srgbClr val="B36FC1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5501" autoAdjust="0"/>
  </p:normalViewPr>
  <p:slideViewPr>
    <p:cSldViewPr snapToGrid="0">
      <p:cViewPr varScale="1">
        <p:scale>
          <a:sx n="85" d="100"/>
          <a:sy n="85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csomosd\Desktop\&#225;llamad&#243;ss&#225;g.xls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P21J\HIVATAL\KTT\Kov&#225;cs%20&#193;rp&#225;d\el&#337;ad&#225;sok\2017\exp-imp\ksh%20orsz&#225;gokra%20behoz-kivit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7\exp-imp\ksh%20orsz&#225;gokra%20behoz-kivit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7\exp-imp\ksh%20orsz&#225;gokra%20behoz-kivit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munkalap1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Microsoft%20PowerPoint%20programbeli%20%20diagram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munkalap2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munkalap3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munkalap5.xlsx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munkalap6.xlsx"/><Relationship Id="rId1" Type="http://schemas.openxmlformats.org/officeDocument/2006/relationships/themeOverride" Target="../theme/themeOverride8.xml"/><Relationship Id="rId4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P21J\HIVATAL\KTT\Kov&#225;cs%20&#193;rp&#225;d\el&#337;ad&#225;sok\2017\exp-imp\ksh%20orsz&#225;gokra%20behoz-kivit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578020289401423E-2"/>
          <c:y val="2.9078692520406613E-2"/>
          <c:w val="0.92671855213920862"/>
          <c:h val="0.90959628075821053"/>
        </c:manualLayout>
      </c:layout>
      <c:barChart>
        <c:barDir val="col"/>
        <c:grouping val="clustered"/>
        <c:ser>
          <c:idx val="0"/>
          <c:order val="0"/>
          <c:tx>
            <c:strRef>
              <c:f>HU!$A$2</c:f>
              <c:strCache>
                <c:ptCount val="1"/>
                <c:pt idx="0">
                  <c:v>Bruttó államadósság a GDP %-ában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cat>
            <c:strRef>
              <c:f>HU!$B$1:$AE$1</c:f>
              <c:strCach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2016*</c:v>
                </c:pt>
                <c:pt idx="28">
                  <c:v>2017*</c:v>
                </c:pt>
                <c:pt idx="29">
                  <c:v>2018*</c:v>
                </c:pt>
              </c:strCache>
            </c:strRef>
          </c:cat>
          <c:val>
            <c:numRef>
              <c:f>HU!$B$2:$AE$2</c:f>
              <c:numCache>
                <c:formatCode>General</c:formatCode>
                <c:ptCount val="30"/>
                <c:pt idx="1">
                  <c:v>66.3</c:v>
                </c:pt>
                <c:pt idx="2">
                  <c:v>76.599999999999994</c:v>
                </c:pt>
                <c:pt idx="3">
                  <c:v>79.900000000000006</c:v>
                </c:pt>
                <c:pt idx="4">
                  <c:v>90.5</c:v>
                </c:pt>
                <c:pt idx="5">
                  <c:v>89.1</c:v>
                </c:pt>
                <c:pt idx="6">
                  <c:v>85.6</c:v>
                </c:pt>
                <c:pt idx="7">
                  <c:v>72.400000000000006</c:v>
                </c:pt>
                <c:pt idx="8">
                  <c:v>62.9</c:v>
                </c:pt>
                <c:pt idx="9">
                  <c:v>60.9</c:v>
                </c:pt>
                <c:pt idx="10">
                  <c:v>60.8</c:v>
                </c:pt>
                <c:pt idx="11">
                  <c:v>56.1</c:v>
                </c:pt>
                <c:pt idx="12">
                  <c:v>51.9</c:v>
                </c:pt>
                <c:pt idx="13">
                  <c:v>55.1</c:v>
                </c:pt>
                <c:pt idx="14">
                  <c:v>57.8</c:v>
                </c:pt>
                <c:pt idx="15">
                  <c:v>58.8</c:v>
                </c:pt>
                <c:pt idx="16">
                  <c:v>60.5</c:v>
                </c:pt>
                <c:pt idx="17">
                  <c:v>64.7</c:v>
                </c:pt>
                <c:pt idx="18">
                  <c:v>67.5</c:v>
                </c:pt>
                <c:pt idx="19">
                  <c:v>71.599999999999994</c:v>
                </c:pt>
                <c:pt idx="20">
                  <c:v>78</c:v>
                </c:pt>
                <c:pt idx="21">
                  <c:v>80.599999999999994</c:v>
                </c:pt>
                <c:pt idx="22">
                  <c:v>80.8</c:v>
                </c:pt>
                <c:pt idx="23">
                  <c:v>78.3</c:v>
                </c:pt>
                <c:pt idx="24">
                  <c:v>76.7</c:v>
                </c:pt>
                <c:pt idx="25">
                  <c:v>76.2</c:v>
                </c:pt>
                <c:pt idx="26">
                  <c:v>75.3</c:v>
                </c:pt>
                <c:pt idx="27">
                  <c:v>74.099999999999994</c:v>
                </c:pt>
                <c:pt idx="28">
                  <c:v>72</c:v>
                </c:pt>
                <c:pt idx="29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DC-45AA-B952-54440B4C66BB}"/>
            </c:ext>
          </c:extLst>
        </c:ser>
        <c:dLbls/>
        <c:gapWidth val="219"/>
        <c:overlap val="-27"/>
        <c:axId val="107223296"/>
        <c:axId val="107245568"/>
      </c:barChart>
      <c:lineChart>
        <c:grouping val="standard"/>
        <c:ser>
          <c:idx val="1"/>
          <c:order val="1"/>
          <c:tx>
            <c:strRef>
              <c:f>HU!$A$3</c:f>
              <c:strCache>
                <c:ptCount val="1"/>
                <c:pt idx="0">
                  <c:v>GPD növekedés (előző év=100%)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HU!$B$1:$AE$1</c:f>
              <c:strCach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2016*</c:v>
                </c:pt>
                <c:pt idx="28">
                  <c:v>2017*</c:v>
                </c:pt>
                <c:pt idx="29">
                  <c:v>2018*</c:v>
                </c:pt>
              </c:strCache>
            </c:strRef>
          </c:cat>
          <c:val>
            <c:numRef>
              <c:f>HU!$B$3:$AE$3</c:f>
              <c:numCache>
                <c:formatCode>General</c:formatCode>
                <c:ptCount val="30"/>
                <c:pt idx="1">
                  <c:v>-3.5</c:v>
                </c:pt>
                <c:pt idx="2">
                  <c:v>-13.7</c:v>
                </c:pt>
                <c:pt idx="3">
                  <c:v>-3</c:v>
                </c:pt>
                <c:pt idx="4">
                  <c:v>-0.8</c:v>
                </c:pt>
                <c:pt idx="5">
                  <c:v>2.9</c:v>
                </c:pt>
                <c:pt idx="6">
                  <c:v>1.4</c:v>
                </c:pt>
                <c:pt idx="7" formatCode="#\ ##0.0">
                  <c:v>0</c:v>
                </c:pt>
                <c:pt idx="8" formatCode="#\ ##0.0">
                  <c:v>3.3</c:v>
                </c:pt>
                <c:pt idx="9" formatCode="#\ ##0.0">
                  <c:v>4.2</c:v>
                </c:pt>
                <c:pt idx="10" formatCode="#\ ##0.0">
                  <c:v>3.2</c:v>
                </c:pt>
                <c:pt idx="11" formatCode="#\ ##0.0">
                  <c:v>4.2</c:v>
                </c:pt>
                <c:pt idx="12" formatCode="#\ ##0.0">
                  <c:v>3.8</c:v>
                </c:pt>
                <c:pt idx="13" formatCode="#\ ##0.0">
                  <c:v>4.5</c:v>
                </c:pt>
                <c:pt idx="14" formatCode="#\ ##0.0">
                  <c:v>3.8</c:v>
                </c:pt>
                <c:pt idx="15" formatCode="#\ ##0.0">
                  <c:v>5</c:v>
                </c:pt>
                <c:pt idx="16" formatCode="#\ ##0.0">
                  <c:v>4.4000000000000004</c:v>
                </c:pt>
                <c:pt idx="17" formatCode="#\ ##0.0">
                  <c:v>3.9</c:v>
                </c:pt>
                <c:pt idx="18" formatCode="#\ ##0.0">
                  <c:v>0.4</c:v>
                </c:pt>
                <c:pt idx="19" formatCode="#\ ##0.0">
                  <c:v>0.9</c:v>
                </c:pt>
                <c:pt idx="20" formatCode="#\ ##0.0">
                  <c:v>-6.6</c:v>
                </c:pt>
                <c:pt idx="21" formatCode="#\ ##0.0">
                  <c:v>0.70000000000000007</c:v>
                </c:pt>
                <c:pt idx="22" formatCode="#\ ##0.0">
                  <c:v>1.7000000000000002</c:v>
                </c:pt>
                <c:pt idx="23" formatCode="#\ ##0.0">
                  <c:v>-1.6</c:v>
                </c:pt>
                <c:pt idx="24" formatCode="#\ ##0.0">
                  <c:v>2.1</c:v>
                </c:pt>
                <c:pt idx="25" formatCode="#\ ##0.0">
                  <c:v>4.2</c:v>
                </c:pt>
                <c:pt idx="26" formatCode="#\ ##0.0">
                  <c:v>3.4</c:v>
                </c:pt>
                <c:pt idx="27" formatCode="#\ ##0.0">
                  <c:v>2.2000000000000002</c:v>
                </c:pt>
                <c:pt idx="28">
                  <c:v>3.8</c:v>
                </c:pt>
                <c:pt idx="29" formatCode="#\ ##0.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DC-45AA-B952-54440B4C66BB}"/>
            </c:ext>
          </c:extLst>
        </c:ser>
        <c:dLbls/>
        <c:marker val="1"/>
        <c:axId val="107248640"/>
        <c:axId val="107247104"/>
      </c:lineChart>
      <c:catAx>
        <c:axId val="107223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245568"/>
        <c:crosses val="autoZero"/>
        <c:auto val="1"/>
        <c:lblAlgn val="ctr"/>
        <c:lblOffset val="100"/>
      </c:catAx>
      <c:valAx>
        <c:axId val="107245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223296"/>
        <c:crosses val="autoZero"/>
        <c:crossBetween val="between"/>
      </c:valAx>
      <c:valAx>
        <c:axId val="10724710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248640"/>
        <c:crosses val="max"/>
        <c:crossBetween val="between"/>
      </c:valAx>
      <c:catAx>
        <c:axId val="107248640"/>
        <c:scaling>
          <c:orientation val="minMax"/>
        </c:scaling>
        <c:delete val="1"/>
        <c:axPos val="b"/>
        <c:numFmt formatCode="General" sourceLinked="1"/>
        <c:tickLblPos val="none"/>
        <c:crossAx val="1072471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dirty="0"/>
              <a:t>Kivitel, 2017</a:t>
            </a:r>
          </a:p>
        </c:rich>
      </c:tx>
      <c:layout>
        <c:manualLayout>
          <c:xMode val="edge"/>
          <c:yMode val="edge"/>
          <c:x val="0.35371068584535142"/>
          <c:y val="3.851476251484835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5181928945027521"/>
          <c:y val="0.13873518742999899"/>
          <c:w val="0.55727987082707831"/>
          <c:h val="0.6508942467386611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4-42E5-AAB1-E03B0FBB9A62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C4-42E5-AAB1-E03B0FBB9A62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C4-42E5-AAB1-E03B0FBB9A62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C4-42E5-AAB1-E03B0FBB9A62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C4-42E5-AAB1-E03B0FBB9A62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C4-42E5-AAB1-E03B0FBB9A62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C4-42E5-AAB1-E03B0FBB9A6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79%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1%</a:t>
                    </a:r>
                  </a:p>
                </c:rich>
              </c:tx>
              <c:numFmt formatCode="0.0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574584070196777"/>
                  <c:y val="-7.0419029418653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0,5%</a:t>
                    </a:r>
                  </a:p>
                </c:rich>
              </c:tx>
              <c:numFmt formatCode="0.0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3130951182071702"/>
                  <c:y val="1.3530089104171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0,5%</a:t>
                    </a:r>
                  </a:p>
                </c:rich>
              </c:tx>
              <c:numFmt formatCode="0.00%" sourceLinked="0"/>
              <c:spPr>
                <a:solidFill>
                  <a:srgbClr val="00B0F0"/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CC4-42E5-AAB1-E03B0FBB9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Munka1!$A$240:$A$246</c:f>
              <c:strCache>
                <c:ptCount val="7"/>
                <c:pt idx="0">
                  <c:v>EU-tagállamok</c:v>
                </c:pt>
                <c:pt idx="1">
                  <c:v>EU-n kívüli európai országok</c:v>
                </c:pt>
                <c:pt idx="2">
                  <c:v>Ázsiai országok</c:v>
                </c:pt>
                <c:pt idx="3">
                  <c:v>Afrikai országok</c:v>
                </c:pt>
                <c:pt idx="4">
                  <c:v>Észak-amerikai országok</c:v>
                </c:pt>
                <c:pt idx="5">
                  <c:v>Dél-amerikai országok</c:v>
                </c:pt>
                <c:pt idx="6">
                  <c:v>Auszrália és óceániai országok</c:v>
                </c:pt>
              </c:strCache>
            </c:strRef>
          </c:cat>
          <c:val>
            <c:numRef>
              <c:f>Munka1!$C$240:$C$246</c:f>
              <c:numCache>
                <c:formatCode>#,##0.0</c:formatCode>
                <c:ptCount val="7"/>
                <c:pt idx="0">
                  <c:v>23020177.740502995</c:v>
                </c:pt>
                <c:pt idx="1">
                  <c:v>2488061.7831599992</c:v>
                </c:pt>
                <c:pt idx="2">
                  <c:v>1624318.3199800001</c:v>
                </c:pt>
                <c:pt idx="3">
                  <c:v>279535.8078190001</c:v>
                </c:pt>
                <c:pt idx="4">
                  <c:v>1278510.6111060001</c:v>
                </c:pt>
                <c:pt idx="5">
                  <c:v>126784.300367</c:v>
                </c:pt>
                <c:pt idx="6">
                  <c:v>143031.40953699997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CC4-42E5-AAB1-E03B0FBB9A6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337357866160263"/>
          <c:w val="1"/>
          <c:h val="0.192151085525355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Behozatal, 2010</a:t>
            </a:r>
          </a:p>
        </c:rich>
      </c:tx>
      <c:layout>
        <c:manualLayout>
          <c:xMode val="edge"/>
          <c:yMode val="edge"/>
          <c:x val="0.63000320047268532"/>
          <c:y val="1.42575967534144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2270634655971577E-2"/>
          <c:y val="0.13259411067570051"/>
          <c:w val="0.84965074562061205"/>
          <c:h val="0.6999032827451330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8A-43F5-9926-B6B43489B23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8A-43F5-9926-B6B43489B23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8A-43F5-9926-B6B43489B23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8A-43F5-9926-B6B43489B231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8A-43F5-9926-B6B43489B231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8A-43F5-9926-B6B43489B231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8A-43F5-9926-B6B43489B23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68%</a:t>
                    </a: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8A-43F5-9926-B6B43489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8A-43F5-9926-B6B43489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8A-43F5-9926-B6B43489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8A-43F5-9926-B6B43489B2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8A-43F5-9926-B6B43489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8A-43F5-9926-B6B43489B2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F8A-43F5-9926-B6B43489B231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'3.5.6.'!$A$424:$A$430</c:f>
              <c:strCache>
                <c:ptCount val="7"/>
                <c:pt idx="0">
                  <c:v>EU-tagállamok</c:v>
                </c:pt>
                <c:pt idx="1">
                  <c:v>EU-n kívüli európai országok</c:v>
                </c:pt>
                <c:pt idx="2">
                  <c:v>Ázsiai országok</c:v>
                </c:pt>
                <c:pt idx="3">
                  <c:v>Afrikai országok</c:v>
                </c:pt>
                <c:pt idx="4">
                  <c:v>Észak-amerikai országok</c:v>
                </c:pt>
                <c:pt idx="5">
                  <c:v>Dél-amerikai országok</c:v>
                </c:pt>
                <c:pt idx="6">
                  <c:v>Auszrália és óceániai országok</c:v>
                </c:pt>
              </c:strCache>
            </c:strRef>
          </c:cat>
          <c:val>
            <c:numRef>
              <c:f>'3.5.6.'!$B$424:$B$430</c:f>
              <c:numCache>
                <c:formatCode>#,##0.0</c:formatCode>
                <c:ptCount val="7"/>
                <c:pt idx="0">
                  <c:v>12325668.708094994</c:v>
                </c:pt>
                <c:pt idx="1">
                  <c:v>2044307.9196339999</c:v>
                </c:pt>
                <c:pt idx="2">
                  <c:v>3333647.5467290008</c:v>
                </c:pt>
                <c:pt idx="3">
                  <c:v>10959.335717000005</c:v>
                </c:pt>
                <c:pt idx="4">
                  <c:v>423913.79955599998</c:v>
                </c:pt>
                <c:pt idx="5">
                  <c:v>29710.105264000002</c:v>
                </c:pt>
                <c:pt idx="6">
                  <c:v>5302.8779589999995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F8A-43F5-9926-B6B43489B231}"/>
            </c:ext>
          </c:extLst>
        </c:ser>
        <c:dLbls/>
        <c:firstSliceAng val="0"/>
      </c:pie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2.8549444508423595E-2"/>
          <c:y val="0.82196242393772001"/>
          <c:w val="0.93410814517117313"/>
          <c:h val="0.16300142905630444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dirty="0"/>
              <a:t>Behozatal, 2017</a:t>
            </a:r>
          </a:p>
        </c:rich>
      </c:tx>
      <c:layout>
        <c:manualLayout>
          <c:xMode val="edge"/>
          <c:yMode val="edge"/>
          <c:x val="0.66255750893807164"/>
          <c:y val="1.91518643697419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2.7112282194017966E-2"/>
          <c:y val="0.14079006810570349"/>
          <c:w val="0.84565753848560254"/>
          <c:h val="0.69175403360362331"/>
        </c:manualLayout>
      </c:layout>
      <c:pieChart>
        <c:varyColors val="1"/>
        <c:ser>
          <c:idx val="0"/>
          <c:order val="0"/>
          <c:explosion val="2"/>
          <c:dPt>
            <c:idx val="0"/>
            <c:explosion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36-449D-89DD-D916CF937EA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36-449D-89DD-D916CF937EA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36-449D-89DD-D916CF937EA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36-449D-89DD-D916CF937EA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36-449D-89DD-D916CF937EAA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36-449D-89DD-D916CF937EAA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36-449D-89DD-D916CF937EA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78%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36-449D-89DD-D916CF937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36-449D-89DD-D916CF937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136-449D-89DD-D916CF937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136-449D-89DD-D916CF937E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136-449D-89DD-D916CF937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136-449D-89DD-D916CF937EA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136-449D-89DD-D916CF937EAA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'3.5.6.'!$A$424:$A$430</c:f>
              <c:strCache>
                <c:ptCount val="7"/>
                <c:pt idx="0">
                  <c:v>EU-tagállamok</c:v>
                </c:pt>
                <c:pt idx="1">
                  <c:v>EU-n kívüli európai országok</c:v>
                </c:pt>
                <c:pt idx="2">
                  <c:v>Ázsiai országok</c:v>
                </c:pt>
                <c:pt idx="3">
                  <c:v>Afrikai országok</c:v>
                </c:pt>
                <c:pt idx="4">
                  <c:v>Észak-amerikai országok</c:v>
                </c:pt>
                <c:pt idx="5">
                  <c:v>Dél-amerikai országok</c:v>
                </c:pt>
                <c:pt idx="6">
                  <c:v>Auszrália és óceániai országok</c:v>
                </c:pt>
              </c:strCache>
            </c:strRef>
          </c:cat>
          <c:val>
            <c:numRef>
              <c:f>'3.5.6.'!$C$424:$C$430</c:f>
              <c:numCache>
                <c:formatCode>#,##0.0</c:formatCode>
                <c:ptCount val="7"/>
                <c:pt idx="0">
                  <c:v>20256891.532853</c:v>
                </c:pt>
                <c:pt idx="1">
                  <c:v>1812848.8777100001</c:v>
                </c:pt>
                <c:pt idx="2">
                  <c:v>3100135.8284780006</c:v>
                </c:pt>
                <c:pt idx="3">
                  <c:v>30795.017773000003</c:v>
                </c:pt>
                <c:pt idx="4">
                  <c:v>655064.20520200022</c:v>
                </c:pt>
                <c:pt idx="5">
                  <c:v>60478.033296000001</c:v>
                </c:pt>
                <c:pt idx="6">
                  <c:v>10642.708799999999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136-449D-89DD-D916CF937EAA}"/>
            </c:ext>
          </c:extLst>
        </c:ser>
        <c:dLbls/>
        <c:firstSliceAng val="0"/>
      </c:pie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83723643810593462"/>
          <c:w val="1"/>
          <c:h val="0.1498756097372114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728202910986367E-2"/>
          <c:y val="1.9120959575042288E-2"/>
          <c:w val="0.93395456594430648"/>
          <c:h val="0.72764677239772713"/>
        </c:manualLayout>
      </c:layout>
      <c:lineChart>
        <c:grouping val="standard"/>
        <c:ser>
          <c:idx val="0"/>
          <c:order val="0"/>
          <c:tx>
            <c:strRef>
              <c:f>Államadósságok!$A$3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Államadósságok!$B$3:$AF$3</c:f>
              <c:numCache>
                <c:formatCode>General</c:formatCode>
                <c:ptCount val="31"/>
                <c:pt idx="0">
                  <c:v>5.6</c:v>
                </c:pt>
                <c:pt idx="1">
                  <c:v>7.8</c:v>
                </c:pt>
                <c:pt idx="2">
                  <c:v>9.6</c:v>
                </c:pt>
                <c:pt idx="3">
                  <c:v>12.4</c:v>
                </c:pt>
                <c:pt idx="4">
                  <c:v>15.5</c:v>
                </c:pt>
                <c:pt idx="5" formatCode="0.00">
                  <c:v>19.399999999999999</c:v>
                </c:pt>
                <c:pt idx="6" formatCode="0.00">
                  <c:v>22.9</c:v>
                </c:pt>
                <c:pt idx="7" formatCode="0.00">
                  <c:v>26.5</c:v>
                </c:pt>
                <c:pt idx="8" formatCode="0.00">
                  <c:v>30.1</c:v>
                </c:pt>
                <c:pt idx="9" formatCode="0.00">
                  <c:v>32.700000000000003</c:v>
                </c:pt>
                <c:pt idx="10" formatCode="0.00">
                  <c:v>34.9</c:v>
                </c:pt>
                <c:pt idx="11" formatCode="0.00">
                  <c:v>36</c:v>
                </c:pt>
                <c:pt idx="12" formatCode="0.00">
                  <c:v>36.6</c:v>
                </c:pt>
                <c:pt idx="13" formatCode="0.00">
                  <c:v>38.1</c:v>
                </c:pt>
                <c:pt idx="14" formatCode="0.00">
                  <c:v>40.4</c:v>
                </c:pt>
                <c:pt idx="15" formatCode="0.00">
                  <c:v>41.3</c:v>
                </c:pt>
                <c:pt idx="16" formatCode="0.00">
                  <c:v>38.9</c:v>
                </c:pt>
                <c:pt idx="17" formatCode="0.00">
                  <c:v>37.700000000000003</c:v>
                </c:pt>
                <c:pt idx="18" formatCode="0.00">
                  <c:v>39.6</c:v>
                </c:pt>
                <c:pt idx="19" formatCode="0.00">
                  <c:v>49</c:v>
                </c:pt>
                <c:pt idx="20" formatCode="0.00">
                  <c:v>58.3</c:v>
                </c:pt>
                <c:pt idx="21" formatCode="0.00">
                  <c:v>65.2</c:v>
                </c:pt>
                <c:pt idx="22" formatCode="0.00">
                  <c:v>70.7</c:v>
                </c:pt>
                <c:pt idx="23" formatCode="0.00">
                  <c:v>82.2</c:v>
                </c:pt>
                <c:pt idx="24" formatCode="0.00">
                  <c:v>86.6</c:v>
                </c:pt>
                <c:pt idx="25" formatCode="0.00">
                  <c:v>83.7</c:v>
                </c:pt>
                <c:pt idx="26" formatCode="0.00">
                  <c:v>80.5</c:v>
                </c:pt>
                <c:pt idx="27" formatCode="0.00">
                  <c:v>77.8</c:v>
                </c:pt>
                <c:pt idx="28" formatCode="0.00">
                  <c:v>74.599999999999994</c:v>
                </c:pt>
                <c:pt idx="29" formatCode="0.00">
                  <c:v>70.900000000000006</c:v>
                </c:pt>
                <c:pt idx="30" formatCode="0.00">
                  <c:v>67.599999999999994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AA-4A5F-A99A-EE93B34DA0EF}"/>
            </c:ext>
          </c:extLst>
        </c:ser>
        <c:ser>
          <c:idx val="1"/>
          <c:order val="1"/>
          <c:tx>
            <c:strRef>
              <c:f>Államadósságok!$A$4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Államadósságok!$B$4:$AF$4</c:f>
              <c:numCache>
                <c:formatCode>0.0</c:formatCode>
                <c:ptCount val="31"/>
                <c:pt idx="0">
                  <c:v>13.622291021671826</c:v>
                </c:pt>
                <c:pt idx="1">
                  <c:v>29.527559055118115</c:v>
                </c:pt>
                <c:pt idx="2">
                  <c:v>23.333333333333325</c:v>
                </c:pt>
                <c:pt idx="3">
                  <c:v>24.70930232558139</c:v>
                </c:pt>
                <c:pt idx="4">
                  <c:v>26.817042606516292</c:v>
                </c:pt>
                <c:pt idx="5">
                  <c:v>31.730769230769219</c:v>
                </c:pt>
                <c:pt idx="6">
                  <c:v>35.924006908462871</c:v>
                </c:pt>
                <c:pt idx="7" formatCode="0.00">
                  <c:v>12.1</c:v>
                </c:pt>
                <c:pt idx="8" formatCode="0.00">
                  <c:v>13.9</c:v>
                </c:pt>
                <c:pt idx="9" formatCode="0.00">
                  <c:v>15.2</c:v>
                </c:pt>
                <c:pt idx="10" formatCode="0.00">
                  <c:v>17</c:v>
                </c:pt>
                <c:pt idx="11" formatCode="0.00">
                  <c:v>22.8</c:v>
                </c:pt>
                <c:pt idx="12" formatCode="0.00">
                  <c:v>25.9</c:v>
                </c:pt>
                <c:pt idx="13" formatCode="0.00">
                  <c:v>28.1</c:v>
                </c:pt>
                <c:pt idx="14" formatCode="0.00">
                  <c:v>28.5</c:v>
                </c:pt>
                <c:pt idx="15" formatCode="0.00">
                  <c:v>28</c:v>
                </c:pt>
                <c:pt idx="16" formatCode="0.00">
                  <c:v>27.9</c:v>
                </c:pt>
                <c:pt idx="17" formatCode="0.00">
                  <c:v>27.8</c:v>
                </c:pt>
                <c:pt idx="18" formatCode="0.00">
                  <c:v>28.7</c:v>
                </c:pt>
                <c:pt idx="19" formatCode="0.00">
                  <c:v>34.1</c:v>
                </c:pt>
                <c:pt idx="20" formatCode="0.00">
                  <c:v>38.200000000000003</c:v>
                </c:pt>
                <c:pt idx="21" formatCode="0.00">
                  <c:v>39.800000000000011</c:v>
                </c:pt>
                <c:pt idx="22" formatCode="0.00">
                  <c:v>44.5</c:v>
                </c:pt>
                <c:pt idx="23" formatCode="0.00">
                  <c:v>44.9</c:v>
                </c:pt>
                <c:pt idx="24" formatCode="0.00">
                  <c:v>42.2</c:v>
                </c:pt>
                <c:pt idx="25" formatCode="0.00">
                  <c:v>40</c:v>
                </c:pt>
                <c:pt idx="26" formatCode="0.00">
                  <c:v>36.800000000000011</c:v>
                </c:pt>
                <c:pt idx="27" formatCode="0.00">
                  <c:v>34.700000000000003</c:v>
                </c:pt>
                <c:pt idx="28" formatCode="0.00">
                  <c:v>32.700000000000003</c:v>
                </c:pt>
                <c:pt idx="29" formatCode="0.00">
                  <c:v>31.7</c:v>
                </c:pt>
                <c:pt idx="30" formatCode="0.00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AA-4A5F-A99A-EE93B34DA0EF}"/>
            </c:ext>
          </c:extLst>
        </c:ser>
        <c:ser>
          <c:idx val="2"/>
          <c:order val="2"/>
          <c:tx>
            <c:strRef>
              <c:f>Államadósságok!$A$5</c:f>
              <c:strCache>
                <c:ptCount val="1"/>
                <c:pt idx="0">
                  <c:v>Magyarország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Államadósságok!$B$5:$AF$5</c:f>
              <c:numCache>
                <c:formatCode>General</c:formatCode>
                <c:ptCount val="31"/>
                <c:pt idx="0">
                  <c:v>65</c:v>
                </c:pt>
                <c:pt idx="1">
                  <c:v>68.3</c:v>
                </c:pt>
                <c:pt idx="2">
                  <c:v>78.2</c:v>
                </c:pt>
                <c:pt idx="3">
                  <c:v>86.3</c:v>
                </c:pt>
                <c:pt idx="4">
                  <c:v>68.7</c:v>
                </c:pt>
                <c:pt idx="5" formatCode="0.00">
                  <c:v>70.900000000000006</c:v>
                </c:pt>
                <c:pt idx="6" formatCode="0.00">
                  <c:v>71.5</c:v>
                </c:pt>
                <c:pt idx="7" formatCode="0.00">
                  <c:v>62.1</c:v>
                </c:pt>
                <c:pt idx="8" formatCode="0.00">
                  <c:v>60</c:v>
                </c:pt>
                <c:pt idx="9" formatCode="0.00">
                  <c:v>59.8</c:v>
                </c:pt>
                <c:pt idx="10" formatCode="0.00">
                  <c:v>55.1</c:v>
                </c:pt>
                <c:pt idx="11" formatCode="0.00">
                  <c:v>51.7</c:v>
                </c:pt>
                <c:pt idx="12" formatCode="0.00">
                  <c:v>55</c:v>
                </c:pt>
                <c:pt idx="13" formatCode="0.00">
                  <c:v>57.6</c:v>
                </c:pt>
                <c:pt idx="14" formatCode="0.00">
                  <c:v>58.5</c:v>
                </c:pt>
                <c:pt idx="15" formatCode="0.00">
                  <c:v>60.5</c:v>
                </c:pt>
                <c:pt idx="16" formatCode="0.00">
                  <c:v>64.599999999999994</c:v>
                </c:pt>
                <c:pt idx="17" formatCode="0.00">
                  <c:v>65.599999999999994</c:v>
                </c:pt>
                <c:pt idx="18" formatCode="0.00">
                  <c:v>71.599999999999994</c:v>
                </c:pt>
                <c:pt idx="19" formatCode="0.00">
                  <c:v>77.8</c:v>
                </c:pt>
                <c:pt idx="20" formatCode="0.00">
                  <c:v>80.5</c:v>
                </c:pt>
                <c:pt idx="21" formatCode="0.00">
                  <c:v>80.7</c:v>
                </c:pt>
                <c:pt idx="22" formatCode="0.00">
                  <c:v>78.2</c:v>
                </c:pt>
                <c:pt idx="23" formatCode="0.00">
                  <c:v>76.599999999999994</c:v>
                </c:pt>
                <c:pt idx="24" formatCode="0.00">
                  <c:v>75.7</c:v>
                </c:pt>
                <c:pt idx="25" formatCode="0.00">
                  <c:v>76.7</c:v>
                </c:pt>
                <c:pt idx="26" formatCode="0.00">
                  <c:v>76</c:v>
                </c:pt>
                <c:pt idx="27" formatCode="0.00">
                  <c:v>73.400000000000006</c:v>
                </c:pt>
                <c:pt idx="28" formatCode="0.00">
                  <c:v>70.8</c:v>
                </c:pt>
                <c:pt idx="29" formatCode="0.00">
                  <c:v>69.2</c:v>
                </c:pt>
                <c:pt idx="30" formatCode="0.00">
                  <c:v>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AA-4A5F-A99A-EE93B34DA0EF}"/>
            </c:ext>
          </c:extLst>
        </c:ser>
        <c:ser>
          <c:idx val="3"/>
          <c:order val="3"/>
          <c:tx>
            <c:strRef>
              <c:f>Államadósságok!$A$6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Államadósságok!$B$6:$AF$6</c:f>
              <c:numCache>
                <c:formatCode>General</c:formatCode>
                <c:ptCount val="31"/>
                <c:pt idx="0">
                  <c:v>82.2</c:v>
                </c:pt>
                <c:pt idx="1">
                  <c:v>63.4</c:v>
                </c:pt>
                <c:pt idx="2">
                  <c:v>55.8</c:v>
                </c:pt>
                <c:pt idx="3">
                  <c:v>55</c:v>
                </c:pt>
                <c:pt idx="4">
                  <c:v>45.6</c:v>
                </c:pt>
                <c:pt idx="5" formatCode="0.00">
                  <c:v>47.6</c:v>
                </c:pt>
                <c:pt idx="6" formatCode="0.00">
                  <c:v>42.4</c:v>
                </c:pt>
                <c:pt idx="7" formatCode="0.00">
                  <c:v>42.3</c:v>
                </c:pt>
                <c:pt idx="8" formatCode="0.00">
                  <c:v>38.4</c:v>
                </c:pt>
                <c:pt idx="9" formatCode="0.00">
                  <c:v>39</c:v>
                </c:pt>
                <c:pt idx="10" formatCode="0.00">
                  <c:v>36.5</c:v>
                </c:pt>
                <c:pt idx="11" formatCode="0.00">
                  <c:v>37.300000000000011</c:v>
                </c:pt>
                <c:pt idx="12" formatCode="0.00">
                  <c:v>41.8</c:v>
                </c:pt>
                <c:pt idx="13" formatCode="0.00">
                  <c:v>46.6</c:v>
                </c:pt>
                <c:pt idx="14" formatCode="0.00">
                  <c:v>45</c:v>
                </c:pt>
                <c:pt idx="15" formatCode="0.00">
                  <c:v>46.4</c:v>
                </c:pt>
                <c:pt idx="16" formatCode="0.00">
                  <c:v>46.9</c:v>
                </c:pt>
                <c:pt idx="17" formatCode="0.00">
                  <c:v>44.2</c:v>
                </c:pt>
                <c:pt idx="18" formatCode="0.00">
                  <c:v>46.3</c:v>
                </c:pt>
                <c:pt idx="19" formatCode="0.00">
                  <c:v>49.4</c:v>
                </c:pt>
                <c:pt idx="20" formatCode="0.00">
                  <c:v>53.1</c:v>
                </c:pt>
                <c:pt idx="21" formatCode="0.00">
                  <c:v>54.1</c:v>
                </c:pt>
                <c:pt idx="22" formatCode="0.00">
                  <c:v>53.7</c:v>
                </c:pt>
                <c:pt idx="23" formatCode="0.00">
                  <c:v>55.7</c:v>
                </c:pt>
                <c:pt idx="24" formatCode="0.00">
                  <c:v>50.2</c:v>
                </c:pt>
                <c:pt idx="25" formatCode="0.00">
                  <c:v>51.3</c:v>
                </c:pt>
                <c:pt idx="26" formatCode="0.00">
                  <c:v>54.2</c:v>
                </c:pt>
                <c:pt idx="27" formatCode="0.00">
                  <c:v>50.6</c:v>
                </c:pt>
                <c:pt idx="28" formatCode="0.00">
                  <c:v>48.9</c:v>
                </c:pt>
                <c:pt idx="29" formatCode="0.00">
                  <c:v>48.2</c:v>
                </c:pt>
                <c:pt idx="30" formatCode="0.0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AA-4A5F-A99A-EE93B34DA0EF}"/>
            </c:ext>
          </c:extLst>
        </c:ser>
        <c:ser>
          <c:idx val="4"/>
          <c:order val="4"/>
          <c:tx>
            <c:strRef>
              <c:f>Államadósságok!$A$7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Államadósságok!$B$7:$AF$7</c:f>
              <c:numCache>
                <c:formatCode>General</c:formatCode>
                <c:ptCount val="31"/>
                <c:pt idx="0">
                  <c:v>0.5</c:v>
                </c:pt>
                <c:pt idx="1">
                  <c:v>3.8</c:v>
                </c:pt>
                <c:pt idx="2">
                  <c:v>12.8</c:v>
                </c:pt>
                <c:pt idx="3">
                  <c:v>12.5</c:v>
                </c:pt>
                <c:pt idx="4">
                  <c:v>15.2</c:v>
                </c:pt>
                <c:pt idx="5" formatCode="0.00">
                  <c:v>15.9</c:v>
                </c:pt>
                <c:pt idx="6" formatCode="0.00">
                  <c:v>10.6</c:v>
                </c:pt>
                <c:pt idx="7" formatCode="0.00">
                  <c:v>14.9</c:v>
                </c:pt>
                <c:pt idx="8" formatCode="0.00">
                  <c:v>16.7</c:v>
                </c:pt>
                <c:pt idx="9" formatCode="0.00">
                  <c:v>21.6</c:v>
                </c:pt>
                <c:pt idx="10" formatCode="0.00">
                  <c:v>22.4</c:v>
                </c:pt>
                <c:pt idx="11" formatCode="0.00">
                  <c:v>25.7</c:v>
                </c:pt>
                <c:pt idx="12" formatCode="0.00">
                  <c:v>24.8</c:v>
                </c:pt>
                <c:pt idx="13" formatCode="0.00">
                  <c:v>21.3</c:v>
                </c:pt>
                <c:pt idx="14" formatCode="0.00">
                  <c:v>18.600000000000001</c:v>
                </c:pt>
                <c:pt idx="15" formatCode="0.00">
                  <c:v>15.7</c:v>
                </c:pt>
                <c:pt idx="16" formatCode="0.00">
                  <c:v>12.3</c:v>
                </c:pt>
                <c:pt idx="17" formatCode="0.00">
                  <c:v>12.7</c:v>
                </c:pt>
                <c:pt idx="18" formatCode="0.00">
                  <c:v>13.2</c:v>
                </c:pt>
                <c:pt idx="19" formatCode="0.00">
                  <c:v>23.2</c:v>
                </c:pt>
                <c:pt idx="20" formatCode="0.00">
                  <c:v>29.9</c:v>
                </c:pt>
                <c:pt idx="21" formatCode="0.00">
                  <c:v>34.200000000000003</c:v>
                </c:pt>
                <c:pt idx="22" formatCode="0.00">
                  <c:v>37.300000000000011</c:v>
                </c:pt>
                <c:pt idx="23" formatCode="0.00">
                  <c:v>37.800000000000011</c:v>
                </c:pt>
                <c:pt idx="24" formatCode="0.00">
                  <c:v>39.4</c:v>
                </c:pt>
                <c:pt idx="25" formatCode="0.00">
                  <c:v>37.800000000000011</c:v>
                </c:pt>
                <c:pt idx="26" formatCode="0.00">
                  <c:v>37.300000000000011</c:v>
                </c:pt>
                <c:pt idx="27" formatCode="0.00">
                  <c:v>35.200000000000003</c:v>
                </c:pt>
                <c:pt idx="28" formatCode="0.00">
                  <c:v>35</c:v>
                </c:pt>
                <c:pt idx="29" formatCode="0.00">
                  <c:v>36</c:v>
                </c:pt>
                <c:pt idx="30" formatCode="0.00">
                  <c:v>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AA-4A5F-A99A-EE93B34DA0EF}"/>
            </c:ext>
          </c:extLst>
        </c:ser>
        <c:ser>
          <c:idx val="5"/>
          <c:order val="5"/>
          <c:tx>
            <c:strRef>
              <c:f>Államadósságok!$A$8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Államadósságok!$B$8:$AF$8</c:f>
              <c:numCache>
                <c:formatCode>General</c:formatCode>
                <c:ptCount val="31"/>
                <c:pt idx="0">
                  <c:v>10.9</c:v>
                </c:pt>
                <c:pt idx="1">
                  <c:v>15.1</c:v>
                </c:pt>
                <c:pt idx="2">
                  <c:v>13.6</c:v>
                </c:pt>
                <c:pt idx="3">
                  <c:v>15</c:v>
                </c:pt>
                <c:pt idx="4">
                  <c:v>1.6</c:v>
                </c:pt>
                <c:pt idx="5" formatCode="0.00">
                  <c:v>18.3</c:v>
                </c:pt>
                <c:pt idx="6" formatCode="0.00">
                  <c:v>21.6</c:v>
                </c:pt>
                <c:pt idx="7" formatCode="0.00">
                  <c:v>22.1</c:v>
                </c:pt>
                <c:pt idx="8" formatCode="0.00">
                  <c:v>22.8</c:v>
                </c:pt>
                <c:pt idx="9" formatCode="0.00">
                  <c:v>23.7</c:v>
                </c:pt>
                <c:pt idx="10" formatCode="0.00">
                  <c:v>25.9</c:v>
                </c:pt>
                <c:pt idx="11" formatCode="0.00">
                  <c:v>26.1</c:v>
                </c:pt>
                <c:pt idx="12" formatCode="0.00">
                  <c:v>27.3</c:v>
                </c:pt>
                <c:pt idx="13" formatCode="0.00">
                  <c:v>26.7</c:v>
                </c:pt>
                <c:pt idx="14" formatCode="0.00">
                  <c:v>26.8</c:v>
                </c:pt>
                <c:pt idx="15" formatCode="0.00">
                  <c:v>26.3</c:v>
                </c:pt>
                <c:pt idx="16" formatCode="0.00">
                  <c:v>26</c:v>
                </c:pt>
                <c:pt idx="17" formatCode="0.00">
                  <c:v>22.8</c:v>
                </c:pt>
                <c:pt idx="18" formatCode="0.00">
                  <c:v>21.8</c:v>
                </c:pt>
                <c:pt idx="19" formatCode="0.00">
                  <c:v>34.6</c:v>
                </c:pt>
                <c:pt idx="20" formatCode="0.00">
                  <c:v>38.4</c:v>
                </c:pt>
                <c:pt idx="21" formatCode="0.00">
                  <c:v>46.6</c:v>
                </c:pt>
                <c:pt idx="22" formatCode="0.00">
                  <c:v>53.9</c:v>
                </c:pt>
                <c:pt idx="23" formatCode="0.00">
                  <c:v>71</c:v>
                </c:pt>
                <c:pt idx="24" formatCode="0.00">
                  <c:v>80.900000000000006</c:v>
                </c:pt>
                <c:pt idx="25" formatCode="0.00">
                  <c:v>82.6</c:v>
                </c:pt>
                <c:pt idx="26" formatCode="0.00">
                  <c:v>78.7</c:v>
                </c:pt>
                <c:pt idx="27" formatCode="0.00">
                  <c:v>74.099999999999994</c:v>
                </c:pt>
                <c:pt idx="28" formatCode="0.00">
                  <c:v>70.099999999999994</c:v>
                </c:pt>
                <c:pt idx="29" formatCode="0.00">
                  <c:v>65.900000000000006</c:v>
                </c:pt>
                <c:pt idx="30" formatCode="0.00">
                  <c:v>61.7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AA-4A5F-A99A-EE93B34DA0EF}"/>
            </c:ext>
          </c:extLst>
        </c:ser>
        <c:ser>
          <c:idx val="6"/>
          <c:order val="6"/>
          <c:tx>
            <c:strRef>
              <c:f>Államadósságok!$A$9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Államadósságok!$B$9:$AF$9</c:f>
              <c:numCache>
                <c:formatCode>General</c:formatCode>
                <c:ptCount val="31"/>
                <c:pt idx="0">
                  <c:v>9.7000000000000011</c:v>
                </c:pt>
                <c:pt idx="1">
                  <c:v>16.7</c:v>
                </c:pt>
                <c:pt idx="2">
                  <c:v>24.8</c:v>
                </c:pt>
                <c:pt idx="3">
                  <c:v>30</c:v>
                </c:pt>
                <c:pt idx="4">
                  <c:v>31.1</c:v>
                </c:pt>
                <c:pt idx="5" formatCode="0.00">
                  <c:v>21.7</c:v>
                </c:pt>
                <c:pt idx="6" formatCode="0.00">
                  <c:v>30.5</c:v>
                </c:pt>
                <c:pt idx="7" formatCode="0.00">
                  <c:v>33</c:v>
                </c:pt>
                <c:pt idx="8" formatCode="0.00">
                  <c:v>33.9</c:v>
                </c:pt>
                <c:pt idx="9" formatCode="0.00">
                  <c:v>47.1</c:v>
                </c:pt>
                <c:pt idx="10" formatCode="0.00">
                  <c:v>49.6</c:v>
                </c:pt>
                <c:pt idx="11" formatCode="0.00">
                  <c:v>48.3</c:v>
                </c:pt>
                <c:pt idx="12" formatCode="0.00">
                  <c:v>42.9</c:v>
                </c:pt>
                <c:pt idx="13" formatCode="0.00">
                  <c:v>41.6</c:v>
                </c:pt>
                <c:pt idx="14" formatCode="0.00">
                  <c:v>40.6</c:v>
                </c:pt>
                <c:pt idx="15" formatCode="0.00">
                  <c:v>34.1</c:v>
                </c:pt>
                <c:pt idx="16" formatCode="0.00">
                  <c:v>31</c:v>
                </c:pt>
                <c:pt idx="17" formatCode="0.00">
                  <c:v>30.1</c:v>
                </c:pt>
                <c:pt idx="18" formatCode="0.00">
                  <c:v>28.5</c:v>
                </c:pt>
                <c:pt idx="19" formatCode="0.00">
                  <c:v>36.300000000000011</c:v>
                </c:pt>
                <c:pt idx="20" formatCode="0.00">
                  <c:v>41.2</c:v>
                </c:pt>
                <c:pt idx="21" formatCode="0.00">
                  <c:v>43.7</c:v>
                </c:pt>
                <c:pt idx="22" formatCode="0.00">
                  <c:v>52.2</c:v>
                </c:pt>
                <c:pt idx="23" formatCode="0.00">
                  <c:v>54.7</c:v>
                </c:pt>
                <c:pt idx="24" formatCode="0.00">
                  <c:v>53.9</c:v>
                </c:pt>
                <c:pt idx="25" formatCode="0.00">
                  <c:v>52.2</c:v>
                </c:pt>
                <c:pt idx="26" formatCode="0.00">
                  <c:v>51.8</c:v>
                </c:pt>
                <c:pt idx="27" formatCode="0.00">
                  <c:v>50.9</c:v>
                </c:pt>
                <c:pt idx="28" formatCode="0.00">
                  <c:v>48.9</c:v>
                </c:pt>
                <c:pt idx="29" formatCode="0.00">
                  <c:v>47.3</c:v>
                </c:pt>
                <c:pt idx="30" formatCode="0.0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AA-4A5F-A99A-EE93B34DA0EF}"/>
            </c:ext>
          </c:extLst>
        </c:ser>
        <c:ser>
          <c:idx val="7"/>
          <c:order val="7"/>
          <c:tx>
            <c:strRef>
              <c:f>Államadósságok!$A$10</c:f>
              <c:strCache>
                <c:ptCount val="1"/>
                <c:pt idx="0">
                  <c:v>Észtország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Államadósságok!$B$10:$AF$10</c:f>
              <c:numCache>
                <c:formatCode>General</c:formatCode>
                <c:ptCount val="31"/>
                <c:pt idx="0">
                  <c:v>4.5</c:v>
                </c:pt>
                <c:pt idx="1">
                  <c:v>9.9</c:v>
                </c:pt>
                <c:pt idx="2">
                  <c:v>6</c:v>
                </c:pt>
                <c:pt idx="3">
                  <c:v>7.5</c:v>
                </c:pt>
                <c:pt idx="4">
                  <c:v>8</c:v>
                </c:pt>
                <c:pt idx="5" formatCode="0.00">
                  <c:v>8.2000000000000011</c:v>
                </c:pt>
                <c:pt idx="6" formatCode="0.00">
                  <c:v>7.5</c:v>
                </c:pt>
                <c:pt idx="7" formatCode="0.00">
                  <c:v>7</c:v>
                </c:pt>
                <c:pt idx="8" formatCode="0.00">
                  <c:v>6</c:v>
                </c:pt>
                <c:pt idx="9" formatCode="0.00">
                  <c:v>6.5</c:v>
                </c:pt>
                <c:pt idx="10" formatCode="0.00">
                  <c:v>5.0999999999999996</c:v>
                </c:pt>
                <c:pt idx="11" formatCode="0.00">
                  <c:v>4.8</c:v>
                </c:pt>
                <c:pt idx="12" formatCode="0.00">
                  <c:v>5.7</c:v>
                </c:pt>
                <c:pt idx="13" formatCode="0.00">
                  <c:v>5.6</c:v>
                </c:pt>
                <c:pt idx="14" formatCode="0.00">
                  <c:v>5.0999999999999996</c:v>
                </c:pt>
                <c:pt idx="15" formatCode="0.00">
                  <c:v>4.5</c:v>
                </c:pt>
                <c:pt idx="16" formatCode="0.00">
                  <c:v>4.4000000000000004</c:v>
                </c:pt>
                <c:pt idx="17" formatCode="0.00">
                  <c:v>3.7</c:v>
                </c:pt>
                <c:pt idx="18" formatCode="0.00">
                  <c:v>4.5</c:v>
                </c:pt>
                <c:pt idx="19" formatCode="0.00">
                  <c:v>7</c:v>
                </c:pt>
                <c:pt idx="20" formatCode="0.00">
                  <c:v>6.6</c:v>
                </c:pt>
                <c:pt idx="21" formatCode="0.00">
                  <c:v>6.1</c:v>
                </c:pt>
                <c:pt idx="22" formatCode="0.00">
                  <c:v>9.7000000000000011</c:v>
                </c:pt>
                <c:pt idx="23" formatCode="0.00">
                  <c:v>10.200000000000001</c:v>
                </c:pt>
                <c:pt idx="24" formatCode="0.00">
                  <c:v>10.7</c:v>
                </c:pt>
                <c:pt idx="25" formatCode="0.00">
                  <c:v>9.9</c:v>
                </c:pt>
                <c:pt idx="26" formatCode="0.00">
                  <c:v>9.2000000000000011</c:v>
                </c:pt>
                <c:pt idx="27" formatCode="0.00">
                  <c:v>9.2000000000000011</c:v>
                </c:pt>
                <c:pt idx="28" formatCode="0.00">
                  <c:v>8.4</c:v>
                </c:pt>
                <c:pt idx="29" formatCode="0.00">
                  <c:v>8.5</c:v>
                </c:pt>
                <c:pt idx="30" formatCode="0.00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AAA-4A5F-A99A-EE93B34DA0EF}"/>
            </c:ext>
          </c:extLst>
        </c:ser>
        <c:ser>
          <c:idx val="8"/>
          <c:order val="8"/>
          <c:tx>
            <c:strRef>
              <c:f>Államadósságok!$A$11</c:f>
              <c:strCache>
                <c:ptCount val="1"/>
                <c:pt idx="0">
                  <c:v>Lettország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Államadósságok!$B$11:$AF$11</c:f>
              <c:numCache>
                <c:formatCode>General</c:formatCode>
                <c:ptCount val="31"/>
                <c:pt idx="0">
                  <c:v>4</c:v>
                </c:pt>
                <c:pt idx="1">
                  <c:v>7.5</c:v>
                </c:pt>
                <c:pt idx="2">
                  <c:v>9.5</c:v>
                </c:pt>
                <c:pt idx="3">
                  <c:v>10</c:v>
                </c:pt>
                <c:pt idx="4">
                  <c:v>11.5</c:v>
                </c:pt>
                <c:pt idx="5" formatCode="0.00">
                  <c:v>13.9</c:v>
                </c:pt>
                <c:pt idx="6" formatCode="0.00">
                  <c:v>13.3</c:v>
                </c:pt>
                <c:pt idx="7" formatCode="0.00">
                  <c:v>10.6</c:v>
                </c:pt>
                <c:pt idx="8" formatCode="0.00">
                  <c:v>9</c:v>
                </c:pt>
                <c:pt idx="9" formatCode="0.00">
                  <c:v>12.1</c:v>
                </c:pt>
                <c:pt idx="10" formatCode="0.00">
                  <c:v>12.1</c:v>
                </c:pt>
                <c:pt idx="11" formatCode="0.00">
                  <c:v>13.9</c:v>
                </c:pt>
                <c:pt idx="12" formatCode="0.00">
                  <c:v>13.1</c:v>
                </c:pt>
                <c:pt idx="13" formatCode="0.00">
                  <c:v>13.9</c:v>
                </c:pt>
                <c:pt idx="14" formatCode="0.00">
                  <c:v>14.3</c:v>
                </c:pt>
                <c:pt idx="15" formatCode="0.00">
                  <c:v>11.7</c:v>
                </c:pt>
                <c:pt idx="16" formatCode="0.00">
                  <c:v>9.9</c:v>
                </c:pt>
                <c:pt idx="17" formatCode="0.00">
                  <c:v>8.4</c:v>
                </c:pt>
                <c:pt idx="18" formatCode="0.00">
                  <c:v>18.7</c:v>
                </c:pt>
                <c:pt idx="19" formatCode="0.00">
                  <c:v>36.6</c:v>
                </c:pt>
                <c:pt idx="20" formatCode="0.00">
                  <c:v>47.4</c:v>
                </c:pt>
                <c:pt idx="21" formatCode="0.00">
                  <c:v>42.8</c:v>
                </c:pt>
                <c:pt idx="22" formatCode="0.00">
                  <c:v>41.230000000000004</c:v>
                </c:pt>
                <c:pt idx="23" formatCode="0.00">
                  <c:v>39</c:v>
                </c:pt>
                <c:pt idx="24" formatCode="0.00">
                  <c:v>40.700000000000003</c:v>
                </c:pt>
                <c:pt idx="25" formatCode="0.00">
                  <c:v>36.800000000000011</c:v>
                </c:pt>
                <c:pt idx="26" formatCode="0.00">
                  <c:v>40.300000000000011</c:v>
                </c:pt>
                <c:pt idx="27" formatCode="0.00">
                  <c:v>40</c:v>
                </c:pt>
                <c:pt idx="28" formatCode="0.00">
                  <c:v>35.9</c:v>
                </c:pt>
                <c:pt idx="29" formatCode="0.00">
                  <c:v>34.5</c:v>
                </c:pt>
                <c:pt idx="30" formatCode="0.00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AA-4A5F-A99A-EE93B34DA0EF}"/>
            </c:ext>
          </c:extLst>
        </c:ser>
        <c:ser>
          <c:idx val="9"/>
          <c:order val="9"/>
          <c:tx>
            <c:strRef>
              <c:f>Államadósságok!$A$12</c:f>
              <c:strCache>
                <c:ptCount val="1"/>
                <c:pt idx="0">
                  <c:v>Litvánia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Államadósságok!$B$12:$AF$12</c:f>
              <c:numCache>
                <c:formatCode>General</c:formatCode>
                <c:ptCount val="31"/>
                <c:pt idx="0">
                  <c:v>3</c:v>
                </c:pt>
                <c:pt idx="1">
                  <c:v>3.1</c:v>
                </c:pt>
                <c:pt idx="2">
                  <c:v>8.2000000000000011</c:v>
                </c:pt>
                <c:pt idx="3">
                  <c:v>9.4</c:v>
                </c:pt>
                <c:pt idx="4">
                  <c:v>10.6</c:v>
                </c:pt>
                <c:pt idx="5" formatCode="0.00">
                  <c:v>11.5</c:v>
                </c:pt>
                <c:pt idx="6" formatCode="0.00">
                  <c:v>13.9</c:v>
                </c:pt>
                <c:pt idx="7" formatCode="0.00">
                  <c:v>15.4</c:v>
                </c:pt>
                <c:pt idx="8" formatCode="0.00">
                  <c:v>16.5</c:v>
                </c:pt>
                <c:pt idx="9" formatCode="0.00">
                  <c:v>22.7</c:v>
                </c:pt>
                <c:pt idx="10" formatCode="0.00">
                  <c:v>23.5</c:v>
                </c:pt>
                <c:pt idx="11" formatCode="0.00">
                  <c:v>22.9</c:v>
                </c:pt>
                <c:pt idx="12" formatCode="0.00">
                  <c:v>22.1</c:v>
                </c:pt>
                <c:pt idx="13" formatCode="0.00">
                  <c:v>20.399999999999999</c:v>
                </c:pt>
                <c:pt idx="14" formatCode="0.00">
                  <c:v>18.7</c:v>
                </c:pt>
                <c:pt idx="15" formatCode="0.00">
                  <c:v>17.600000000000001</c:v>
                </c:pt>
                <c:pt idx="16" formatCode="0.00">
                  <c:v>17.2</c:v>
                </c:pt>
                <c:pt idx="17" formatCode="0.00">
                  <c:v>15.9</c:v>
                </c:pt>
                <c:pt idx="18" formatCode="0.00">
                  <c:v>14.6</c:v>
                </c:pt>
                <c:pt idx="19" formatCode="0.00">
                  <c:v>28</c:v>
                </c:pt>
                <c:pt idx="20" formatCode="0.00">
                  <c:v>36.200000000000003</c:v>
                </c:pt>
                <c:pt idx="21" formatCode="0.00">
                  <c:v>37.200000000000003</c:v>
                </c:pt>
                <c:pt idx="22" formatCode="0.00">
                  <c:v>39.800000000000011</c:v>
                </c:pt>
                <c:pt idx="23" formatCode="0.00">
                  <c:v>38.700000000000003</c:v>
                </c:pt>
                <c:pt idx="24" formatCode="0.00">
                  <c:v>40.5</c:v>
                </c:pt>
                <c:pt idx="25" formatCode="0.00">
                  <c:v>42.6</c:v>
                </c:pt>
                <c:pt idx="26" formatCode="0.00">
                  <c:v>40</c:v>
                </c:pt>
                <c:pt idx="27" formatCode="0.00">
                  <c:v>39.4</c:v>
                </c:pt>
                <c:pt idx="28" formatCode="0.00">
                  <c:v>34.200000000000003</c:v>
                </c:pt>
                <c:pt idx="29" formatCode="0.00">
                  <c:v>37</c:v>
                </c:pt>
                <c:pt idx="30" formatCode="0.0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AA-4A5F-A99A-EE93B34DA0EF}"/>
            </c:ext>
          </c:extLst>
        </c:ser>
        <c:ser>
          <c:idx val="10"/>
          <c:order val="10"/>
          <c:tx>
            <c:strRef>
              <c:f>Államadósságok!$A$13</c:f>
              <c:strCache>
                <c:ptCount val="1"/>
                <c:pt idx="0">
                  <c:v>Bulgária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Államadósságok!$B$2:$AF$2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Államadósságok!$B$13:$AF$13</c:f>
              <c:numCache>
                <c:formatCode>General</c:formatCode>
                <c:ptCount val="31"/>
                <c:pt idx="0">
                  <c:v>18.5</c:v>
                </c:pt>
                <c:pt idx="1">
                  <c:v>150.6</c:v>
                </c:pt>
                <c:pt idx="2">
                  <c:v>160.5</c:v>
                </c:pt>
                <c:pt idx="3">
                  <c:v>127.8</c:v>
                </c:pt>
                <c:pt idx="4">
                  <c:v>117</c:v>
                </c:pt>
                <c:pt idx="5" formatCode="0.00">
                  <c:v>77.7</c:v>
                </c:pt>
                <c:pt idx="6" formatCode="0.00">
                  <c:v>96</c:v>
                </c:pt>
                <c:pt idx="7" formatCode="0.00">
                  <c:v>97.3</c:v>
                </c:pt>
                <c:pt idx="8" formatCode="0.00">
                  <c:v>69.3</c:v>
                </c:pt>
                <c:pt idx="9" formatCode="0.00">
                  <c:v>76.099999999999994</c:v>
                </c:pt>
                <c:pt idx="10" formatCode="0.00">
                  <c:v>71.2</c:v>
                </c:pt>
                <c:pt idx="11" formatCode="0.00">
                  <c:v>65</c:v>
                </c:pt>
                <c:pt idx="12" formatCode="0.00">
                  <c:v>51.4</c:v>
                </c:pt>
                <c:pt idx="13" formatCode="0.00">
                  <c:v>43.7</c:v>
                </c:pt>
                <c:pt idx="14" formatCode="0.00">
                  <c:v>36</c:v>
                </c:pt>
                <c:pt idx="15" formatCode="0.00">
                  <c:v>26.8</c:v>
                </c:pt>
                <c:pt idx="16" formatCode="0.00">
                  <c:v>21</c:v>
                </c:pt>
                <c:pt idx="17" formatCode="0.00">
                  <c:v>16.3</c:v>
                </c:pt>
                <c:pt idx="18" formatCode="0.00">
                  <c:v>13</c:v>
                </c:pt>
                <c:pt idx="19" formatCode="0.00">
                  <c:v>13.7</c:v>
                </c:pt>
                <c:pt idx="20" formatCode="0.00">
                  <c:v>15.3</c:v>
                </c:pt>
                <c:pt idx="21" formatCode="0.00">
                  <c:v>15.2</c:v>
                </c:pt>
                <c:pt idx="22" formatCode="0.00">
                  <c:v>16.7</c:v>
                </c:pt>
                <c:pt idx="23" formatCode="0.00">
                  <c:v>17</c:v>
                </c:pt>
                <c:pt idx="24" formatCode="0.00">
                  <c:v>27</c:v>
                </c:pt>
                <c:pt idx="25" formatCode="0.00">
                  <c:v>26.2</c:v>
                </c:pt>
                <c:pt idx="26" formatCode="0.00">
                  <c:v>29.6</c:v>
                </c:pt>
                <c:pt idx="27" formatCode="0.00">
                  <c:v>25.6</c:v>
                </c:pt>
                <c:pt idx="28" formatCode="0.00">
                  <c:v>22.6</c:v>
                </c:pt>
                <c:pt idx="29" formatCode="0.00">
                  <c:v>20.5</c:v>
                </c:pt>
                <c:pt idx="30" formatCode="0.00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AA-4A5F-A99A-EE93B34DA0EF}"/>
            </c:ext>
          </c:extLst>
        </c:ser>
        <c:dLbls/>
        <c:marker val="1"/>
        <c:axId val="149711104"/>
        <c:axId val="149733376"/>
      </c:lineChart>
      <c:catAx>
        <c:axId val="14971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733376"/>
        <c:crosses val="autoZero"/>
        <c:auto val="1"/>
        <c:lblAlgn val="ctr"/>
        <c:lblOffset val="100"/>
      </c:catAx>
      <c:valAx>
        <c:axId val="149733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7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73224124470191E-2"/>
          <c:y val="0.88051977477174315"/>
          <c:w val="0.96831951109080061"/>
          <c:h val="0.119480225228256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30607403701188"/>
          <c:y val="4.0177854054478261E-2"/>
          <c:w val="0.87836387214324774"/>
          <c:h val="0.61269960350233399"/>
        </c:manualLayout>
      </c:layout>
      <c:lineChart>
        <c:grouping val="standard"/>
        <c:ser>
          <c:idx val="0"/>
          <c:order val="0"/>
          <c:tx>
            <c:strRef>
              <c:f>'[Microsoft PowerPoint programbeli  diagram]Munka1'!$A$14</c:f>
              <c:strCache>
                <c:ptCount val="1"/>
                <c:pt idx="0">
                  <c:v>GDP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programbeli  diagram]Munka1'!$B$13:$AD$13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'[Microsoft PowerPoint programbeli  diagram]Munka1'!$B$14:$AD$14</c:f>
              <c:numCache>
                <c:formatCode>General</c:formatCode>
                <c:ptCount val="29"/>
                <c:pt idx="0">
                  <c:v>8845438.5401791837</c:v>
                </c:pt>
                <c:pt idx="1">
                  <c:v>8579474.8207363579</c:v>
                </c:pt>
                <c:pt idx="2">
                  <c:v>8528304.9907916076</c:v>
                </c:pt>
                <c:pt idx="3">
                  <c:v>8783012.3489099964</c:v>
                </c:pt>
                <c:pt idx="4">
                  <c:v>8916763.8059999999</c:v>
                </c:pt>
                <c:pt idx="5">
                  <c:v>9242365.6559999995</c:v>
                </c:pt>
                <c:pt idx="6">
                  <c:v>10493531.622000001</c:v>
                </c:pt>
                <c:pt idx="7">
                  <c:v>10928505.522</c:v>
                </c:pt>
                <c:pt idx="8">
                  <c:v>11759740.011999996</c:v>
                </c:pt>
                <c:pt idx="9">
                  <c:v>13601622.189999998</c:v>
                </c:pt>
                <c:pt idx="10">
                  <c:v>14802585.525</c:v>
                </c:pt>
                <c:pt idx="11">
                  <c:v>16954298.129999999</c:v>
                </c:pt>
                <c:pt idx="12">
                  <c:v>19788662.490000002</c:v>
                </c:pt>
                <c:pt idx="13">
                  <c:v>20618672.828000005</c:v>
                </c:pt>
                <c:pt idx="14">
                  <c:v>22985515.496999998</c:v>
                </c:pt>
                <c:pt idx="15">
                  <c:v>23159121.600000001</c:v>
                </c:pt>
                <c:pt idx="16">
                  <c:v>25884541.484999996</c:v>
                </c:pt>
                <c:pt idx="17">
                  <c:v>28628410.769999996</c:v>
                </c:pt>
                <c:pt idx="18">
                  <c:v>25530055.499999996</c:v>
                </c:pt>
                <c:pt idx="19">
                  <c:v>27547747.5</c:v>
                </c:pt>
                <c:pt idx="20">
                  <c:v>31522758.210000001</c:v>
                </c:pt>
                <c:pt idx="21">
                  <c:v>28984054.096000001</c:v>
                </c:pt>
                <c:pt idx="22">
                  <c:v>30251150.406000003</c:v>
                </c:pt>
                <c:pt idx="23">
                  <c:v>33244165.370999999</c:v>
                </c:pt>
                <c:pt idx="24">
                  <c:v>34669554.447999999</c:v>
                </c:pt>
                <c:pt idx="25" formatCode="0.0">
                  <c:v>35188000</c:v>
                </c:pt>
                <c:pt idx="26" formatCode="0.0">
                  <c:v>37279000</c:v>
                </c:pt>
                <c:pt idx="27" formatCode="0.0">
                  <c:v>40352700</c:v>
                </c:pt>
                <c:pt idx="28" formatCode="0.0">
                  <c:v>43934500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1F-4CD2-B1B4-4A779E12128F}"/>
            </c:ext>
          </c:extLst>
        </c:ser>
        <c:ser>
          <c:idx val="1"/>
          <c:order val="1"/>
          <c:tx>
            <c:strRef>
              <c:f>'[Microsoft PowerPoint programbeli  diagram]Munka1'!$A$15</c:f>
              <c:strCache>
                <c:ptCount val="1"/>
                <c:pt idx="0">
                  <c:v>adósságszolgálat (kamat)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programbeli  diagram]Munka1'!$B$13:$AD$13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'[Microsoft PowerPoint programbeli  diagram]Munka1'!$B$15:$AD$15</c:f>
              <c:numCache>
                <c:formatCode>General</c:formatCode>
                <c:ptCount val="29"/>
                <c:pt idx="4">
                  <c:v>800754.26400000008</c:v>
                </c:pt>
                <c:pt idx="5">
                  <c:v>841008.20699999994</c:v>
                </c:pt>
                <c:pt idx="6">
                  <c:v>890162.77199999988</c:v>
                </c:pt>
                <c:pt idx="7">
                  <c:v>773247.82200000004</c:v>
                </c:pt>
                <c:pt idx="8">
                  <c:v>792903.16799999983</c:v>
                </c:pt>
                <c:pt idx="9">
                  <c:v>722809.30799999996</c:v>
                </c:pt>
                <c:pt idx="10">
                  <c:v>703050.45299999998</c:v>
                </c:pt>
                <c:pt idx="11">
                  <c:v>687365.42</c:v>
                </c:pt>
                <c:pt idx="12">
                  <c:v>802633.58400000003</c:v>
                </c:pt>
                <c:pt idx="13">
                  <c:v>897742.87200000009</c:v>
                </c:pt>
                <c:pt idx="14">
                  <c:v>935530.64099999983</c:v>
                </c:pt>
                <c:pt idx="15">
                  <c:v>880653.15</c:v>
                </c:pt>
                <c:pt idx="16">
                  <c:v>1058116.2750000001</c:v>
                </c:pt>
                <c:pt idx="17">
                  <c:v>1174166.9100000001</c:v>
                </c:pt>
                <c:pt idx="18">
                  <c:v>1162743.2040000001</c:v>
                </c:pt>
                <c:pt idx="19">
                  <c:v>1151432.625</c:v>
                </c:pt>
                <c:pt idx="20">
                  <c:v>1329365.1510000001</c:v>
                </c:pt>
                <c:pt idx="21">
                  <c:v>1334545.135</c:v>
                </c:pt>
                <c:pt idx="22">
                  <c:v>1377603.0180000002</c:v>
                </c:pt>
                <c:pt idx="23">
                  <c:v>1339730.9940000002</c:v>
                </c:pt>
                <c:pt idx="24">
                  <c:v>1219790.2720000001</c:v>
                </c:pt>
                <c:pt idx="25" formatCode="#\ ##0.0">
                  <c:v>1174873.2</c:v>
                </c:pt>
                <c:pt idx="26" formatCode="#\ ##0.0">
                  <c:v>1011815.8</c:v>
                </c:pt>
                <c:pt idx="27" formatCode="#\ ##0.0">
                  <c:v>1044276.7</c:v>
                </c:pt>
                <c:pt idx="28" formatCode="#\ ##0.0">
                  <c:v>1024665.8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1F-4CD2-B1B4-4A779E12128F}"/>
            </c:ext>
          </c:extLst>
        </c:ser>
        <c:ser>
          <c:idx val="2"/>
          <c:order val="2"/>
          <c:tx>
            <c:strRef>
              <c:f>'[Microsoft PowerPoint programbeli  diagram]Munka1'!$A$16</c:f>
              <c:strCache>
                <c:ptCount val="1"/>
                <c:pt idx="0">
                  <c:v>EU támogatások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programbeli  diagram]Munka1'!$B$13:$AD$13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'[Microsoft PowerPoint programbeli  diagram]Munka1'!$B$16:$AD$16</c:f>
              <c:numCache>
                <c:formatCode>General</c:formatCode>
                <c:ptCount val="29"/>
                <c:pt idx="13">
                  <c:v>175443.86947725966</c:v>
                </c:pt>
                <c:pt idx="14">
                  <c:v>342944.70572864776</c:v>
                </c:pt>
                <c:pt idx="15">
                  <c:v>464774.59481321706</c:v>
                </c:pt>
                <c:pt idx="16">
                  <c:v>615026.1146345915</c:v>
                </c:pt>
                <c:pt idx="17">
                  <c:v>530255.56104676751</c:v>
                </c:pt>
                <c:pt idx="18">
                  <c:v>966530.07773488271</c:v>
                </c:pt>
                <c:pt idx="19">
                  <c:v>1017449.354953989</c:v>
                </c:pt>
                <c:pt idx="20">
                  <c:v>1658609.2526584193</c:v>
                </c:pt>
                <c:pt idx="21">
                  <c:v>1216753.0026681314</c:v>
                </c:pt>
                <c:pt idx="22">
                  <c:v>1754687.2666803114</c:v>
                </c:pt>
                <c:pt idx="23">
                  <c:v>2084639.2946438163</c:v>
                </c:pt>
                <c:pt idx="24">
                  <c:v>1762577.57912367</c:v>
                </c:pt>
                <c:pt idx="25">
                  <c:v>1413930.3613425035</c:v>
                </c:pt>
                <c:pt idx="26">
                  <c:v>1961894.7</c:v>
                </c:pt>
                <c:pt idx="27">
                  <c:v>2336732.2000000002</c:v>
                </c:pt>
                <c:pt idx="28">
                  <c:v>1905727.4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1F-4CD2-B1B4-4A779E12128F}"/>
            </c:ext>
          </c:extLst>
        </c:ser>
        <c:ser>
          <c:idx val="3"/>
          <c:order val="3"/>
          <c:tx>
            <c:strRef>
              <c:f>'[Microsoft PowerPoint programbeli  diagram]Munka1'!$A$17</c:f>
              <c:strCache>
                <c:ptCount val="1"/>
                <c:pt idx="0">
                  <c:v>államadósság 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programbeli  diagram]Munka1'!$B$13:$AD$13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'[Microsoft PowerPoint programbeli  diagram]Munka1'!$B$17:$AD$17</c:f>
              <c:numCache>
                <c:formatCode>General</c:formatCode>
                <c:ptCount val="29"/>
                <c:pt idx="0">
                  <c:v>6041434.5229423828</c:v>
                </c:pt>
                <c:pt idx="1">
                  <c:v>6709149.3098158306</c:v>
                </c:pt>
                <c:pt idx="2">
                  <c:v>5824832.3087106682</c:v>
                </c:pt>
                <c:pt idx="3">
                  <c:v>6033929.4837011695</c:v>
                </c:pt>
                <c:pt idx="4">
                  <c:v>6723112.4850000003</c:v>
                </c:pt>
                <c:pt idx="5">
                  <c:v>6160965.2910000002</c:v>
                </c:pt>
                <c:pt idx="6">
                  <c:v>6103488.3929999992</c:v>
                </c:pt>
                <c:pt idx="7">
                  <c:v>6215651.3160000006</c:v>
                </c:pt>
                <c:pt idx="8">
                  <c:v>6949501.5800000001</c:v>
                </c:pt>
                <c:pt idx="9">
                  <c:v>7312291.0120000001</c:v>
                </c:pt>
                <c:pt idx="10">
                  <c:v>7959784.4550000001</c:v>
                </c:pt>
                <c:pt idx="11">
                  <c:v>9520853.2299999986</c:v>
                </c:pt>
                <c:pt idx="12">
                  <c:v>10925917.842000002</c:v>
                </c:pt>
                <c:pt idx="13">
                  <c:v>12241682.203</c:v>
                </c:pt>
                <c:pt idx="14">
                  <c:v>13518148.604999999</c:v>
                </c:pt>
                <c:pt idx="15">
                  <c:v>15579348.390000002</c:v>
                </c:pt>
                <c:pt idx="16">
                  <c:v>16661664.089999996</c:v>
                </c:pt>
                <c:pt idx="17">
                  <c:v>19156806.521999996</c:v>
                </c:pt>
                <c:pt idx="18">
                  <c:v>20418410.927999996</c:v>
                </c:pt>
                <c:pt idx="19">
                  <c:v>21768228.625</c:v>
                </c:pt>
                <c:pt idx="20">
                  <c:v>22371367.068</c:v>
                </c:pt>
                <c:pt idx="21">
                  <c:v>22251701.357999999</c:v>
                </c:pt>
                <c:pt idx="22">
                  <c:v>22964177.348999999</c:v>
                </c:pt>
                <c:pt idx="23">
                  <c:v>24444280.919999998</c:v>
                </c:pt>
                <c:pt idx="24">
                  <c:v>25421837.056000005</c:v>
                </c:pt>
                <c:pt idx="25">
                  <c:v>26264923.653999999</c:v>
                </c:pt>
                <c:pt idx="26">
                  <c:v>26936300</c:v>
                </c:pt>
                <c:pt idx="27">
                  <c:v>28358700</c:v>
                </c:pt>
                <c:pt idx="28">
                  <c:v>30890900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1F-4CD2-B1B4-4A779E12128F}"/>
            </c:ext>
          </c:extLst>
        </c:ser>
        <c:ser>
          <c:idx val="4"/>
          <c:order val="4"/>
          <c:tx>
            <c:strRef>
              <c:f>'[Microsoft PowerPoint programbeli  diagram]Munka1'!$A$18</c:f>
              <c:strCache>
                <c:ptCount val="1"/>
                <c:pt idx="0">
                  <c:v>konszolidált államháztartási kiadások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'[Microsoft PowerPoint programbeli  diagram]Munka1'!$B$13:$AD$13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'[Microsoft PowerPoint programbeli  diagram]Munka1'!$B$18:$AD$18</c:f>
              <c:numCache>
                <c:formatCode>General</c:formatCode>
                <c:ptCount val="29"/>
                <c:pt idx="4">
                  <c:v>4914425.6370000001</c:v>
                </c:pt>
                <c:pt idx="5">
                  <c:v>4697617.5480000013</c:v>
                </c:pt>
                <c:pt idx="6">
                  <c:v>5185190.6039999994</c:v>
                </c:pt>
                <c:pt idx="7">
                  <c:v>5530806.2820000015</c:v>
                </c:pt>
                <c:pt idx="8">
                  <c:v>5710692.3480000002</c:v>
                </c:pt>
                <c:pt idx="9">
                  <c:v>6401745.2200000007</c:v>
                </c:pt>
                <c:pt idx="10">
                  <c:v>6972222.8520000009</c:v>
                </c:pt>
                <c:pt idx="11">
                  <c:v>8612709</c:v>
                </c:pt>
                <c:pt idx="12">
                  <c:v>9690788.319000002</c:v>
                </c:pt>
                <c:pt idx="13">
                  <c:v>9991299.7379999962</c:v>
                </c:pt>
                <c:pt idx="14">
                  <c:v>11341814.755999999</c:v>
                </c:pt>
                <c:pt idx="15">
                  <c:v>11910099.029999997</c:v>
                </c:pt>
                <c:pt idx="16">
                  <c:v>12898149.84</c:v>
                </c:pt>
                <c:pt idx="17">
                  <c:v>13886466.534</c:v>
                </c:pt>
                <c:pt idx="18">
                  <c:v>12857533.151999999</c:v>
                </c:pt>
                <c:pt idx="19">
                  <c:v>13563947.125</c:v>
                </c:pt>
                <c:pt idx="20">
                  <c:v>15587332.982999999</c:v>
                </c:pt>
                <c:pt idx="21">
                  <c:v>14014427.964000002</c:v>
                </c:pt>
                <c:pt idx="22">
                  <c:v>14865868.026000001</c:v>
                </c:pt>
                <c:pt idx="23">
                  <c:v>16199295.626999998</c:v>
                </c:pt>
                <c:pt idx="24">
                  <c:v>17180863.088</c:v>
                </c:pt>
                <c:pt idx="25">
                  <c:v>16933645.799999997</c:v>
                </c:pt>
                <c:pt idx="26">
                  <c:v>18145164.299999997</c:v>
                </c:pt>
                <c:pt idx="27">
                  <c:v>19318442.800000001</c:v>
                </c:pt>
                <c:pt idx="28">
                  <c:v>19963513.399999999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1F-4CD2-B1B4-4A779E12128F}"/>
            </c:ext>
          </c:extLst>
        </c:ser>
        <c:dLbls/>
        <c:marker val="1"/>
        <c:axId val="114583808"/>
        <c:axId val="114589696"/>
      </c:lineChart>
      <c:catAx>
        <c:axId val="11458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4589696"/>
        <c:crosses val="autoZero"/>
        <c:auto val="1"/>
        <c:lblAlgn val="ctr"/>
        <c:lblOffset val="100"/>
      </c:catAx>
      <c:valAx>
        <c:axId val="114589696"/>
        <c:scaling>
          <c:orientation val="minMax"/>
          <c:max val="45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45838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89523858018617E-2"/>
          <c:y val="0.78270101422682981"/>
          <c:w val="0.94635100610370348"/>
          <c:h val="0.199501435015116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98310598963413E-2"/>
          <c:y val="4.4393432638609336E-2"/>
          <c:w val="0.88480337880207316"/>
          <c:h val="0.64177124806411567"/>
        </c:manualLayout>
      </c:layout>
      <c:barChart>
        <c:barDir val="col"/>
        <c:grouping val="stacked"/>
        <c:ser>
          <c:idx val="0"/>
          <c:order val="0"/>
          <c:tx>
            <c:strRef>
              <c:f>Munka1!$B$12</c:f>
              <c:strCache>
                <c:ptCount val="1"/>
                <c:pt idx="0">
                  <c:v>Hozzájárulásunk az EU költségvetéséhez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Munka1!$C$11:$S$11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Munka1!$C$12:$S$12</c:f>
              <c:numCache>
                <c:formatCode>0.00%</c:formatCode>
                <c:ptCount val="17"/>
                <c:pt idx="0">
                  <c:v>-5.7578728950523975E-3</c:v>
                </c:pt>
                <c:pt idx="1">
                  <c:v>-7.9154249353942177E-3</c:v>
                </c:pt>
                <c:pt idx="2">
                  <c:v>-7.3901367642307831E-3</c:v>
                </c:pt>
                <c:pt idx="3">
                  <c:v>-7.4308165193134757E-3</c:v>
                </c:pt>
                <c:pt idx="4">
                  <c:v>-7.7035361853025012E-3</c:v>
                </c:pt>
                <c:pt idx="5">
                  <c:v>-8.6643847321517878E-3</c:v>
                </c:pt>
                <c:pt idx="6">
                  <c:v>-8.7247578498694991E-3</c:v>
                </c:pt>
                <c:pt idx="7">
                  <c:v>-8.2509823172241172E-3</c:v>
                </c:pt>
                <c:pt idx="8">
                  <c:v>-8.362458800829654E-3</c:v>
                </c:pt>
                <c:pt idx="9">
                  <c:v>-8.8049426764188719E-3</c:v>
                </c:pt>
                <c:pt idx="10">
                  <c:v>-8.4338406025065964E-3</c:v>
                </c:pt>
                <c:pt idx="11">
                  <c:v>-8.5255640728468893E-3</c:v>
                </c:pt>
                <c:pt idx="12">
                  <c:v>-8.5111736457297513E-3</c:v>
                </c:pt>
                <c:pt idx="13">
                  <c:v>-6.6172329280817805E-3</c:v>
                </c:pt>
                <c:pt idx="14">
                  <c:v>-7.5219510467570486E-3</c:v>
                </c:pt>
                <c:pt idx="15">
                  <c:v>-8.119892307407962E-3</c:v>
                </c:pt>
                <c:pt idx="16">
                  <c:v>-8.1530804171127645E-3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BC-41AD-8B7C-B8BB111DFDBD}"/>
            </c:ext>
          </c:extLst>
        </c:ser>
        <c:ser>
          <c:idx val="1"/>
          <c:order val="1"/>
          <c:tx>
            <c:strRef>
              <c:f>Munka1!$B$13</c:f>
              <c:strCache>
                <c:ptCount val="1"/>
                <c:pt idx="0">
                  <c:v>Költségvetésünkben megjelenő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Munka1!$C$11:$S$11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Munka1!$C$13:$S$13</c:f>
              <c:numCache>
                <c:formatCode>0.00%</c:formatCode>
                <c:ptCount val="17"/>
                <c:pt idx="0">
                  <c:v>7.9036620984315759E-3</c:v>
                </c:pt>
                <c:pt idx="1">
                  <c:v>8.5772027982914823E-3</c:v>
                </c:pt>
                <c:pt idx="2">
                  <c:v>1.2624211782165972E-2</c:v>
                </c:pt>
                <c:pt idx="3">
                  <c:v>1.8277350176485005E-2</c:v>
                </c:pt>
                <c:pt idx="4">
                  <c:v>1.2822309293363148E-2</c:v>
                </c:pt>
                <c:pt idx="5">
                  <c:v>2.9012535720033698E-2</c:v>
                </c:pt>
                <c:pt idx="6">
                  <c:v>2.5981598495126632E-2</c:v>
                </c:pt>
                <c:pt idx="7">
                  <c:v>4.0693322339863565E-2</c:v>
                </c:pt>
                <c:pt idx="8">
                  <c:v>2.8757371310953635E-2</c:v>
                </c:pt>
                <c:pt idx="9">
                  <c:v>4.3620603302991348E-2</c:v>
                </c:pt>
                <c:pt idx="10">
                  <c:v>4.7673820154877318E-2</c:v>
                </c:pt>
                <c:pt idx="11">
                  <c:v>3.7742169071923057E-2</c:v>
                </c:pt>
                <c:pt idx="12">
                  <c:v>2.7207666139645335E-2</c:v>
                </c:pt>
                <c:pt idx="13">
                  <c:v>1.8990935023139626E-2</c:v>
                </c:pt>
                <c:pt idx="14">
                  <c:v>3.4827955924017419E-2</c:v>
                </c:pt>
                <c:pt idx="15">
                  <c:v>3.2299765712682955E-2</c:v>
                </c:pt>
                <c:pt idx="16">
                  <c:v>3.2565252837728154E-2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C-41AD-8B7C-B8BB111DFDBD}"/>
            </c:ext>
          </c:extLst>
        </c:ser>
        <c:ser>
          <c:idx val="2"/>
          <c:order val="2"/>
          <c:tx>
            <c:strRef>
              <c:f>Munka1!$B$14</c:f>
              <c:strCache>
                <c:ptCount val="1"/>
                <c:pt idx="0">
                  <c:v>Költségvetésünkön kívüli EU támogatások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numRef>
              <c:f>Munka1!$C$11:$S$11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Munka1!$C$14:$S$14</c:f>
              <c:numCache>
                <c:formatCode>0.00%</c:formatCode>
                <c:ptCount val="17"/>
                <c:pt idx="0">
                  <c:v>4.5403256029824529E-4</c:v>
                </c:pt>
                <c:pt idx="1">
                  <c:v>6.1847847286557109E-3</c:v>
                </c:pt>
                <c:pt idx="2">
                  <c:v>7.4452518984210771E-3</c:v>
                </c:pt>
                <c:pt idx="3">
                  <c:v>5.4792164391356561E-3</c:v>
                </c:pt>
                <c:pt idx="4">
                  <c:v>5.6812494483996249E-3</c:v>
                </c:pt>
                <c:pt idx="5">
                  <c:v>8.8793350322520156E-3</c:v>
                </c:pt>
                <c:pt idx="6">
                  <c:v>1.0917138865205287E-2</c:v>
                </c:pt>
                <c:pt idx="7">
                  <c:v>1.1892869689936027E-2</c:v>
                </c:pt>
                <c:pt idx="8">
                  <c:v>1.3247339769558858E-2</c:v>
                </c:pt>
                <c:pt idx="9">
                  <c:v>1.4390992923171959E-2</c:v>
                </c:pt>
                <c:pt idx="10">
                  <c:v>1.5038952584721139E-2</c:v>
                </c:pt>
                <c:pt idx="11">
                  <c:v>1.3000357245815863E-2</c:v>
                </c:pt>
                <c:pt idx="12">
                  <c:v>1.2706712441181628E-2</c:v>
                </c:pt>
                <c:pt idx="13">
                  <c:v>1.3652273323883097E-2</c:v>
                </c:pt>
                <c:pt idx="14">
                  <c:v>9.7488382042554781E-3</c:v>
                </c:pt>
                <c:pt idx="15">
                  <c:v>9.3050580438475295E-3</c:v>
                </c:pt>
                <c:pt idx="16">
                  <c:v>8.8113601205424413E-3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C-41AD-8B7C-B8BB111DFDBD}"/>
            </c:ext>
          </c:extLst>
        </c:ser>
        <c:dLbls/>
        <c:gapWidth val="219"/>
        <c:overlap val="100"/>
        <c:axId val="177035520"/>
        <c:axId val="177881088"/>
      </c:barChart>
      <c:lineChart>
        <c:grouping val="standard"/>
        <c:ser>
          <c:idx val="3"/>
          <c:order val="3"/>
          <c:tx>
            <c:strRef>
              <c:f>Munka1!$B$15</c:f>
              <c:strCache>
                <c:ptCount val="1"/>
                <c:pt idx="0">
                  <c:v>Nettó pozíciónk az EU módszertana szerint*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Munka1!$C$11:$S$11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Munka1!$C$15:$S$15</c:f>
              <c:numCache>
                <c:formatCode>0.00%</c:formatCode>
                <c:ptCount val="17"/>
                <c:pt idx="0">
                  <c:v>2.307025798757668E-3</c:v>
                </c:pt>
                <c:pt idx="1">
                  <c:v>6.4881780234923078E-3</c:v>
                </c:pt>
                <c:pt idx="2">
                  <c:v>1.2147880033998621E-2</c:v>
                </c:pt>
                <c:pt idx="3">
                  <c:v>1.5715760053915631E-2</c:v>
                </c:pt>
                <c:pt idx="4">
                  <c:v>1.0271316504621559E-2</c:v>
                </c:pt>
                <c:pt idx="5">
                  <c:v>2.8874789894878249E-2</c:v>
                </c:pt>
                <c:pt idx="6">
                  <c:v>2.7803927506072655E-2</c:v>
                </c:pt>
                <c:pt idx="7">
                  <c:v>4.3583950758308891E-2</c:v>
                </c:pt>
                <c:pt idx="8">
                  <c:v>3.2987820238205255E-2</c:v>
                </c:pt>
                <c:pt idx="9">
                  <c:v>4.8633923013665092E-2</c:v>
                </c:pt>
                <c:pt idx="10">
                  <c:v>5.3821217365238837E-2</c:v>
                </c:pt>
                <c:pt idx="11">
                  <c:v>4.1795393258465686E-2</c:v>
                </c:pt>
                <c:pt idx="12">
                  <c:v>3.1440071267316676E-2</c:v>
                </c:pt>
                <c:pt idx="13">
                  <c:v>2.5293502431330207E-2</c:v>
                </c:pt>
                <c:pt idx="14">
                  <c:v>3.7054844487032002E-2</c:v>
                </c:pt>
                <c:pt idx="15">
                  <c:v>3.3484931449122519E-2</c:v>
                </c:pt>
                <c:pt idx="16">
                  <c:v>3.3223532541157862E-2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BC-41AD-8B7C-B8BB111DFDBD}"/>
            </c:ext>
          </c:extLst>
        </c:ser>
        <c:dLbls/>
        <c:marker val="1"/>
        <c:axId val="177884160"/>
        <c:axId val="177882624"/>
      </c:lineChart>
      <c:catAx>
        <c:axId val="17703552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7881088"/>
        <c:crosses val="autoZero"/>
        <c:auto val="1"/>
        <c:lblAlgn val="ctr"/>
        <c:lblOffset val="100"/>
      </c:catAx>
      <c:valAx>
        <c:axId val="17788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7035520"/>
        <c:crosses val="autoZero"/>
        <c:crossBetween val="between"/>
      </c:valAx>
      <c:valAx>
        <c:axId val="177882624"/>
        <c:scaling>
          <c:orientation val="minMax"/>
          <c:max val="7.0000000000000021E-2"/>
          <c:min val="-2.0000000000000007E-2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7884160"/>
        <c:crosses val="max"/>
        <c:crossBetween val="between"/>
      </c:valAx>
      <c:catAx>
        <c:axId val="177884160"/>
        <c:scaling>
          <c:orientation val="minMax"/>
        </c:scaling>
        <c:delete val="1"/>
        <c:axPos val="b"/>
        <c:numFmt formatCode="General" sourceLinked="1"/>
        <c:tickLblPos val="none"/>
        <c:crossAx val="1778826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95156574032483E-3"/>
          <c:y val="0.79065012955106162"/>
          <c:w val="0.60833326306736257"/>
          <c:h val="0.192962435353504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33209598763197E-2"/>
          <c:y val="3.0750498157362912E-2"/>
          <c:w val="0.93279468874035409"/>
          <c:h val="0.63420603941764053"/>
        </c:manualLayout>
      </c:layout>
      <c:barChart>
        <c:barDir val="col"/>
        <c:grouping val="stacked"/>
        <c:ser>
          <c:idx val="0"/>
          <c:order val="0"/>
          <c:tx>
            <c:strRef>
              <c:f>'2009-2019'!$B$24</c:f>
              <c:strCache>
                <c:ptCount val="1"/>
                <c:pt idx="0">
                  <c:v>Általános közösségi szolgáltatások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'2009-2019'!$C$24:$L$24</c:f>
              <c:numCache>
                <c:formatCode>#\ ##0.0</c:formatCode>
                <c:ptCount val="10"/>
                <c:pt idx="0">
                  <c:v>1310269.7</c:v>
                </c:pt>
                <c:pt idx="1">
                  <c:v>2003940.9</c:v>
                </c:pt>
                <c:pt idx="2">
                  <c:v>1321662.1000000003</c:v>
                </c:pt>
                <c:pt idx="3">
                  <c:v>1765508.2</c:v>
                </c:pt>
                <c:pt idx="4">
                  <c:v>2146507.9</c:v>
                </c:pt>
                <c:pt idx="5">
                  <c:v>2006969.3</c:v>
                </c:pt>
                <c:pt idx="6">
                  <c:v>1996609.6</c:v>
                </c:pt>
                <c:pt idx="7">
                  <c:v>2178170.5</c:v>
                </c:pt>
                <c:pt idx="8">
                  <c:v>2199037.8000000003</c:v>
                </c:pt>
                <c:pt idx="9">
                  <c:v>2382325.6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C-4D7C-A56C-0AFA37B256AC}"/>
            </c:ext>
          </c:extLst>
        </c:ser>
        <c:ser>
          <c:idx val="1"/>
          <c:order val="1"/>
          <c:tx>
            <c:strRef>
              <c:f>'2009-2019'!$B$25</c:f>
              <c:strCache>
                <c:ptCount val="1"/>
                <c:pt idx="0">
                  <c:v>Védelem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'2009-2019'!$C$25:$L$25</c:f>
              <c:numCache>
                <c:formatCode>#\ ##0.0</c:formatCode>
                <c:ptCount val="10"/>
                <c:pt idx="0">
                  <c:v>249365.9</c:v>
                </c:pt>
                <c:pt idx="1">
                  <c:v>229029.5</c:v>
                </c:pt>
                <c:pt idx="2">
                  <c:v>230324.6</c:v>
                </c:pt>
                <c:pt idx="3">
                  <c:v>225919</c:v>
                </c:pt>
                <c:pt idx="4">
                  <c:v>222506.7</c:v>
                </c:pt>
                <c:pt idx="5">
                  <c:v>249909.7</c:v>
                </c:pt>
                <c:pt idx="6">
                  <c:v>292068.8</c:v>
                </c:pt>
                <c:pt idx="7">
                  <c:v>399870.6</c:v>
                </c:pt>
                <c:pt idx="8">
                  <c:v>348997.1</c:v>
                </c:pt>
                <c:pt idx="9">
                  <c:v>426046.2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CC-4D7C-A56C-0AFA37B256AC}"/>
            </c:ext>
          </c:extLst>
        </c:ser>
        <c:ser>
          <c:idx val="2"/>
          <c:order val="2"/>
          <c:tx>
            <c:strRef>
              <c:f>'2009-2019'!$B$26</c:f>
              <c:strCache>
                <c:ptCount val="1"/>
                <c:pt idx="0">
                  <c:v>Rendvédelem és közbiztonság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'2009-2019'!$C$26:$L$26</c:f>
              <c:numCache>
                <c:formatCode>#\ ##0.0</c:formatCode>
                <c:ptCount val="10"/>
                <c:pt idx="0">
                  <c:v>501206.89999999991</c:v>
                </c:pt>
                <c:pt idx="1">
                  <c:v>531522.19999999972</c:v>
                </c:pt>
                <c:pt idx="2">
                  <c:v>540840.5</c:v>
                </c:pt>
                <c:pt idx="3">
                  <c:v>576552.69999999972</c:v>
                </c:pt>
                <c:pt idx="4">
                  <c:v>598203.30000000005</c:v>
                </c:pt>
                <c:pt idx="5">
                  <c:v>683049.1</c:v>
                </c:pt>
                <c:pt idx="6">
                  <c:v>789696.5</c:v>
                </c:pt>
                <c:pt idx="7">
                  <c:v>897676.9</c:v>
                </c:pt>
                <c:pt idx="8">
                  <c:v>892151.49999999977</c:v>
                </c:pt>
                <c:pt idx="9">
                  <c:v>855744.7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CC-4D7C-A56C-0AFA37B256AC}"/>
            </c:ext>
          </c:extLst>
        </c:ser>
        <c:ser>
          <c:idx val="3"/>
          <c:order val="3"/>
          <c:tx>
            <c:strRef>
              <c:f>'2009-2019'!$B$27</c:f>
              <c:strCache>
                <c:ptCount val="1"/>
                <c:pt idx="0">
                  <c:v>Oktatási tevékenységek és szolgáltatások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'2009-2019'!$C$27:$L$27</c:f>
              <c:numCache>
                <c:formatCode>#\ ##0.0</c:formatCode>
                <c:ptCount val="10"/>
                <c:pt idx="0">
                  <c:v>1571586.4</c:v>
                </c:pt>
                <c:pt idx="1">
                  <c:v>1575946.8000000003</c:v>
                </c:pt>
                <c:pt idx="2">
                  <c:v>1447459.6000000003</c:v>
                </c:pt>
                <c:pt idx="3">
                  <c:v>1581545.3</c:v>
                </c:pt>
                <c:pt idx="4">
                  <c:v>1720913.8</c:v>
                </c:pt>
                <c:pt idx="5">
                  <c:v>1870415.3</c:v>
                </c:pt>
                <c:pt idx="6">
                  <c:v>1846510.2000000002</c:v>
                </c:pt>
                <c:pt idx="7">
                  <c:v>2014262.7000000002</c:v>
                </c:pt>
                <c:pt idx="8">
                  <c:v>1983174.5</c:v>
                </c:pt>
                <c:pt idx="9">
                  <c:v>2008989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CC-4D7C-A56C-0AFA37B256AC}"/>
            </c:ext>
          </c:extLst>
        </c:ser>
        <c:ser>
          <c:idx val="4"/>
          <c:order val="4"/>
          <c:tx>
            <c:strRef>
              <c:f>'2009-2019'!$B$28</c:f>
              <c:strCache>
                <c:ptCount val="1"/>
                <c:pt idx="0">
                  <c:v>Egészségügy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'2009-2019'!$C$28:$L$28</c:f>
              <c:numCache>
                <c:formatCode>#\ ##0.0</c:formatCode>
                <c:ptCount val="10"/>
                <c:pt idx="0">
                  <c:v>1228485.7</c:v>
                </c:pt>
                <c:pt idx="1">
                  <c:v>1285660</c:v>
                </c:pt>
                <c:pt idx="2">
                  <c:v>1206203.4000000004</c:v>
                </c:pt>
                <c:pt idx="3">
                  <c:v>1343176.2</c:v>
                </c:pt>
                <c:pt idx="4">
                  <c:v>1403342.1</c:v>
                </c:pt>
                <c:pt idx="5">
                  <c:v>1632460.9</c:v>
                </c:pt>
                <c:pt idx="6">
                  <c:v>1520982.5</c:v>
                </c:pt>
                <c:pt idx="7">
                  <c:v>1630637.9</c:v>
                </c:pt>
                <c:pt idx="8">
                  <c:v>1644754.1</c:v>
                </c:pt>
                <c:pt idx="9">
                  <c:v>1662705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CC-4D7C-A56C-0AFA37B256AC}"/>
            </c:ext>
          </c:extLst>
        </c:ser>
        <c:ser>
          <c:idx val="5"/>
          <c:order val="5"/>
          <c:tx>
            <c:strRef>
              <c:f>'2009-2019'!$B$29</c:f>
              <c:strCache>
                <c:ptCount val="1"/>
                <c:pt idx="0">
                  <c:v>Társadalombiztosítási és jóléti szolgáltatások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'2009-2019'!$C$29:$L$29</c:f>
              <c:numCache>
                <c:formatCode>#\ ##0.0</c:formatCode>
                <c:ptCount val="10"/>
                <c:pt idx="0">
                  <c:v>4683966</c:v>
                </c:pt>
                <c:pt idx="1">
                  <c:v>4697891.8</c:v>
                </c:pt>
                <c:pt idx="2">
                  <c:v>4748665.9000000004</c:v>
                </c:pt>
                <c:pt idx="3">
                  <c:v>4982967.6000000006</c:v>
                </c:pt>
                <c:pt idx="4">
                  <c:v>5030880.8999999994</c:v>
                </c:pt>
                <c:pt idx="5">
                  <c:v>5100606.9000000004</c:v>
                </c:pt>
                <c:pt idx="6">
                  <c:v>5139154.9000000004</c:v>
                </c:pt>
                <c:pt idx="7">
                  <c:v>5327181.3999999994</c:v>
                </c:pt>
                <c:pt idx="8">
                  <c:v>5516048.3000000007</c:v>
                </c:pt>
                <c:pt idx="9">
                  <c:v>5680396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CC-4D7C-A56C-0AFA37B256AC}"/>
            </c:ext>
          </c:extLst>
        </c:ser>
        <c:ser>
          <c:idx val="6"/>
          <c:order val="6"/>
          <c:tx>
            <c:strRef>
              <c:f>'2009-2019'!$B$30</c:f>
              <c:strCache>
                <c:ptCount val="1"/>
                <c:pt idx="0">
                  <c:v>Lakásügyek, települési és közösségi tevékenységek és szolgáltatások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'2009-2019'!$C$30:$L$30</c:f>
              <c:numCache>
                <c:formatCode>#\ ##0.0</c:formatCode>
                <c:ptCount val="10"/>
                <c:pt idx="0">
                  <c:v>451657.2</c:v>
                </c:pt>
                <c:pt idx="1">
                  <c:v>414735.4</c:v>
                </c:pt>
                <c:pt idx="2">
                  <c:v>442718.6</c:v>
                </c:pt>
                <c:pt idx="3">
                  <c:v>473155.5</c:v>
                </c:pt>
                <c:pt idx="4">
                  <c:v>465296.2</c:v>
                </c:pt>
                <c:pt idx="5">
                  <c:v>558250</c:v>
                </c:pt>
                <c:pt idx="6">
                  <c:v>384980.8</c:v>
                </c:pt>
                <c:pt idx="7">
                  <c:v>483204.6</c:v>
                </c:pt>
                <c:pt idx="8">
                  <c:v>625430</c:v>
                </c:pt>
                <c:pt idx="9">
                  <c:v>642914.19999999972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CC-4D7C-A56C-0AFA37B256AC}"/>
            </c:ext>
          </c:extLst>
        </c:ser>
        <c:ser>
          <c:idx val="7"/>
          <c:order val="7"/>
          <c:tx>
            <c:strRef>
              <c:f>'2009-2019'!$B$31</c:f>
              <c:strCache>
                <c:ptCount val="1"/>
                <c:pt idx="0">
                  <c:v>Szórakoztató, kulturális, és vallási tevékenységek és szolgáltatások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'2009-2019'!$C$31:$L$31</c:f>
              <c:numCache>
                <c:formatCode>#\ ##0.0</c:formatCode>
                <c:ptCount val="10"/>
                <c:pt idx="0">
                  <c:v>394048.5</c:v>
                </c:pt>
                <c:pt idx="1">
                  <c:v>417203</c:v>
                </c:pt>
                <c:pt idx="2">
                  <c:v>412696.80000000005</c:v>
                </c:pt>
                <c:pt idx="3">
                  <c:v>465767.7</c:v>
                </c:pt>
                <c:pt idx="4">
                  <c:v>560780.80000000005</c:v>
                </c:pt>
                <c:pt idx="5">
                  <c:v>620030.9</c:v>
                </c:pt>
                <c:pt idx="6">
                  <c:v>955716.20000000007</c:v>
                </c:pt>
                <c:pt idx="7">
                  <c:v>1122181</c:v>
                </c:pt>
                <c:pt idx="8">
                  <c:v>715341.1</c:v>
                </c:pt>
                <c:pt idx="9">
                  <c:v>986227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CC-4D7C-A56C-0AFA37B256AC}"/>
            </c:ext>
          </c:extLst>
        </c:ser>
        <c:ser>
          <c:idx val="8"/>
          <c:order val="8"/>
          <c:tx>
            <c:strRef>
              <c:f>'2009-2019'!$B$32</c:f>
              <c:strCache>
                <c:ptCount val="1"/>
                <c:pt idx="0">
                  <c:v>Gazdasági funkció összesen (F9-F14)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'2009-2019'!$C$32:$L$32</c:f>
              <c:numCache>
                <c:formatCode>#\ ##0.0</c:formatCode>
                <c:ptCount val="10"/>
                <c:pt idx="0">
                  <c:v>1922773.4</c:v>
                </c:pt>
                <c:pt idx="1">
                  <c:v>1988388.7000000002</c:v>
                </c:pt>
                <c:pt idx="2">
                  <c:v>2161423.6</c:v>
                </c:pt>
                <c:pt idx="3">
                  <c:v>2716060.5999999992</c:v>
                </c:pt>
                <c:pt idx="4">
                  <c:v>3047125</c:v>
                </c:pt>
                <c:pt idx="5">
                  <c:v>3430888.4</c:v>
                </c:pt>
                <c:pt idx="6">
                  <c:v>2828383.8</c:v>
                </c:pt>
                <c:pt idx="7">
                  <c:v>3432939.3</c:v>
                </c:pt>
                <c:pt idx="8">
                  <c:v>4107152.6999999997</c:v>
                </c:pt>
                <c:pt idx="9">
                  <c:v>3918078.5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CC-4D7C-A56C-0AFA37B256AC}"/>
            </c:ext>
          </c:extLst>
        </c:ser>
        <c:ser>
          <c:idx val="9"/>
          <c:order val="9"/>
          <c:tx>
            <c:strRef>
              <c:f>'2009-2019'!$B$33</c:f>
              <c:strCache>
                <c:ptCount val="1"/>
                <c:pt idx="0">
                  <c:v>Államadósság-kezelés, államháztartás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'2009-2019'!$C$33:$L$33</c:f>
              <c:numCache>
                <c:formatCode>#\ ##0.0</c:formatCode>
                <c:ptCount val="10"/>
                <c:pt idx="0">
                  <c:v>1156591.2</c:v>
                </c:pt>
                <c:pt idx="1">
                  <c:v>1123557.5</c:v>
                </c:pt>
                <c:pt idx="2">
                  <c:v>1228483.7</c:v>
                </c:pt>
                <c:pt idx="3">
                  <c:v>1351953.9</c:v>
                </c:pt>
                <c:pt idx="4">
                  <c:v>1456283.2</c:v>
                </c:pt>
                <c:pt idx="5">
                  <c:v>1256392.4000000004</c:v>
                </c:pt>
                <c:pt idx="6">
                  <c:v>1174873.2</c:v>
                </c:pt>
                <c:pt idx="7">
                  <c:v>1151083</c:v>
                </c:pt>
                <c:pt idx="8">
                  <c:v>1044276.7</c:v>
                </c:pt>
                <c:pt idx="9">
                  <c:v>1024665.8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1CC-4D7C-A56C-0AFA37B256AC}"/>
            </c:ext>
          </c:extLst>
        </c:ser>
        <c:ser>
          <c:idx val="10"/>
          <c:order val="10"/>
          <c:tx>
            <c:strRef>
              <c:f>'2009-2019'!$B$34</c:f>
              <c:strCache>
                <c:ptCount val="1"/>
                <c:pt idx="0">
                  <c:v>A főcsoportokba nem sorolható tételek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'2009-2019'!$C$23:$L$23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'2009-2019'!$C$34:$L$34</c:f>
              <c:numCache>
                <c:formatCode>#\ ##0.0</c:formatCode>
                <c:ptCount val="10"/>
                <c:pt idx="0">
                  <c:v>69051.5</c:v>
                </c:pt>
                <c:pt idx="1">
                  <c:v>269838.3</c:v>
                </c:pt>
                <c:pt idx="2">
                  <c:v>249054.9</c:v>
                </c:pt>
                <c:pt idx="3">
                  <c:v>57427.199999999997</c:v>
                </c:pt>
                <c:pt idx="4">
                  <c:v>24019.200000000001</c:v>
                </c:pt>
                <c:pt idx="5">
                  <c:v>46410.8</c:v>
                </c:pt>
                <c:pt idx="6">
                  <c:v>16169.6</c:v>
                </c:pt>
                <c:pt idx="7">
                  <c:v>25406.3</c:v>
                </c:pt>
                <c:pt idx="8">
                  <c:v>242079</c:v>
                </c:pt>
                <c:pt idx="9">
                  <c:v>254713.1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1CC-4D7C-A56C-0AFA37B256AC}"/>
            </c:ext>
          </c:extLst>
        </c:ser>
        <c:dLbls/>
        <c:overlap val="100"/>
        <c:axId val="180719616"/>
        <c:axId val="180721152"/>
      </c:barChart>
      <c:catAx>
        <c:axId val="18071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721152"/>
        <c:crosses val="autoZero"/>
        <c:auto val="1"/>
        <c:lblAlgn val="ctr"/>
        <c:lblOffset val="100"/>
      </c:catAx>
      <c:valAx>
        <c:axId val="180721152"/>
        <c:scaling>
          <c:orientation val="minMax"/>
          <c:max val="20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71961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86101478344604E-3"/>
          <c:y val="0.72674862452944455"/>
          <c:w val="0.98258594824915502"/>
          <c:h val="0.273251355033246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1"/>
          <c:order val="1"/>
          <c:tx>
            <c:strRef>
              <c:f>'3.1.6.'!$C$31:$C$32</c:f>
              <c:strCache>
                <c:ptCount val="2"/>
                <c:pt idx="0">
                  <c:v>mezőgazdaság, erdőgazdálkodás, halászat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'3.1.6.'!$C$33:$C$54</c:f>
              <c:numCache>
                <c:formatCode>0.0</c:formatCode>
                <c:ptCount val="22"/>
                <c:pt idx="0">
                  <c:v>0.30000000000000004</c:v>
                </c:pt>
                <c:pt idx="1">
                  <c:v>-0.30000000000000004</c:v>
                </c:pt>
                <c:pt idx="2">
                  <c:v>0.30000000000000004</c:v>
                </c:pt>
                <c:pt idx="3">
                  <c:v>0.2</c:v>
                </c:pt>
                <c:pt idx="4">
                  <c:v>-0.5</c:v>
                </c:pt>
                <c:pt idx="5">
                  <c:v>0.60000000000000009</c:v>
                </c:pt>
                <c:pt idx="6">
                  <c:v>-0.8</c:v>
                </c:pt>
                <c:pt idx="7">
                  <c:v>0.1</c:v>
                </c:pt>
                <c:pt idx="8">
                  <c:v>1.9000000000000001</c:v>
                </c:pt>
                <c:pt idx="9">
                  <c:v>-0.2</c:v>
                </c:pt>
                <c:pt idx="10">
                  <c:v>-0.2</c:v>
                </c:pt>
                <c:pt idx="11">
                  <c:v>-0.8</c:v>
                </c:pt>
                <c:pt idx="12">
                  <c:v>1.9000000000000001</c:v>
                </c:pt>
                <c:pt idx="13">
                  <c:v>-0.4</c:v>
                </c:pt>
                <c:pt idx="14">
                  <c:v>-0.70000000000000007</c:v>
                </c:pt>
                <c:pt idx="15">
                  <c:v>0.5</c:v>
                </c:pt>
                <c:pt idx="16">
                  <c:v>-0.8</c:v>
                </c:pt>
                <c:pt idx="17">
                  <c:v>0.60000000000000009</c:v>
                </c:pt>
                <c:pt idx="18">
                  <c:v>0.70000000000000007</c:v>
                </c:pt>
                <c:pt idx="19">
                  <c:v>-0.2</c:v>
                </c:pt>
                <c:pt idx="20" formatCode="#\ ##0.0">
                  <c:v>0.4</c:v>
                </c:pt>
                <c:pt idx="21" formatCode="General">
                  <c:v>-0.30000000000000004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D7-4862-A8C6-694FD76B2AC2}"/>
            </c:ext>
          </c:extLst>
        </c:ser>
        <c:ser>
          <c:idx val="2"/>
          <c:order val="2"/>
          <c:tx>
            <c:strRef>
              <c:f>'3.1.6.'!$D$31:$D$32</c:f>
              <c:strCache>
                <c:ptCount val="2"/>
                <c:pt idx="0">
                  <c:v>ipar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'3.1.6.'!$D$33:$D$54</c:f>
              <c:numCache>
                <c:formatCode>0.0</c:formatCode>
                <c:ptCount val="22"/>
                <c:pt idx="0">
                  <c:v>1</c:v>
                </c:pt>
                <c:pt idx="1">
                  <c:v>2.4</c:v>
                </c:pt>
                <c:pt idx="2">
                  <c:v>1.7</c:v>
                </c:pt>
                <c:pt idx="3">
                  <c:v>1.3</c:v>
                </c:pt>
                <c:pt idx="4">
                  <c:v>0.60000000000000009</c:v>
                </c:pt>
                <c:pt idx="5">
                  <c:v>0.70000000000000007</c:v>
                </c:pt>
                <c:pt idx="6">
                  <c:v>1.3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0.8</c:v>
                </c:pt>
                <c:pt idx="10" formatCode="#\ ##0.0">
                  <c:v>1.3</c:v>
                </c:pt>
                <c:pt idx="11">
                  <c:v>1.7</c:v>
                </c:pt>
                <c:pt idx="12">
                  <c:v>-1</c:v>
                </c:pt>
                <c:pt idx="13">
                  <c:v>-3</c:v>
                </c:pt>
                <c:pt idx="14">
                  <c:v>1.6</c:v>
                </c:pt>
                <c:pt idx="15">
                  <c:v>0.1</c:v>
                </c:pt>
                <c:pt idx="16">
                  <c:v>-0.5</c:v>
                </c:pt>
                <c:pt idx="17">
                  <c:v>-0.60000000000000009</c:v>
                </c:pt>
                <c:pt idx="18">
                  <c:v>1.3</c:v>
                </c:pt>
                <c:pt idx="19">
                  <c:v>2</c:v>
                </c:pt>
                <c:pt idx="20" formatCode="#\ ##0.0">
                  <c:v>0.2</c:v>
                </c:pt>
                <c:pt idx="21" formatCode="General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D7-4862-A8C6-694FD76B2AC2}"/>
            </c:ext>
          </c:extLst>
        </c:ser>
        <c:ser>
          <c:idx val="3"/>
          <c:order val="3"/>
          <c:tx>
            <c:strRef>
              <c:f>'3.1.6.'!$E$31:$E$32</c:f>
              <c:strCache>
                <c:ptCount val="2"/>
                <c:pt idx="0">
                  <c:v>építőipar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'3.1.6.'!$E$33:$E$54</c:f>
              <c:numCache>
                <c:formatCode>0.0</c:formatCode>
                <c:ptCount val="22"/>
                <c:pt idx="0">
                  <c:v>-0.30000000000000004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0.30000000000000004</c:v>
                </c:pt>
                <c:pt idx="4">
                  <c:v>0.4</c:v>
                </c:pt>
                <c:pt idx="5">
                  <c:v>0.30000000000000004</c:v>
                </c:pt>
                <c:pt idx="6">
                  <c:v>0.60000000000000009</c:v>
                </c:pt>
                <c:pt idx="7">
                  <c:v>0</c:v>
                </c:pt>
                <c:pt idx="8">
                  <c:v>0.1</c:v>
                </c:pt>
                <c:pt idx="9">
                  <c:v>0.5</c:v>
                </c:pt>
                <c:pt idx="10">
                  <c:v>-0.2</c:v>
                </c:pt>
                <c:pt idx="11">
                  <c:v>-0.30000000000000004</c:v>
                </c:pt>
                <c:pt idx="12">
                  <c:v>-0.4</c:v>
                </c:pt>
                <c:pt idx="13">
                  <c:v>-0.2</c:v>
                </c:pt>
                <c:pt idx="14">
                  <c:v>-0.4</c:v>
                </c:pt>
                <c:pt idx="15">
                  <c:v>0.1</c:v>
                </c:pt>
                <c:pt idx="16">
                  <c:v>-0.2</c:v>
                </c:pt>
                <c:pt idx="17">
                  <c:v>0.2</c:v>
                </c:pt>
                <c:pt idx="18">
                  <c:v>0.4</c:v>
                </c:pt>
                <c:pt idx="19">
                  <c:v>0.1</c:v>
                </c:pt>
                <c:pt idx="20" formatCode="#\ ##0.0">
                  <c:v>-0.4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D7-4862-A8C6-694FD76B2AC2}"/>
            </c:ext>
          </c:extLst>
        </c:ser>
        <c:ser>
          <c:idx val="4"/>
          <c:order val="4"/>
          <c:tx>
            <c:strRef>
              <c:f>'3.1.6.'!$F$31:$F$32</c:f>
              <c:strCache>
                <c:ptCount val="2"/>
                <c:pt idx="0">
                  <c:v>szolgáltatások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'3.1.6.'!$F$33:$F$54</c:f>
              <c:numCache>
                <c:formatCode>0.0</c:formatCode>
                <c:ptCount val="22"/>
                <c:pt idx="0">
                  <c:v>0.1</c:v>
                </c:pt>
                <c:pt idx="1">
                  <c:v>0.4</c:v>
                </c:pt>
                <c:pt idx="2">
                  <c:v>1.3</c:v>
                </c:pt>
                <c:pt idx="3" formatCode="#\ ##0.0">
                  <c:v>0.9</c:v>
                </c:pt>
                <c:pt idx="4">
                  <c:v>3</c:v>
                </c:pt>
                <c:pt idx="5">
                  <c:v>1.7</c:v>
                </c:pt>
                <c:pt idx="6">
                  <c:v>2.8</c:v>
                </c:pt>
                <c:pt idx="7">
                  <c:v>2.2000000000000002</c:v>
                </c:pt>
                <c:pt idx="8">
                  <c:v>1.1000000000000001</c:v>
                </c:pt>
                <c:pt idx="9">
                  <c:v>2.7</c:v>
                </c:pt>
                <c:pt idx="10">
                  <c:v>2.4</c:v>
                </c:pt>
                <c:pt idx="11">
                  <c:v>-0.30000000000000004</c:v>
                </c:pt>
                <c:pt idx="12" formatCode="#\ ##0.0">
                  <c:v>0.1</c:v>
                </c:pt>
                <c:pt idx="13" formatCode="#\ ##0.0">
                  <c:v>-2.2000000000000002</c:v>
                </c:pt>
                <c:pt idx="14">
                  <c:v>0</c:v>
                </c:pt>
                <c:pt idx="15" formatCode="#\ ##0.0">
                  <c:v>0.9</c:v>
                </c:pt>
                <c:pt idx="16" formatCode="#\ ##0.0">
                  <c:v>0</c:v>
                </c:pt>
                <c:pt idx="17">
                  <c:v>2.1</c:v>
                </c:pt>
                <c:pt idx="18" formatCode="#\ ##0.0">
                  <c:v>1.5</c:v>
                </c:pt>
                <c:pt idx="19">
                  <c:v>0.9</c:v>
                </c:pt>
                <c:pt idx="20" formatCode="#\ ##0.0">
                  <c:v>1.8</c:v>
                </c:pt>
                <c:pt idx="21" formatCode="General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D7-4862-A8C6-694FD76B2AC2}"/>
            </c:ext>
          </c:extLst>
        </c:ser>
        <c:ser>
          <c:idx val="5"/>
          <c:order val="5"/>
          <c:tx>
            <c:strRef>
              <c:f>'3.1.6.'!$G$31:$G$32</c:f>
              <c:strCache>
                <c:ptCount val="2"/>
                <c:pt idx="0">
                  <c:v>termékadók és -támogatások egyenlege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'3.1.6.'!$G$33:$G$54</c:f>
              <c:numCache>
                <c:formatCode>0.0</c:formatCode>
                <c:ptCount val="22"/>
                <c:pt idx="0">
                  <c:v>-1.1000000000000001</c:v>
                </c:pt>
                <c:pt idx="1">
                  <c:v>0.5</c:v>
                </c:pt>
                <c:pt idx="2">
                  <c:v>0.70000000000000007</c:v>
                </c:pt>
                <c:pt idx="3">
                  <c:v>0.5</c:v>
                </c:pt>
                <c:pt idx="4">
                  <c:v>0.70000000000000007</c:v>
                </c:pt>
                <c:pt idx="5">
                  <c:v>0.5</c:v>
                </c:pt>
                <c:pt idx="6">
                  <c:v>0.60000000000000009</c:v>
                </c:pt>
                <c:pt idx="7">
                  <c:v>0.4</c:v>
                </c:pt>
                <c:pt idx="8">
                  <c:v>0.70000000000000007</c:v>
                </c:pt>
                <c:pt idx="9">
                  <c:v>0.60000000000000009</c:v>
                </c:pt>
                <c:pt idx="10">
                  <c:v>0.5</c:v>
                </c:pt>
                <c:pt idx="11">
                  <c:v>0.1</c:v>
                </c:pt>
                <c:pt idx="12">
                  <c:v>0.30000000000000004</c:v>
                </c:pt>
                <c:pt idx="13">
                  <c:v>-0.9</c:v>
                </c:pt>
                <c:pt idx="14">
                  <c:v>0.1</c:v>
                </c:pt>
                <c:pt idx="15">
                  <c:v>0.1</c:v>
                </c:pt>
                <c:pt idx="16">
                  <c:v>-0.2</c:v>
                </c:pt>
                <c:pt idx="17">
                  <c:v>-0.2</c:v>
                </c:pt>
                <c:pt idx="18" formatCode="#\ ##0.0">
                  <c:v>0.5</c:v>
                </c:pt>
                <c:pt idx="19">
                  <c:v>0.5</c:v>
                </c:pt>
                <c:pt idx="20" formatCode="#\ ##0.0">
                  <c:v>0.2</c:v>
                </c:pt>
                <c:pt idx="21" formatCode="General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D7-4862-A8C6-694FD76B2AC2}"/>
            </c:ext>
          </c:extLst>
        </c:ser>
        <c:dLbls/>
        <c:gapWidth val="219"/>
        <c:overlap val="100"/>
        <c:axId val="181339648"/>
        <c:axId val="181341184"/>
      </c:barChart>
      <c:lineChart>
        <c:grouping val="standard"/>
        <c:ser>
          <c:idx val="0"/>
          <c:order val="0"/>
          <c:tx>
            <c:strRef>
              <c:f>'3.1.6.'!$B$31:$B$32</c:f>
              <c:strCache>
                <c:ptCount val="2"/>
                <c:pt idx="0">
                  <c:v>Bruttó hazai termék (GDP) növekedése (százalék)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'3.1.6.'!$A$33:$A$54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'3.1.6.'!$B$33:$B$54</c:f>
              <c:numCache>
                <c:formatCode>0.0</c:formatCode>
                <c:ptCount val="22"/>
                <c:pt idx="0">
                  <c:v>0</c:v>
                </c:pt>
                <c:pt idx="1">
                  <c:v>3.3</c:v>
                </c:pt>
                <c:pt idx="2">
                  <c:v>4.2</c:v>
                </c:pt>
                <c:pt idx="3">
                  <c:v>3.2</c:v>
                </c:pt>
                <c:pt idx="4">
                  <c:v>4.2</c:v>
                </c:pt>
                <c:pt idx="5">
                  <c:v>3.8</c:v>
                </c:pt>
                <c:pt idx="6">
                  <c:v>4.5</c:v>
                </c:pt>
                <c:pt idx="7">
                  <c:v>3.8</c:v>
                </c:pt>
                <c:pt idx="8">
                  <c:v>5</c:v>
                </c:pt>
                <c:pt idx="9">
                  <c:v>4.4000000000000004</c:v>
                </c:pt>
                <c:pt idx="10">
                  <c:v>3.9</c:v>
                </c:pt>
                <c:pt idx="11">
                  <c:v>0.4</c:v>
                </c:pt>
                <c:pt idx="12">
                  <c:v>0.9</c:v>
                </c:pt>
                <c:pt idx="13">
                  <c:v>-6.6</c:v>
                </c:pt>
                <c:pt idx="14">
                  <c:v>0.70000000000000007</c:v>
                </c:pt>
                <c:pt idx="15">
                  <c:v>1.7</c:v>
                </c:pt>
                <c:pt idx="16">
                  <c:v>-1.6</c:v>
                </c:pt>
                <c:pt idx="17">
                  <c:v>2.1</c:v>
                </c:pt>
                <c:pt idx="18" formatCode="#\ ##0.0">
                  <c:v>4.2</c:v>
                </c:pt>
                <c:pt idx="19">
                  <c:v>3.4</c:v>
                </c:pt>
                <c:pt idx="20" formatCode="#\ ##0.0">
                  <c:v>2.2000000000000002</c:v>
                </c:pt>
                <c:pt idx="21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D7-4862-A8C6-694FD76B2AC2}"/>
            </c:ext>
          </c:extLst>
        </c:ser>
        <c:dLbls/>
        <c:marker val="1"/>
        <c:axId val="181339648"/>
        <c:axId val="181341184"/>
      </c:lineChart>
      <c:catAx>
        <c:axId val="18133964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/>
            </a:pPr>
            <a:endParaRPr lang="hu-HU"/>
          </a:p>
        </c:txPr>
        <c:crossAx val="181341184"/>
        <c:crosses val="autoZero"/>
        <c:auto val="1"/>
        <c:lblAlgn val="ctr"/>
        <c:lblOffset val="100"/>
      </c:catAx>
      <c:valAx>
        <c:axId val="181341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81339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46974138109827"/>
          <c:y val="8.1678865563230233E-3"/>
          <c:w val="0.31460511958477105"/>
          <c:h val="0.92549493397582505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hu-H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30435291974763"/>
          <c:y val="0.13976914794713005"/>
          <c:w val="0.8658030321558341"/>
          <c:h val="0.59638532276957035"/>
        </c:manualLayout>
      </c:layout>
      <c:barChart>
        <c:barDir val="col"/>
        <c:grouping val="percentStacked"/>
        <c:ser>
          <c:idx val="0"/>
          <c:order val="0"/>
          <c:tx>
            <c:strRef>
              <c:f>Data7!$B$26</c:f>
              <c:strCache>
                <c:ptCount val="1"/>
                <c:pt idx="0">
                  <c:v>Mikrovállalkozások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Data7!$A$27:$A$34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Data7!$B$27:$B$34</c:f>
              <c:numCache>
                <c:formatCode>General</c:formatCode>
                <c:ptCount val="8"/>
                <c:pt idx="0">
                  <c:v>18118.900000000001</c:v>
                </c:pt>
                <c:pt idx="1">
                  <c:v>4333.3</c:v>
                </c:pt>
                <c:pt idx="2">
                  <c:v>10284.700000000003</c:v>
                </c:pt>
                <c:pt idx="3">
                  <c:v>35558.9</c:v>
                </c:pt>
                <c:pt idx="4">
                  <c:v>32543.3</c:v>
                </c:pt>
                <c:pt idx="5">
                  <c:v>9776.2999999999975</c:v>
                </c:pt>
                <c:pt idx="6">
                  <c:v>4693.3</c:v>
                </c:pt>
                <c:pt idx="7">
                  <c:v>7921.3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D-4597-BC0B-130D2E6331F1}"/>
            </c:ext>
          </c:extLst>
        </c:ser>
        <c:ser>
          <c:idx val="1"/>
          <c:order val="1"/>
          <c:tx>
            <c:strRef>
              <c:f>Data7!$C$26</c:f>
              <c:strCache>
                <c:ptCount val="1"/>
                <c:pt idx="0">
                  <c:v>Kisvállalatok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Data7!$A$27:$A$34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Data7!$C$27:$C$34</c:f>
              <c:numCache>
                <c:formatCode>General</c:formatCode>
                <c:ptCount val="8"/>
                <c:pt idx="0">
                  <c:v>13763.7</c:v>
                </c:pt>
                <c:pt idx="1">
                  <c:v>4623.1000000000004</c:v>
                </c:pt>
                <c:pt idx="2">
                  <c:v>9556.2000000000007</c:v>
                </c:pt>
                <c:pt idx="3">
                  <c:v>38934.1</c:v>
                </c:pt>
                <c:pt idx="4">
                  <c:v>25698.2</c:v>
                </c:pt>
                <c:pt idx="5">
                  <c:v>10860.5</c:v>
                </c:pt>
                <c:pt idx="6">
                  <c:v>4094.8</c:v>
                </c:pt>
                <c:pt idx="7">
                  <c:v>5008.9000000000005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0D-4597-BC0B-130D2E6331F1}"/>
            </c:ext>
          </c:extLst>
        </c:ser>
        <c:ser>
          <c:idx val="2"/>
          <c:order val="2"/>
          <c:tx>
            <c:strRef>
              <c:f>Data7!$D$26</c:f>
              <c:strCache>
                <c:ptCount val="1"/>
                <c:pt idx="0">
                  <c:v>Középvállalatok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cat>
            <c:strRef>
              <c:f>Data7!$A$27:$A$34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Data7!$D$27:$D$34</c:f>
              <c:numCache>
                <c:formatCode>#\ ##0.0</c:formatCode>
                <c:ptCount val="8"/>
                <c:pt idx="0">
                  <c:v>19966.2</c:v>
                </c:pt>
                <c:pt idx="1">
                  <c:v>4538</c:v>
                </c:pt>
                <c:pt idx="2">
                  <c:v>10457.1</c:v>
                </c:pt>
                <c:pt idx="3">
                  <c:v>42133.4</c:v>
                </c:pt>
                <c:pt idx="4">
                  <c:v>41185.4</c:v>
                </c:pt>
                <c:pt idx="5">
                  <c:v>10685.7</c:v>
                </c:pt>
                <c:pt idx="6">
                  <c:v>4500.1000000000004</c:v>
                </c:pt>
                <c:pt idx="7">
                  <c:v>6514.1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0D-4597-BC0B-130D2E6331F1}"/>
            </c:ext>
          </c:extLst>
        </c:ser>
        <c:ser>
          <c:idx val="3"/>
          <c:order val="3"/>
          <c:tx>
            <c:strRef>
              <c:f>Data7!$E$26</c:f>
              <c:strCache>
                <c:ptCount val="1"/>
                <c:pt idx="0">
                  <c:v>Nagyvállalatok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Data7!$A$27:$A$34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Data7!$E$27:$E$34</c:f>
              <c:numCache>
                <c:formatCode>#\ ##0.0</c:formatCode>
                <c:ptCount val="8"/>
                <c:pt idx="0">
                  <c:v>42083.6</c:v>
                </c:pt>
                <c:pt idx="1">
                  <c:v>8524.9</c:v>
                </c:pt>
                <c:pt idx="2">
                  <c:v>26287.9</c:v>
                </c:pt>
                <c:pt idx="3">
                  <c:v>69173.8</c:v>
                </c:pt>
                <c:pt idx="4">
                  <c:v>94348.4</c:v>
                </c:pt>
                <c:pt idx="5">
                  <c:v>26049.8</c:v>
                </c:pt>
                <c:pt idx="6">
                  <c:v>7289</c:v>
                </c:pt>
                <c:pt idx="7">
                  <c:v>15802.7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0D-4597-BC0B-130D2E6331F1}"/>
            </c:ext>
          </c:extLst>
        </c:ser>
        <c:dLbls/>
        <c:overlap val="100"/>
        <c:axId val="182033024"/>
        <c:axId val="182043008"/>
      </c:barChart>
      <c:catAx>
        <c:axId val="182033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043008"/>
        <c:crosses val="autoZero"/>
        <c:auto val="1"/>
        <c:lblAlgn val="ctr"/>
        <c:lblOffset val="100"/>
      </c:catAx>
      <c:valAx>
        <c:axId val="182043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0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661216534733795E-2"/>
          <c:y val="1.7628205869683607E-2"/>
          <c:w val="0.94125849540057993"/>
          <c:h val="0.116073176024344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30762561274616"/>
          <c:y val="0.14092958002652356"/>
          <c:w val="0.86093262547981997"/>
          <c:h val="0.59522489069017692"/>
        </c:manualLayout>
      </c:layout>
      <c:barChart>
        <c:barDir val="col"/>
        <c:grouping val="percentStacked"/>
        <c:ser>
          <c:idx val="0"/>
          <c:order val="0"/>
          <c:tx>
            <c:strRef>
              <c:f>Data13!$B$26</c:f>
              <c:strCache>
                <c:ptCount val="1"/>
                <c:pt idx="0">
                  <c:v>Mikrovállalkozások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Data13!$A$27:$A$34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Data13!$B$27:$B$34</c:f>
              <c:numCache>
                <c:formatCode>#,##0</c:formatCode>
                <c:ptCount val="8"/>
                <c:pt idx="0">
                  <c:v>1134528</c:v>
                </c:pt>
                <c:pt idx="1">
                  <c:v>299791</c:v>
                </c:pt>
                <c:pt idx="2">
                  <c:v>905522</c:v>
                </c:pt>
                <c:pt idx="3">
                  <c:v>700318</c:v>
                </c:pt>
                <c:pt idx="4">
                  <c:v>3375788</c:v>
                </c:pt>
                <c:pt idx="5">
                  <c:v>900656</c:v>
                </c:pt>
                <c:pt idx="6">
                  <c:v>214243</c:v>
                </c:pt>
                <c:pt idx="7">
                  <c:v>631580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66-4DD9-A3E8-0E5000E82F15}"/>
            </c:ext>
          </c:extLst>
        </c:ser>
        <c:ser>
          <c:idx val="1"/>
          <c:order val="1"/>
          <c:tx>
            <c:strRef>
              <c:f>Data13!$C$26</c:f>
              <c:strCache>
                <c:ptCount val="1"/>
                <c:pt idx="0">
                  <c:v>Kisvállalatok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Data13!$A$27:$A$34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Data13!$C$27:$C$34</c:f>
              <c:numCache>
                <c:formatCode>#,##0</c:formatCode>
                <c:ptCount val="8"/>
                <c:pt idx="0">
                  <c:v>634490</c:v>
                </c:pt>
                <c:pt idx="1">
                  <c:v>206870</c:v>
                </c:pt>
                <c:pt idx="2">
                  <c:v>511771</c:v>
                </c:pt>
                <c:pt idx="3">
                  <c:v>677395</c:v>
                </c:pt>
                <c:pt idx="4">
                  <c:v>1176411</c:v>
                </c:pt>
                <c:pt idx="5">
                  <c:v>866720</c:v>
                </c:pt>
                <c:pt idx="6">
                  <c:v>111373</c:v>
                </c:pt>
                <c:pt idx="7">
                  <c:v>211697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66-4DD9-A3E8-0E5000E82F15}"/>
            </c:ext>
          </c:extLst>
        </c:ser>
        <c:ser>
          <c:idx val="2"/>
          <c:order val="2"/>
          <c:tx>
            <c:strRef>
              <c:f>Data13!$D$26</c:f>
              <c:strCache>
                <c:ptCount val="1"/>
                <c:pt idx="0">
                  <c:v>Középvállalatok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cat>
            <c:strRef>
              <c:f>Data13!$A$27:$A$34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Data13!$D$27:$D$34</c:f>
              <c:numCache>
                <c:formatCode>#,##0</c:formatCode>
                <c:ptCount val="8"/>
                <c:pt idx="0">
                  <c:v>696211</c:v>
                </c:pt>
                <c:pt idx="1">
                  <c:v>185646</c:v>
                </c:pt>
                <c:pt idx="2">
                  <c:v>443080</c:v>
                </c:pt>
                <c:pt idx="3">
                  <c:v>535523</c:v>
                </c:pt>
                <c:pt idx="4">
                  <c:v>1591891</c:v>
                </c:pt>
                <c:pt idx="5">
                  <c:v>832677</c:v>
                </c:pt>
                <c:pt idx="6">
                  <c:v>115048</c:v>
                </c:pt>
                <c:pt idx="7">
                  <c:v>251444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66-4DD9-A3E8-0E5000E82F15}"/>
            </c:ext>
          </c:extLst>
        </c:ser>
        <c:ser>
          <c:idx val="3"/>
          <c:order val="3"/>
          <c:tx>
            <c:strRef>
              <c:f>Data13!$E$26</c:f>
              <c:strCache>
                <c:ptCount val="1"/>
                <c:pt idx="0">
                  <c:v>Nagyvállalatok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Data13!$A$27:$A$34</c:f>
              <c:strCache>
                <c:ptCount val="8"/>
                <c:pt idx="0">
                  <c:v>Csehország</c:v>
                </c:pt>
                <c:pt idx="1">
                  <c:v>Horvátország</c:v>
                </c:pt>
                <c:pt idx="2">
                  <c:v>Magyarország</c:v>
                </c:pt>
                <c:pt idx="3">
                  <c:v>Ausztria</c:v>
                </c:pt>
                <c:pt idx="4">
                  <c:v>Lengyelország</c:v>
                </c:pt>
                <c:pt idx="5">
                  <c:v>Románia</c:v>
                </c:pt>
                <c:pt idx="6">
                  <c:v>Szlovénia</c:v>
                </c:pt>
                <c:pt idx="7">
                  <c:v>Szlovákia</c:v>
                </c:pt>
              </c:strCache>
            </c:strRef>
          </c:cat>
          <c:val>
            <c:numRef>
              <c:f>Data13!$E$27:$E$34</c:f>
              <c:numCache>
                <c:formatCode>#,##0</c:formatCode>
                <c:ptCount val="8"/>
                <c:pt idx="0">
                  <c:v>1196643</c:v>
                </c:pt>
                <c:pt idx="1">
                  <c:v>305028</c:v>
                </c:pt>
                <c:pt idx="2">
                  <c:v>812072</c:v>
                </c:pt>
                <c:pt idx="3">
                  <c:v>865209</c:v>
                </c:pt>
                <c:pt idx="4">
                  <c:v>2865583</c:v>
                </c:pt>
                <c:pt idx="5">
                  <c:v>1378040</c:v>
                </c:pt>
                <c:pt idx="6">
                  <c:v>163575</c:v>
                </c:pt>
                <c:pt idx="7">
                  <c:v>431905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66-4DD9-A3E8-0E5000E82F15}"/>
            </c:ext>
          </c:extLst>
        </c:ser>
        <c:dLbls/>
        <c:overlap val="100"/>
        <c:axId val="182719616"/>
        <c:axId val="182721152"/>
      </c:barChart>
      <c:catAx>
        <c:axId val="18271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721152"/>
        <c:crosses val="autoZero"/>
        <c:auto val="1"/>
        <c:lblAlgn val="ctr"/>
        <c:lblOffset val="100"/>
      </c:catAx>
      <c:valAx>
        <c:axId val="182721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71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612495749290281E-2"/>
          <c:y val="1.7628209947816338E-2"/>
          <c:w val="0.94387343774477406"/>
          <c:h val="0.116073202876868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Kivitel, 2010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655995784527989"/>
          <c:y val="0.14117418184220518"/>
          <c:w val="0.54584606977691119"/>
          <c:h val="0.6338212858532177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B-429D-8EB8-85AE521B308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B-429D-8EB8-85AE521B308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9B-429D-8EB8-85AE521B308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9B-429D-8EB8-85AE521B3085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9B-429D-8EB8-85AE521B3085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9B-429D-8EB8-85AE521B3085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19B-429D-8EB8-85AE521B308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77%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1%</a:t>
                    </a:r>
                  </a:p>
                </c:rich>
              </c:tx>
              <c:numFmt formatCode="0.0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0,5%</a:t>
                    </a:r>
                  </a:p>
                </c:rich>
              </c:tx>
              <c:numFmt formatCode="0.0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0,5%</a:t>
                    </a:r>
                  </a:p>
                </c:rich>
              </c:tx>
              <c:numFmt formatCode="0.00%" sourceLinked="0"/>
              <c:spPr>
                <a:solidFill>
                  <a:srgbClr val="00B0F0"/>
                </a:solidFill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19B-429D-8EB8-85AE521B30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Munka1!$A$240:$A$246</c:f>
              <c:strCache>
                <c:ptCount val="7"/>
                <c:pt idx="0">
                  <c:v>EU-tagállamok</c:v>
                </c:pt>
                <c:pt idx="1">
                  <c:v>EU-n kívüli európai országok</c:v>
                </c:pt>
                <c:pt idx="2">
                  <c:v>Ázsiai országok</c:v>
                </c:pt>
                <c:pt idx="3">
                  <c:v>Afrikai országok</c:v>
                </c:pt>
                <c:pt idx="4">
                  <c:v>Észak-amerikai országok</c:v>
                </c:pt>
                <c:pt idx="5">
                  <c:v>Dél-amerikai országok</c:v>
                </c:pt>
                <c:pt idx="6">
                  <c:v>Auszrália és óceániai országok</c:v>
                </c:pt>
              </c:strCache>
            </c:strRef>
          </c:cat>
          <c:val>
            <c:numRef>
              <c:f>Munka1!$B$240:$B$246</c:f>
              <c:numCache>
                <c:formatCode>#,##0.0</c:formatCode>
                <c:ptCount val="7"/>
                <c:pt idx="0">
                  <c:v>15234239.205926001</c:v>
                </c:pt>
                <c:pt idx="1">
                  <c:v>2398228.8091349998</c:v>
                </c:pt>
                <c:pt idx="2">
                  <c:v>1214320.8822879998</c:v>
                </c:pt>
                <c:pt idx="3">
                  <c:v>184780.49417600001</c:v>
                </c:pt>
                <c:pt idx="4">
                  <c:v>517761.36457500007</c:v>
                </c:pt>
                <c:pt idx="5">
                  <c:v>73758.232842999976</c:v>
                </c:pt>
                <c:pt idx="6">
                  <c:v>66956.121285999994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19B-429D-8EB8-85AE521B308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868679931723517"/>
          <c:w val="0.99726962072134939"/>
          <c:h val="0.2092768592819293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0.96248</cdr:x>
      <cdr:y>0.17009</cdr:y>
    </cdr:from>
    <cdr:to>
      <cdr:x>0.96482</cdr:x>
      <cdr:y>0.82499</cdr:y>
    </cdr:to>
    <cdr:cxnSp macro="">
      <cdr:nvCxnSpPr>
        <cdr:cNvPr id="5" name="Egyenes összekötő 4">
          <a:extLst xmlns:a="http://schemas.openxmlformats.org/drawingml/2006/main">
            <a:ext uri="{FF2B5EF4-FFF2-40B4-BE49-F238E27FC236}">
              <a16:creationId xmlns="" xmlns:a16="http://schemas.microsoft.com/office/drawing/2014/main" id="{1017364D-E9F3-45DA-9EFD-ED87E81EC858}"/>
            </a:ext>
          </a:extLst>
        </cdr:cNvPr>
        <cdr:cNvCxnSpPr/>
      </cdr:nvCxnSpPr>
      <cdr:spPr>
        <a:xfrm xmlns:a="http://schemas.openxmlformats.org/drawingml/2006/main" flipV="1">
          <a:off x="6661973" y="666984"/>
          <a:ext cx="16165" cy="2568076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9012"/>
          </a:xfrm>
          <a:prstGeom prst="rect">
            <a:avLst/>
          </a:prstGeom>
        </p:spPr>
        <p:txBody>
          <a:bodyPr vert="horz" lIns="92167" tIns="46084" rIns="92167" bIns="4608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799" cy="499012"/>
          </a:xfrm>
          <a:prstGeom prst="rect">
            <a:avLst/>
          </a:prstGeom>
        </p:spPr>
        <p:txBody>
          <a:bodyPr vert="horz" lIns="92167" tIns="46084" rIns="92167" bIns="46084" rtlCol="0"/>
          <a:lstStyle>
            <a:lvl1pPr algn="r">
              <a:defRPr sz="1200"/>
            </a:lvl1pPr>
          </a:lstStyle>
          <a:p>
            <a:fld id="{A0CC3D57-735D-4622-9868-6C55E9768060}" type="datetimeFigureOut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7" tIns="46084" rIns="92167" bIns="4608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2167" tIns="46084" rIns="92167" bIns="4608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799" cy="499011"/>
          </a:xfrm>
          <a:prstGeom prst="rect">
            <a:avLst/>
          </a:prstGeom>
        </p:spPr>
        <p:txBody>
          <a:bodyPr vert="horz" lIns="92167" tIns="46084" rIns="92167" bIns="4608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799" cy="499011"/>
          </a:xfrm>
          <a:prstGeom prst="rect">
            <a:avLst/>
          </a:prstGeom>
        </p:spPr>
        <p:txBody>
          <a:bodyPr vert="horz" lIns="92167" tIns="46084" rIns="92167" bIns="46084" rtlCol="0" anchor="b"/>
          <a:lstStyle>
            <a:lvl1pPr algn="r">
              <a:defRPr sz="1200"/>
            </a:lvl1pPr>
          </a:lstStyle>
          <a:p>
            <a:fld id="{A58967F7-1C2E-4E90-ACB5-7517AB67B4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959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/>
              <a:t>2002 és 2010 között a gazdasági növekedési eredmények a nagymértékű külső forrásbevonásnak tulajdoníthatók.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 külső tényezők között jelentős helyet foglalnak el a külső finanszírozási feltételek.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Ezekre a kormányzati ráhatás csak részleges, mint a forint leértékelődése, ahol közel kétezer milliárdos az utóbbi években a finanszírozási veszteség, a csődkockázati felár, kamatok stb. Ugyanakkor nyilvánvaló, hogy erős kapcsolat van, s közvetlen a kormányzat felelőssége a teljesíthetetlen lakossági várakozások gerjesztése és kényszerű teljesítése által növekvő államadósság kérdésében. Nyilvánvaló kapcsolat van a lakossági-vállalkozói várakozások, az aktuális kormány támogatottsága adta mozgástér és az adósságnövekedés, a kormányzás küldetésfelfogása között: működnie kell a stabilitás és növekedés felelősség kettősének.</a:t>
            </a:r>
          </a:p>
          <a:p>
            <a:pPr eaLnBrk="1" hangingPunct="1">
              <a:spcBef>
                <a:spcPct val="0"/>
              </a:spcBef>
            </a:pPr>
            <a:endParaRPr lang="hu-HU" altLang="hu-HU"/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Ami 2015-re tartozik: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 jelentős, egyébként más szempontból igen pozitív forintkibocsátás mellett további két tényező van a jelentős első félévi adósság-arány növekedésben, amit az év végére le kell a mérőnapig dolgoznunk. Az egyik, hogy év vége óta nagyot erősödött az euró ellenében az USA-dollár. Ez az ÁKK EURUSD swap-jain keresztül a növeli az államadósságot, az első félévben konkrétan 390 milliárd forint értékben nőtt emiatt az államadósság.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 másik tényező egy új dolog. A Budapest Bank megvásárlása a statisztikában teljes egészében államadósságot növelő tétel lett. Ez 195 milliárd forint, ami a GDP 0,6%-a, de ennyivel nőtt a magyar állam kezében lévő vagyon is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Az ÁKK eddig azt jelentette be, hogy az adósságnövekedés ellensúlyozására 1,2 milliárd euró értékben visszavesz jövőre és azután lejáró adósságelemeket.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Ez azonban nem zárható ki, hogy kevés lesz, nem zárható ki, hogy efelett még további 400 milliárd forint értékben kellene valamit csinálni.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Az erősebb forint vagy a gyengébb dollár meg tudna oldani ebből a 400 milliárd forintból valamennyit, de ez bizonytalan és a külső körülményektől függ.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Az első félévi eredmények alapján nyilván, hogy még dolgozniuk kell ahhoz, hogy csökkenjen az államadósság az év végén. Nem lesz könnyű, de ma még megoldható.</a:t>
            </a:r>
          </a:p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857" indent="-2880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088" indent="-23041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922" indent="-23041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757" indent="-23041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592" indent="-23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427" indent="-23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262" indent="-23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097" indent="-230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C7E8F-7A65-4E5D-9F15-4D925A68364A}" type="slidenum">
              <a:rPr lang="hu-HU" altLang="hu-H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altLang="hu-H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60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vállalati hitelezés a</a:t>
            </a:r>
            <a:r>
              <a:rPr lang="hu-HU" baseline="0" dirty="0"/>
              <a:t> kilábalással együtt megindult a régióban és Magyarországon is, itthon az NHP is támogatta</a:t>
            </a:r>
          </a:p>
          <a:p>
            <a:r>
              <a:rPr lang="hu-HU" baseline="0" dirty="0"/>
              <a:t>A lakossági hitelállományt nálunk a háztartások adósságleépítése mellett intézményi változások (végtörlesztés, devizahiteles elszámolás) is csökkentették az elmúlt években</a:t>
            </a:r>
          </a:p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797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67F7-1C2E-4E90-ACB5-7517AB67B43C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864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0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940" indent="-289208" defTabSz="9270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830" indent="-231366" defTabSz="9270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562" indent="-231366" defTabSz="9270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2295" indent="-231366" defTabSz="9270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5027" indent="-231366" defTabSz="927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7759" indent="-231366" defTabSz="927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491" indent="-231366" defTabSz="927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3223" indent="-231366" defTabSz="927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AC690C-CB84-4220-B4A6-1521F1A231E3}" type="slidenum">
              <a:rPr lang="hu-HU" altLang="hu-HU">
                <a:latin typeface="Times New Roman" panose="02020603050405020304" pitchFamily="18" charset="0"/>
              </a:rPr>
              <a:pPr/>
              <a:t>6</a:t>
            </a:fld>
            <a:endParaRPr lang="hu-HU" altLang="hu-H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40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67F7-1C2E-4E90-ACB5-7517AB67B43C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177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EC </a:t>
            </a:r>
            <a:r>
              <a:rPr lang="hu-HU"/>
              <a:t>adatai frissítve 2019.05.08.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67F7-1C2E-4E90-ACB5-7517AB67B43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786" indent="-2868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364" indent="-2294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309" indent="-2294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255" indent="-2294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4200" indent="-229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147" indent="-229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2091" indent="-229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1037" indent="-229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48DCF8-A2A2-4AE4-B040-C59FFE1E6BE5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87687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971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kilábalás első szakaszát (2014) az ipar (és az export) vezérelte az egész </a:t>
            </a:r>
            <a:r>
              <a:rPr lang="hu-HU" dirty="0" err="1"/>
              <a:t>eurozónában</a:t>
            </a:r>
            <a:r>
              <a:rPr lang="hu-HU" dirty="0"/>
              <a:t> és a KKE régióban is.</a:t>
            </a:r>
            <a:r>
              <a:rPr lang="hu-HU" baseline="0" dirty="0"/>
              <a:t> Emellett a KKE országokban az építőipar is felpörgött az EU-s forrásoknak köszönhetően</a:t>
            </a:r>
          </a:p>
          <a:p>
            <a:r>
              <a:rPr lang="hu-HU" baseline="0" dirty="0"/>
              <a:t>2015-től fokozatosan élénkül a belső kereslet, ennek köszönhetően gyorsul a piaci szolgáltatások növekedése. Ezzel szemben az ipar dinamikája stabilizálódott</a:t>
            </a:r>
          </a:p>
          <a:p>
            <a:r>
              <a:rPr lang="hu-HU" baseline="0" dirty="0"/>
              <a:t>Magyarország a régióhoz képest: az ipar 2014-15-ben lóg ki felfelé az új autóipari kapacitásoknak köszönhetően, azóta a régiós mezőnnyel és az </a:t>
            </a:r>
            <a:r>
              <a:rPr lang="hu-HU" baseline="0" dirty="0" err="1"/>
              <a:t>eurozónával</a:t>
            </a:r>
            <a:r>
              <a:rPr lang="hu-HU" baseline="0" dirty="0"/>
              <a:t> együtt haladunk; az építőipar ciklusai sokkal szélsőségesebbek (EU források felhasználása); a szolgáltató szektor a régióban közepesnek mondható, az </a:t>
            </a:r>
            <a:r>
              <a:rPr lang="hu-HU" baseline="0" dirty="0" err="1"/>
              <a:t>eurozónánál</a:t>
            </a:r>
            <a:r>
              <a:rPr lang="hu-HU" baseline="0" dirty="0"/>
              <a:t> gyorsabban bővül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293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fogyasztás dinamikája az egész régióban élénkül, Magyarország</a:t>
            </a:r>
            <a:r>
              <a:rPr lang="hu-HU" baseline="0" dirty="0"/>
              <a:t> 2016-17-ben a mezőny második felében</a:t>
            </a:r>
          </a:p>
          <a:p>
            <a:r>
              <a:rPr lang="hu-HU" baseline="0" dirty="0"/>
              <a:t>A beruházások az </a:t>
            </a:r>
            <a:r>
              <a:rPr lang="hu-HU" baseline="0" dirty="0" err="1"/>
              <a:t>eurozónában</a:t>
            </a:r>
            <a:r>
              <a:rPr lang="hu-HU" baseline="0" dirty="0"/>
              <a:t> túljutottak a ciklikus mélyponton, a régió országaiban az EU források beáramlása miatt már 2015-ben növekedés volt jellemző. Magyarországon különösen erős volt az EU források miatti hullámzás, de a nemzetgazdasági beruházási ráta változatlanul az egyik legalacsonyabb az egész régióban</a:t>
            </a:r>
          </a:p>
          <a:p>
            <a:r>
              <a:rPr lang="hu-HU" baseline="0" dirty="0"/>
              <a:t>A külkereskedelmi egyenleg ugyanakkor Magyarországon a legmagasabb. A fogyasztás és a beruházások élénkülésével nő az importkereslet, ami 2016 óta már enyhén csökkenti a külkereskedelmi többletet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878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2D59-D867-40D5-AAD5-351B97D8C6C5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BE9B-B977-423D-B4FE-1CA6D32DB6F6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6067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F0D9-3942-4128-B593-89361C7D4968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053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14B9-2E24-4834-80B9-EBD281F73FED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157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997-FCD1-49F1-91BA-93ED628F1B99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940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D5E-0BA5-486B-8DF9-4C435B423385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44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1E99-E793-422C-8E4B-753D267B285D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7046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236-DAC0-4CC2-98E9-AC89DA05B782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989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46F8-1C12-4E0D-93F6-9095D480C5AD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818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A588-BBA5-4924-B2F6-A70C0F2070B7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39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0744-0D10-4BCD-8F43-9888E0A7380D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11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3F5F-EC1C-4218-AA10-0A907D1FF607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3DC5-9A08-45DE-8E1B-6A70504651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20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sa=i&amp;rct=j&amp;q=&amp;source=imgres&amp;cd=&amp;cad=rja&amp;uact=8&amp;ved=0ahUKEwjt4cvN7sDPAhUE1iwKHcwhCXEQjRwIBw&amp;url=https://hu.wikipedia.org/wiki/Jap%C3%A1n_z%C3%A1szlaja&amp;psig=AFQjCNEDeJl8Ylj7_0DSObjGaukoCElE7A&amp;ust=1475660694170238" TargetMode="External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hyperlink" Target="http://www.google.hu/url?sa=i&amp;rct=j&amp;q=&amp;source=imgres&amp;cd=&amp;cad=rja&amp;uact=8&amp;ved=0ahUKEwiVut3d7sDPAhXJfywKHeWaBW0QjRwIBw&amp;url=https://hu.wikipedia.org/wiki/K%C3%ADna_z%C3%A1szlaja&amp;psig=AFQjCNEGxlhoA6YLI7Skl9LUgV6pcDZ1YA&amp;ust=1475660728342818" TargetMode="External"/><Relationship Id="rId4" Type="http://schemas.openxmlformats.org/officeDocument/2006/relationships/hyperlink" Target="http://www.google.hu/url?sa=i&amp;rct=j&amp;q=&amp;source=imgres&amp;cd=&amp;cad=rja&amp;uact=8&amp;ved=0ahUKEwiSscj57cDPAhXC1RQKHWCkBUsQjRwIBw&amp;url=http://www.nemzetizaszlok.hu/portugalia&amp;psig=AFQjCNEl7cEZFebi0N0CTBjKNldxMPl1Qg&amp;ust=1475660516458886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330" y="1979720"/>
            <a:ext cx="8593585" cy="2032987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 EURÓPA ÉS MAGYARORSZÁG HELYZETE ÉS NÉHÁNY STRATÉGIAI FELADATA A PÁNEURÓPAI PIKNIK UTÁN 30 ÉVVEL</a:t>
            </a:r>
            <a: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527394"/>
            <a:ext cx="6858000" cy="158765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VILÁGTALÁLKOZÓ</a:t>
            </a:r>
          </a:p>
          <a:p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május 16.</a:t>
            </a:r>
          </a:p>
          <a:p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1"/>
          <p:cNvSpPr>
            <a:spLocks noChangeArrowheads="1"/>
          </p:cNvSpPr>
          <p:nvPr/>
        </p:nvSpPr>
        <p:spPr bwMode="auto">
          <a:xfrm>
            <a:off x="424638" y="385687"/>
            <a:ext cx="2900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solidFill>
                  <a:srgbClr val="000076"/>
                </a:solidFill>
                <a:latin typeface="Calibri" panose="020F0502020204030204" pitchFamily="34" charset="0"/>
              </a:rPr>
              <a:t>KOVÁCS ÁRPÁD </a:t>
            </a:r>
            <a:r>
              <a:rPr lang="hu-HU" altLang="en-US" sz="1200" b="1" dirty="0">
                <a:solidFill>
                  <a:srgbClr val="000076"/>
                </a:solidFill>
                <a:latin typeface="Calibri" panose="020F0502020204030204" pitchFamily="34" charset="0"/>
              </a:rPr>
              <a:t>EGYETEMI TANÁR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solidFill>
                  <a:srgbClr val="000076"/>
                </a:solidFill>
                <a:latin typeface="Calibri" panose="020F0502020204030204" pitchFamily="34" charset="0"/>
              </a:rPr>
              <a:t>SZEGEDI TUDOMÁNYEGYETEM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solidFill>
                  <a:srgbClr val="000076"/>
                </a:solidFill>
                <a:latin typeface="Calibri" panose="020F0502020204030204" pitchFamily="34" charset="0"/>
              </a:rPr>
              <a:t>KÖLTSÉGVETÉSI TANÁCS</a:t>
            </a:r>
            <a:endParaRPr lang="hu-HU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21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églalap 9"/>
          <p:cNvSpPr>
            <a:spLocks noChangeArrowheads="1"/>
          </p:cNvSpPr>
          <p:nvPr/>
        </p:nvSpPr>
        <p:spPr bwMode="auto">
          <a:xfrm>
            <a:off x="107156" y="1856228"/>
            <a:ext cx="9036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főbb makrogazdasági mutatók a különböző előrejelzések alapján </a:t>
            </a:r>
            <a:r>
              <a:rPr lang="hu-HU" alt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en-US" sz="13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%-ban)</a:t>
            </a:r>
          </a:p>
        </p:txBody>
      </p:sp>
      <p:sp>
        <p:nvSpPr>
          <p:cNvPr id="2051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" y="6578884"/>
            <a:ext cx="8929688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8" tIns="34219" rIns="68438" bIns="342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hu-HU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altLang="hu-H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Konvergencia Programja 2019-2023</a:t>
            </a:r>
            <a:r>
              <a:rPr lang="hu-HU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OECD 2018 ősz, EC 2019 tavasz, KT Titkársága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45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776973"/>
              </p:ext>
            </p:extLst>
          </p:nvPr>
        </p:nvGraphicFramePr>
        <p:xfrm>
          <a:off x="159544" y="2306843"/>
          <a:ext cx="8827293" cy="2105504"/>
        </p:xfrm>
        <a:graphic>
          <a:graphicData uri="http://schemas.openxmlformats.org/drawingml/2006/table">
            <a:tbl>
              <a:tblPr/>
              <a:tblGrid>
                <a:gridCol w="3117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5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29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7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98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428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2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Kormány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Századvég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Kopint-Tárki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BCE-GTEK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„A” Üzleti szereplő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„B” Üzleti szereplő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</a:t>
                      </a:r>
                      <a:endParaRPr kumimoji="0" lang="hu-HU" altLang="hu-H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kumimoji="0" lang="hu-HU" altLang="hu-H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GDP volumen növekedése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Háztartások fogyasztása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Közösségi fogyasztás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Bruttó állóeszköz-felhalmozás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Fogyasztói árindex (éves átlag)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Államháztartás egyenlege (ESA2010)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oup 45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4299610"/>
              </p:ext>
            </p:extLst>
          </p:nvPr>
        </p:nvGraphicFramePr>
        <p:xfrm>
          <a:off x="159544" y="4417430"/>
          <a:ext cx="8827293" cy="2105505"/>
        </p:xfrm>
        <a:graphic>
          <a:graphicData uri="http://schemas.openxmlformats.org/drawingml/2006/table">
            <a:tbl>
              <a:tblPr/>
              <a:tblGrid>
                <a:gridCol w="3117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5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29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7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98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428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2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Kormány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Századvég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Kopint-Tárki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BCE-GTEK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„A” Üzleti szereplő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„B” Üzleti szereplő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</a:t>
                      </a:r>
                      <a:endParaRPr kumimoji="0" lang="hu-HU" altLang="hu-H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kumimoji="0" lang="hu-HU" altLang="hu-H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GDP volumen növekedése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Háztartások fogyasztása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Közösségi fogyasztás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Bruttó állóeszköz-felhalmozás (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növ</a:t>
                      </a: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Fogyasztói árindex (éves átlag)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Államháztartás egyenlege (ESA2010)</a:t>
                      </a:r>
                      <a:endParaRPr kumimoji="0" lang="hu-HU" altLang="hu-H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68577" marR="68577" marT="34270" marB="3427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</a:t>
                      </a:r>
                    </a:p>
                  </a:txBody>
                  <a:tcPr marL="68577" marR="68577" marT="34270" marB="34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4305" y="33047"/>
            <a:ext cx="8822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magyar gazdaság és államháztartás 2019. évi főbb mutatói tekintetében a Kormány, valamint a hazai és külföldi előrejelzők között nincs érdemi eltérés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2020-as mutatóknál már jelentősek a különbségek</a:t>
            </a:r>
          </a:p>
        </p:txBody>
      </p:sp>
    </p:spTree>
    <p:extLst>
      <p:ext uri="{BB962C8B-B14F-4D97-AF65-F5344CB8AC3E}">
        <p14:creationId xmlns:p14="http://schemas.microsoft.com/office/powerpoint/2010/main" xmlns="" val="6747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105964" y="1754327"/>
          <a:ext cx="8948825" cy="488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5964" y="0"/>
            <a:ext cx="9143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magyar államháztartás újraelosztása az elmúlt években csökkenő, a GDP 46 százaléka körüli. Ezen belül a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kamatkiadások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2000-es évek elején magasra szökött államadósság finanszírozásának hatalmas terhe miatt – évekig együtt mozogtak az 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egészségügyre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fordított kiadásokkal, sőt 2012 és 2014 között meg is haladták azokat. A kamatkiadások visszaesésével egyidejűleg a 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 funkciók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erősödnek.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zövegdoboz 3"/>
          <p:cNvSpPr txBox="1">
            <a:spLocks noChangeArrowheads="1"/>
          </p:cNvSpPr>
          <p:nvPr/>
        </p:nvSpPr>
        <p:spPr bwMode="auto">
          <a:xfrm>
            <a:off x="0" y="6638709"/>
            <a:ext cx="40135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PM, KT Titkársága szerkesztés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197882" y="6638709"/>
            <a:ext cx="2567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* költségvetés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79533" y="1917962"/>
            <a:ext cx="539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államháztartás konszolidált funkcionális kiadásai (milliárd forintban)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5182-0EC4-47BA-A786-40BF313C2775}" type="datetime1">
              <a:rPr lang="hu-HU" smtClean="0"/>
              <a:pPr/>
              <a:t>2019.05.21.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348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01016" y="1310448"/>
            <a:ext cx="678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Hozzájárulás a bruttó hazai termék (GDP) növekedéséhez (százalékpont)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6542535"/>
            <a:ext cx="352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Forrás: KSH, KT Titkársága szerkesztés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7644" y="0"/>
            <a:ext cx="892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növekedésünkhöz egyre nagyobb mértékben járulnak hozzá a szolgáltatások. Az ipar szerepe ebben is meghatározó. A mezőgazdaság és az építőipar teljesítménye hullámzó 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9924443"/>
              </p:ext>
            </p:extLst>
          </p:nvPr>
        </p:nvGraphicFramePr>
        <p:xfrm>
          <a:off x="117644" y="1956780"/>
          <a:ext cx="8812996" cy="45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37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7" y="185057"/>
            <a:ext cx="8883543" cy="1453491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 régióban kitüntetett szerepet játszik a járműipar, Magyarországon a válság óta végrehajtott nagyberuházások emelték a súlyát és a trend folytatódik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457" y="6249558"/>
            <a:ext cx="2895786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88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788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u-HU" sz="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800" y="2048781"/>
            <a:ext cx="263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Járműgyártás részaránya a GDP-ből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1603" y="1956447"/>
            <a:ext cx="317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Járműgyártás részaránya a foglalkoztatásból (%)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104A-06F3-4F34-96F9-B4EDF91726F2}" type="datetime1">
              <a:rPr lang="hu-HU" smtClean="0"/>
              <a:pPr/>
              <a:t>2019.05.21.</a:t>
            </a:fld>
            <a:endParaRPr lang="hu-H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3954"/>
            <a:ext cx="4510175" cy="32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069" y="2483954"/>
            <a:ext cx="4578932" cy="32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280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256102"/>
            <a:ext cx="8926286" cy="64293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élénkülés nálunk főként a belső piachoz köthető szektorokban jelentkezett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340" y="1366365"/>
            <a:ext cx="157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Ipar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9298" y="4214458"/>
            <a:ext cx="157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Építőipar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1892" y="1404006"/>
            <a:ext cx="200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Piaci szolgáltatások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8125" y="922407"/>
            <a:ext cx="443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Hozzáadott érték éves változása a versenyszféra fő szektoraiban (%)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92472" y="6137060"/>
            <a:ext cx="87235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25" dirty="0"/>
              <a:t>Forrás: </a:t>
            </a:r>
            <a:r>
              <a:rPr lang="hu-HU" sz="825" dirty="0" err="1"/>
              <a:t>Eurostat</a:t>
            </a:r>
            <a:endParaRPr lang="hu-HU" sz="825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9745-A039-4861-BB7B-E4DF7865C2C7}" type="datetime1">
              <a:rPr lang="hu-HU" smtClean="0"/>
              <a:pPr/>
              <a:t>2019.05.21.</a:t>
            </a:fld>
            <a:endParaRPr lang="hu-H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9" y="1674143"/>
            <a:ext cx="4332514" cy="254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485" y="1663159"/>
            <a:ext cx="4272643" cy="25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356" y="4522234"/>
            <a:ext cx="5060357" cy="23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5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13371" cy="1030492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fogyasztásunk dinamizálódik, a nettó exportunk fokozatosan mérséklődik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" y="896199"/>
            <a:ext cx="290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Fogyasztás éves növekedés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581" y="885738"/>
            <a:ext cx="432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Nettó export/GDP (%, négy negyedéves gördülő)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flipH="1">
            <a:off x="214028" y="6125519"/>
            <a:ext cx="1204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Forrás: </a:t>
            </a:r>
            <a:r>
              <a:rPr lang="hu-HU" sz="900" dirty="0" err="1"/>
              <a:t>Eurostat</a:t>
            </a:r>
            <a:endParaRPr lang="hu-HU" sz="900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6ED-62EC-4DD7-BBAC-70056FE22374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10002" y="3853345"/>
            <a:ext cx="428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Beruházás/GDP (%, négy negyedéves gördülő)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9387"/>
            <a:ext cx="4441371" cy="26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581" y="1179387"/>
            <a:ext cx="4372790" cy="26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109" y="4161122"/>
            <a:ext cx="5199061" cy="26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24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117899" y="2392312"/>
          <a:ext cx="4385246" cy="41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4774623" y="2392312"/>
          <a:ext cx="4231667" cy="41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713331" y="1572524"/>
            <a:ext cx="344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Versenyszféra hozzáadott érték megoszlása vállalatméret szerint (2017)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5112770" y="1561630"/>
            <a:ext cx="334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Versenyszféra foglalkoztatás megoszlása vállalatméret szerint (2017)</a:t>
            </a:r>
          </a:p>
        </p:txBody>
      </p:sp>
      <p:sp>
        <p:nvSpPr>
          <p:cNvPr id="8" name="Téglalap 7"/>
          <p:cNvSpPr/>
          <p:nvPr/>
        </p:nvSpPr>
        <p:spPr>
          <a:xfrm>
            <a:off x="1728440" y="2912870"/>
            <a:ext cx="313864" cy="36272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Téglalap 8"/>
          <p:cNvSpPr/>
          <p:nvPr/>
        </p:nvSpPr>
        <p:spPr>
          <a:xfrm>
            <a:off x="6378498" y="2924536"/>
            <a:ext cx="242283" cy="36155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extBox 10"/>
          <p:cNvSpPr txBox="1"/>
          <p:nvPr/>
        </p:nvSpPr>
        <p:spPr>
          <a:xfrm>
            <a:off x="0" y="6540120"/>
            <a:ext cx="3280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Eurostat, KT Titkársága szerkesztés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7150" y="-1"/>
            <a:ext cx="9006290" cy="15725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KKV szektor gazdasági súlya jelentős, hasonlóan más európai országokhoz. A hazai KKV-k hozzáadott értékhez történő hozzájárulásának aránya – csaknem azonosan a Lengyelországéhoz – jócskán elmarad a foglalkoztatottságnál tapasztalt részesedésükhöz képest, s ez lényegileg évek óta nem változik.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86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4" y="254240"/>
            <a:ext cx="8793656" cy="1314308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erősödő konjunktúra a hitelezés élénkülését is elhozta nálunk. A lakossági hitelek hazai bővülése egyelőre elmarad a régiós átlagtól. A vállalati hitelek azonban igen dinamikusan alakultak részben a jegybanki programoknak köszönhetően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6" y="6258568"/>
            <a:ext cx="4457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latin typeface="Arial" panose="020B0604020202020204" pitchFamily="34" charset="0"/>
                <a:cs typeface="Arial" panose="020B0604020202020204" pitchFamily="34" charset="0"/>
              </a:rPr>
              <a:t>Forrás: ECB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44" y="1798344"/>
            <a:ext cx="425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Vállalati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hitelflow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/GDP ( 4 negyedéves érték,%)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1114" y="1798343"/>
            <a:ext cx="483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hitelflow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/GDP ( 4 negyedéves érték, 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22F-0B83-49C9-A04B-2C5164ED0995}" type="datetime1">
              <a:rPr lang="hu-HU" smtClean="0"/>
              <a:pPr/>
              <a:t>2019.05.21.</a:t>
            </a:fld>
            <a:endParaRPr lang="hu-H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4" y="2203904"/>
            <a:ext cx="4395827" cy="322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114" y="2203904"/>
            <a:ext cx="4582886" cy="322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008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3337514"/>
              </p:ext>
            </p:extLst>
          </p:nvPr>
        </p:nvGraphicFramePr>
        <p:xfrm>
          <a:off x="0" y="1939247"/>
          <a:ext cx="4122261" cy="412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0238194"/>
              </p:ext>
            </p:extLst>
          </p:nvPr>
        </p:nvGraphicFramePr>
        <p:xfrm>
          <a:off x="4023147" y="1762554"/>
          <a:ext cx="4249996" cy="428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538913"/>
            <a:ext cx="6244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KSH adatok alapján KT Titkársága gyűjtés és szerkesztés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2282" y="131195"/>
            <a:ext cx="884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exportjában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döntő súlyt képviselő EU országok részesedése tovább emelkedett – Ázsia, valamint EU-n kívüli európai országok „kárára”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48207" y="1278215"/>
            <a:ext cx="65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Magyarország exportjának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országcsoportonkénti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összetétele 2010-ben és 2017-ben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6078624"/>
            <a:ext cx="9047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EU-n kívüli európai országok közé vannak sorolva Európához és Ázsiához is tartozó országok: Azerbajdzsán, Kazahsztán, Oroszország, Örményország, Törökország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18</a:t>
            </a:fld>
            <a:endParaRPr lang="hu-HU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338037"/>
              </p:ext>
            </p:extLst>
          </p:nvPr>
        </p:nvGraphicFramePr>
        <p:xfrm>
          <a:off x="7728857" y="1331524"/>
          <a:ext cx="1318745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u-HU" dirty="0"/>
                        <a:t>HU fő </a:t>
                      </a:r>
                      <a:r>
                        <a:rPr lang="hu-HU" dirty="0" err="1"/>
                        <a:t>kül-kereskedelmi</a:t>
                      </a:r>
                      <a:r>
                        <a:rPr lang="hu-HU" dirty="0"/>
                        <a:t> partnerei,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hu-HU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583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5237722"/>
              </p:ext>
            </p:extLst>
          </p:nvPr>
        </p:nvGraphicFramePr>
        <p:xfrm>
          <a:off x="90890" y="1954549"/>
          <a:ext cx="4461767" cy="40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1967065"/>
              </p:ext>
            </p:extLst>
          </p:nvPr>
        </p:nvGraphicFramePr>
        <p:xfrm>
          <a:off x="4661013" y="1954549"/>
          <a:ext cx="4345277" cy="40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575917"/>
            <a:ext cx="4438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KSH adatok alapján KT Titkársága gyűjtés és szerkesztés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82890" y="1308218"/>
            <a:ext cx="65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Magyarország importjának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országcsoportonkénti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összetétele 2010-ben és 2017-ben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0890" y="5735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importjában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erőteljesen nőtt az EU országainak részesedése. Ázsia, valamint az EU-n kívüli európai országok jelentősen visszaestek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-23410" y="614503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EU-n kívüli európai országok közé vannak sorolva Európához és Ázsiához is tartozó országok: Azerbajdzsán, Kazahsztán, Oroszország, Örményország, Törökország </a:t>
            </a:r>
          </a:p>
        </p:txBody>
      </p:sp>
    </p:spTree>
    <p:extLst>
      <p:ext uri="{BB962C8B-B14F-4D97-AF65-F5344CB8AC3E}">
        <p14:creationId xmlns:p14="http://schemas.microsoft.com/office/powerpoint/2010/main" xmlns="" val="81739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>
            <a:extLst>
              <a:ext uri="{FF2B5EF4-FFF2-40B4-BE49-F238E27FC236}">
                <a16:creationId xmlns="" xmlns:a16="http://schemas.microsoft.com/office/drawing/2014/main" id="{2E58A7DB-0B50-43A4-AC42-A054309F3E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0013" y="1431130"/>
          <a:ext cx="6921668" cy="392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Cím 1"/>
          <p:cNvSpPr>
            <a:spLocks noGrp="1"/>
          </p:cNvSpPr>
          <p:nvPr>
            <p:ph type="title"/>
          </p:nvPr>
        </p:nvSpPr>
        <p:spPr>
          <a:xfrm>
            <a:off x="1" y="3989"/>
            <a:ext cx="9052560" cy="141880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hu-H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Hullámhegyek, hullámvölgyek a magyar államadósság-ráta, valamint gazdasági növekedés kormányzati ciklusok szerinti alakulásában. Munkanélküliség a 2010-es évekig, mára munkaerőhiány</a:t>
            </a:r>
            <a:r>
              <a:rPr lang="hu-H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kormányzás, a </a:t>
            </a:r>
            <a:r>
              <a:rPr lang="hu-HU" altLang="en-US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arányos</a:t>
            </a:r>
            <a:r>
              <a:rPr lang="en-US" altLang="en-US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államadósság</a:t>
            </a:r>
            <a:r>
              <a:rPr lang="hu-HU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változása az előző évhez képest</a:t>
            </a:r>
            <a:r>
              <a:rPr lang="hu-HU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valamint a munkanélküliség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alakulása</a:t>
            </a:r>
          </a:p>
        </p:txBody>
      </p:sp>
      <p:sp>
        <p:nvSpPr>
          <p:cNvPr id="3076" name="Dátum helye 1"/>
          <p:cNvSpPr>
            <a:spLocks noGrp="1"/>
          </p:cNvSpPr>
          <p:nvPr>
            <p:ph type="dt" sz="quarter" idx="10"/>
          </p:nvPr>
        </p:nvSpPr>
        <p:spPr bwMode="auto">
          <a:xfrm>
            <a:off x="1234678" y="5919723"/>
            <a:ext cx="4566047" cy="3727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10" indent="-16073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500188" indent="-1285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843088" indent="-1285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185988" indent="-1285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28888" indent="-1285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900" dirty="0">
                <a:solidFill>
                  <a:srgbClr val="000000"/>
                </a:solidFill>
              </a:rPr>
              <a:t>A nyilak a választások időpontját, a színek az aktuális kormány vezető pártjának „színét” jelölik. </a:t>
            </a:r>
          </a:p>
        </p:txBody>
      </p:sp>
      <p:sp>
        <p:nvSpPr>
          <p:cNvPr id="3077" name="Szövegdoboz 6"/>
          <p:cNvSpPr txBox="1">
            <a:spLocks noChangeArrowheads="1"/>
          </p:cNvSpPr>
          <p:nvPr/>
        </p:nvSpPr>
        <p:spPr bwMode="auto">
          <a:xfrm>
            <a:off x="113200" y="6574632"/>
            <a:ext cx="3539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1000" i="1" dirty="0">
                <a:solidFill>
                  <a:srgbClr val="00245D"/>
                </a:solidFill>
                <a:ea typeface="Osaka"/>
                <a:cs typeface="Osaka"/>
              </a:rPr>
              <a:t>Forrás: </a:t>
            </a:r>
            <a:r>
              <a:rPr lang="hu-HU" altLang="en-US" sz="1000" i="1" dirty="0" err="1">
                <a:solidFill>
                  <a:srgbClr val="00245D"/>
                </a:solidFill>
                <a:ea typeface="Osaka"/>
                <a:cs typeface="Osaka"/>
              </a:rPr>
              <a:t>Eurostat</a:t>
            </a:r>
            <a:r>
              <a:rPr lang="hu-HU" altLang="en-US" sz="1000" i="1" dirty="0">
                <a:solidFill>
                  <a:srgbClr val="00245D"/>
                </a:solidFill>
                <a:ea typeface="Osaka"/>
                <a:cs typeface="Osaka"/>
              </a:rPr>
              <a:t>, ÁKK, * Konvergencia Program, saját szerkesztés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="" xmlns:a16="http://schemas.microsoft.com/office/drawing/2014/main" id="{28FD4698-4A24-4264-A073-604E74C43547}"/>
              </a:ext>
            </a:extLst>
          </p:cNvPr>
          <p:cNvCxnSpPr>
            <a:cxnSpLocks/>
          </p:cNvCxnSpPr>
          <p:nvPr/>
        </p:nvCxnSpPr>
        <p:spPr>
          <a:xfrm flipH="1" flipV="1">
            <a:off x="2967355" y="2364491"/>
            <a:ext cx="25852" cy="2216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4BB0D880-A2DD-4E13-B999-5F5D8CB70680}"/>
              </a:ext>
            </a:extLst>
          </p:cNvPr>
          <p:cNvCxnSpPr>
            <a:cxnSpLocks/>
          </p:cNvCxnSpPr>
          <p:nvPr/>
        </p:nvCxnSpPr>
        <p:spPr>
          <a:xfrm flipH="1" flipV="1">
            <a:off x="5682723" y="2252662"/>
            <a:ext cx="4074" cy="24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2" name="Szövegdoboz 13">
            <a:extLst>
              <a:ext uri="{FF2B5EF4-FFF2-40B4-BE49-F238E27FC236}">
                <a16:creationId xmlns="" xmlns:a16="http://schemas.microsoft.com/office/drawing/2014/main" id="{D2BF3FFB-CFE9-4ED1-92B5-7CD419E7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02" y="1459433"/>
            <a:ext cx="1082086" cy="3521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en-US" sz="844" dirty="0" err="1">
                <a:solidFill>
                  <a:srgbClr val="000000"/>
                </a:solidFill>
                <a:latin typeface="Arial" panose="020B0604020202020204" pitchFamily="34" charset="0"/>
              </a:rPr>
              <a:t>Rendszerválto-zási</a:t>
            </a:r>
            <a:r>
              <a:rPr lang="hu-HU" altLang="en-US" sz="844" dirty="0">
                <a:solidFill>
                  <a:srgbClr val="000000"/>
                </a:solidFill>
                <a:latin typeface="Arial" panose="020B0604020202020204" pitchFamily="34" charset="0"/>
              </a:rPr>
              <a:t> sokk</a:t>
            </a:r>
          </a:p>
        </p:txBody>
      </p:sp>
      <p:sp>
        <p:nvSpPr>
          <p:cNvPr id="3081" name="Szövegdoboz 14"/>
          <p:cNvSpPr txBox="1">
            <a:spLocks noChangeArrowheads="1"/>
          </p:cNvSpPr>
          <p:nvPr/>
        </p:nvSpPr>
        <p:spPr bwMode="auto">
          <a:xfrm>
            <a:off x="2459115" y="1431130"/>
            <a:ext cx="1007698" cy="5078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>
                <a:solidFill>
                  <a:srgbClr val="000000"/>
                </a:solidFill>
                <a:latin typeface="Arial" panose="020B0604020202020204" pitchFamily="34" charset="0"/>
              </a:rPr>
              <a:t>Költségvetési kiigazítás és felzárkózás</a:t>
            </a:r>
          </a:p>
        </p:txBody>
      </p:sp>
      <p:sp>
        <p:nvSpPr>
          <p:cNvPr id="36876" name="Szövegdoboz 15">
            <a:extLst>
              <a:ext uri="{FF2B5EF4-FFF2-40B4-BE49-F238E27FC236}">
                <a16:creationId xmlns="" xmlns:a16="http://schemas.microsoft.com/office/drawing/2014/main" id="{390704C4-CE37-4DE7-AE14-FE7217BC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48" y="1459433"/>
            <a:ext cx="323165" cy="1310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vert2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u-HU" altLang="en-US" sz="900" dirty="0">
                <a:solidFill>
                  <a:prstClr val="black"/>
                </a:solidFill>
              </a:rPr>
              <a:t>Kisebb fiskális lazítás</a:t>
            </a:r>
          </a:p>
        </p:txBody>
      </p:sp>
      <p:sp>
        <p:nvSpPr>
          <p:cNvPr id="3083" name="Szövegdoboz 16"/>
          <p:cNvSpPr txBox="1">
            <a:spLocks noChangeArrowheads="1"/>
          </p:cNvSpPr>
          <p:nvPr/>
        </p:nvSpPr>
        <p:spPr bwMode="auto">
          <a:xfrm>
            <a:off x="5005109" y="1491012"/>
            <a:ext cx="832247" cy="7271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825" dirty="0">
                <a:solidFill>
                  <a:srgbClr val="000000"/>
                </a:solidFill>
                <a:latin typeface="Arial" panose="020B0604020202020204" pitchFamily="34" charset="0"/>
              </a:rPr>
              <a:t>A pénzügyi válság hatásainak eredménytelen kezelése </a:t>
            </a:r>
          </a:p>
        </p:txBody>
      </p:sp>
      <p:sp>
        <p:nvSpPr>
          <p:cNvPr id="3084" name="Szövegdoboz 17"/>
          <p:cNvSpPr txBox="1">
            <a:spLocks noChangeArrowheads="1"/>
          </p:cNvSpPr>
          <p:nvPr/>
        </p:nvSpPr>
        <p:spPr bwMode="auto">
          <a:xfrm>
            <a:off x="5932885" y="1496110"/>
            <a:ext cx="696516" cy="5078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Fiskális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stabilizáció</a:t>
            </a:r>
          </a:p>
        </p:txBody>
      </p:sp>
      <p:sp>
        <p:nvSpPr>
          <p:cNvPr id="16390" name="Lefelé nyíl 16389">
            <a:extLst>
              <a:ext uri="{FF2B5EF4-FFF2-40B4-BE49-F238E27FC236}">
                <a16:creationId xmlns="" xmlns:a16="http://schemas.microsoft.com/office/drawing/2014/main" id="{750D81D8-7FF6-443A-9520-1D1AD26427B4}"/>
              </a:ext>
            </a:extLst>
          </p:cNvPr>
          <p:cNvSpPr/>
          <p:nvPr/>
        </p:nvSpPr>
        <p:spPr>
          <a:xfrm>
            <a:off x="2013943" y="4792384"/>
            <a:ext cx="88106" cy="163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16392" name="Lefelé nyíl 16391">
            <a:extLst>
              <a:ext uri="{FF2B5EF4-FFF2-40B4-BE49-F238E27FC236}">
                <a16:creationId xmlns="" xmlns:a16="http://schemas.microsoft.com/office/drawing/2014/main" id="{6E0EAAF6-BC56-4B6B-A6BF-9AFB06F58F8F}"/>
              </a:ext>
            </a:extLst>
          </p:cNvPr>
          <p:cNvSpPr/>
          <p:nvPr/>
        </p:nvSpPr>
        <p:spPr>
          <a:xfrm>
            <a:off x="4735578" y="4734902"/>
            <a:ext cx="88106" cy="192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16401" name="Lefelé nyíl 16400">
            <a:extLst>
              <a:ext uri="{FF2B5EF4-FFF2-40B4-BE49-F238E27FC236}">
                <a16:creationId xmlns="" xmlns:a16="http://schemas.microsoft.com/office/drawing/2014/main" id="{5790D295-44E9-440E-9607-3B9CD8DD5E43}"/>
              </a:ext>
            </a:extLst>
          </p:cNvPr>
          <p:cNvSpPr/>
          <p:nvPr/>
        </p:nvSpPr>
        <p:spPr>
          <a:xfrm>
            <a:off x="5625124" y="4743449"/>
            <a:ext cx="86916" cy="192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3088" name="Szövegdoboz 4"/>
          <p:cNvSpPr txBox="1">
            <a:spLocks noChangeArrowheads="1"/>
          </p:cNvSpPr>
          <p:nvPr/>
        </p:nvSpPr>
        <p:spPr bwMode="auto">
          <a:xfrm>
            <a:off x="6727405" y="1528460"/>
            <a:ext cx="73223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Helyre-állítás</a:t>
            </a:r>
          </a:p>
        </p:txBody>
      </p:sp>
      <p:sp>
        <p:nvSpPr>
          <p:cNvPr id="9" name="Jobbra nyíl 8">
            <a:extLst>
              <a:ext uri="{FF2B5EF4-FFF2-40B4-BE49-F238E27FC236}">
                <a16:creationId xmlns="" xmlns:a16="http://schemas.microsoft.com/office/drawing/2014/main" id="{11BBA901-766C-4044-A224-ACF813A3EDA9}"/>
              </a:ext>
            </a:extLst>
          </p:cNvPr>
          <p:cNvSpPr/>
          <p:nvPr/>
        </p:nvSpPr>
        <p:spPr>
          <a:xfrm>
            <a:off x="6693695" y="5258357"/>
            <a:ext cx="1404309" cy="397669"/>
          </a:xfrm>
          <a:prstGeom prst="rightArrow">
            <a:avLst>
              <a:gd name="adj1" fmla="val 50000"/>
              <a:gd name="adj2" fmla="val 18149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788" b="1" dirty="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750" b="1" dirty="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7–66-67 % többség 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="" xmlns:a16="http://schemas.microsoft.com/office/drawing/2014/main" id="{9B00A88E-D51E-4A2B-93AC-F7065ADAD63A}"/>
              </a:ext>
            </a:extLst>
          </p:cNvPr>
          <p:cNvSpPr/>
          <p:nvPr/>
        </p:nvSpPr>
        <p:spPr>
          <a:xfrm>
            <a:off x="4412457" y="3911346"/>
            <a:ext cx="1563291" cy="69231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7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  <a:r>
              <a:rPr lang="hu-HU" sz="78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romlás</a:t>
            </a:r>
            <a:r>
              <a:rPr lang="hu-HU" sz="7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mintegy </a:t>
            </a:r>
          </a:p>
          <a:p>
            <a:pPr algn="ctr">
              <a:defRPr/>
            </a:pPr>
            <a:r>
              <a:rPr lang="hu-HU" sz="7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hu-HU" sz="78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Mrd-nyi</a:t>
            </a:r>
            <a:r>
              <a:rPr lang="hu-HU" sz="7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vagyon </a:t>
            </a:r>
            <a:r>
              <a:rPr lang="hu-HU" sz="78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értékesítése </a:t>
            </a:r>
            <a:r>
              <a:rPr lang="hu-HU" sz="78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ellenére!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="" xmlns:a16="http://schemas.microsoft.com/office/drawing/2014/main" id="{D307055C-AA27-4E09-AB7E-6F57F142D86F}"/>
              </a:ext>
            </a:extLst>
          </p:cNvPr>
          <p:cNvSpPr/>
          <p:nvPr/>
        </p:nvSpPr>
        <p:spPr>
          <a:xfrm>
            <a:off x="5735834" y="5351860"/>
            <a:ext cx="947145" cy="21312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68 %-os többség</a:t>
            </a:r>
          </a:p>
        </p:txBody>
      </p:sp>
      <p:sp>
        <p:nvSpPr>
          <p:cNvPr id="3094" name="Téglalap 21">
            <a:extLst>
              <a:ext uri="{FF2B5EF4-FFF2-40B4-BE49-F238E27FC236}">
                <a16:creationId xmlns="" xmlns:a16="http://schemas.microsoft.com/office/drawing/2014/main" id="{00A2CCC2-1F08-46F1-A159-BFE3B7A8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882" y="3144441"/>
            <a:ext cx="950119" cy="9410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hu-HU" altLang="hu-HU" sz="78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</a:p>
          <a:p>
            <a:pPr algn="ctr">
              <a:defRPr/>
            </a:pPr>
            <a:r>
              <a:rPr lang="hu-HU" altLang="hu-HU" sz="788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javulás </a:t>
            </a:r>
            <a:r>
              <a:rPr lang="hu-HU" altLang="hu-HU" sz="78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mint </a:t>
            </a:r>
          </a:p>
          <a:p>
            <a:pPr algn="ctr">
              <a:defRPr/>
            </a:pPr>
            <a:r>
              <a:rPr lang="hu-HU" altLang="hu-HU" sz="78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Mrd-nyi vagyon </a:t>
            </a:r>
            <a:r>
              <a:rPr lang="hu-HU" altLang="hu-HU" sz="788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visszavásárlása </a:t>
            </a:r>
            <a:r>
              <a:rPr lang="hu-HU" altLang="hu-HU" sz="78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mellett!</a:t>
            </a:r>
          </a:p>
        </p:txBody>
      </p:sp>
      <p:sp>
        <p:nvSpPr>
          <p:cNvPr id="23" name="Háromszög 22">
            <a:extLst>
              <a:ext uri="{FF2B5EF4-FFF2-40B4-BE49-F238E27FC236}">
                <a16:creationId xmlns="" xmlns:a16="http://schemas.microsoft.com/office/drawing/2014/main" id="{089BD775-3C7F-4D3A-9DF9-68D4A5BFF703}"/>
              </a:ext>
            </a:extLst>
          </p:cNvPr>
          <p:cNvSpPr/>
          <p:nvPr/>
        </p:nvSpPr>
        <p:spPr>
          <a:xfrm rot="5400000">
            <a:off x="7233944" y="1603593"/>
            <a:ext cx="295275" cy="244079"/>
          </a:xfrm>
          <a:prstGeom prst="triangle">
            <a:avLst>
              <a:gd name="adj" fmla="val 523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24" name="Ellipszis 23">
            <a:extLst>
              <a:ext uri="{FF2B5EF4-FFF2-40B4-BE49-F238E27FC236}">
                <a16:creationId xmlns="" xmlns:a16="http://schemas.microsoft.com/office/drawing/2014/main" id="{AC2738A7-ABB1-475A-82DE-9C8198EEC544}"/>
              </a:ext>
            </a:extLst>
          </p:cNvPr>
          <p:cNvSpPr/>
          <p:nvPr/>
        </p:nvSpPr>
        <p:spPr>
          <a:xfrm>
            <a:off x="6013848" y="3231356"/>
            <a:ext cx="25003" cy="25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25" name="Ellipszis 24">
            <a:extLst>
              <a:ext uri="{FF2B5EF4-FFF2-40B4-BE49-F238E27FC236}">
                <a16:creationId xmlns="" xmlns:a16="http://schemas.microsoft.com/office/drawing/2014/main" id="{3993CE29-9753-4FA1-80D8-11017CBA4A39}"/>
              </a:ext>
            </a:extLst>
          </p:cNvPr>
          <p:cNvSpPr/>
          <p:nvPr/>
        </p:nvSpPr>
        <p:spPr>
          <a:xfrm>
            <a:off x="5014913" y="2749783"/>
            <a:ext cx="960835" cy="772716"/>
          </a:xfrm>
          <a:prstGeom prst="ellipse">
            <a:avLst/>
          </a:prstGeom>
          <a:solidFill>
            <a:srgbClr val="912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78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Önmozgó adósság-spirál, majd </a:t>
            </a:r>
            <a:r>
              <a:rPr lang="hu-HU" sz="788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csődközeli</a:t>
            </a:r>
            <a:r>
              <a:rPr lang="hu-HU" sz="78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helyzet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="" xmlns:a16="http://schemas.microsoft.com/office/drawing/2014/main" id="{1849C081-421A-4CA2-B374-DFEAFA546410}"/>
              </a:ext>
            </a:extLst>
          </p:cNvPr>
          <p:cNvCxnSpPr/>
          <p:nvPr/>
        </p:nvCxnSpPr>
        <p:spPr>
          <a:xfrm flipH="1" flipV="1">
            <a:off x="2053235" y="2402407"/>
            <a:ext cx="3629" cy="1600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Ellipszis 16387">
            <a:extLst>
              <a:ext uri="{FF2B5EF4-FFF2-40B4-BE49-F238E27FC236}">
                <a16:creationId xmlns="" xmlns:a16="http://schemas.microsoft.com/office/drawing/2014/main" id="{99276A40-4B81-4C93-8062-D39D8E2034F4}"/>
              </a:ext>
            </a:extLst>
          </p:cNvPr>
          <p:cNvSpPr/>
          <p:nvPr/>
        </p:nvSpPr>
        <p:spPr>
          <a:xfrm rot="16200000">
            <a:off x="5434608" y="3258146"/>
            <a:ext cx="1547813" cy="39885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6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Nyugdíjvagyon </a:t>
            </a:r>
          </a:p>
          <a:p>
            <a:pPr algn="ctr">
              <a:defRPr/>
            </a:pPr>
            <a:r>
              <a:rPr lang="hu-HU" sz="6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összhatásában semleges értékesítése</a:t>
            </a:r>
            <a:endParaRPr lang="hu-HU" sz="67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="" xmlns:a16="http://schemas.microsoft.com/office/drawing/2014/main" id="{27949C1D-E861-4DA8-B89B-47ACC1D897E8}"/>
              </a:ext>
            </a:extLst>
          </p:cNvPr>
          <p:cNvCxnSpPr>
            <a:cxnSpLocks/>
          </p:cNvCxnSpPr>
          <p:nvPr/>
        </p:nvCxnSpPr>
        <p:spPr>
          <a:xfrm flipH="1">
            <a:off x="3658543" y="1713126"/>
            <a:ext cx="20435" cy="3022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="" xmlns:a16="http://schemas.microsoft.com/office/drawing/2014/main" id="{FDA4DBF2-00A8-427D-BD19-8A6B80390FD1}"/>
              </a:ext>
            </a:extLst>
          </p:cNvPr>
          <p:cNvSpPr txBox="1"/>
          <p:nvPr/>
        </p:nvSpPr>
        <p:spPr>
          <a:xfrm>
            <a:off x="3452813" y="3795712"/>
            <a:ext cx="912019" cy="6985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78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  <a:r>
              <a:rPr lang="hu-HU" sz="788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javulás</a:t>
            </a:r>
            <a:r>
              <a:rPr lang="hu-HU" sz="78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788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priva-tizációs</a:t>
            </a:r>
            <a:r>
              <a:rPr lang="hu-HU" sz="78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forrás bevonása nélkül!</a:t>
            </a:r>
          </a:p>
        </p:txBody>
      </p:sp>
      <p:sp>
        <p:nvSpPr>
          <p:cNvPr id="35" name="Lefelé nyíl 34">
            <a:extLst>
              <a:ext uri="{FF2B5EF4-FFF2-40B4-BE49-F238E27FC236}">
                <a16:creationId xmlns="" xmlns:a16="http://schemas.microsoft.com/office/drawing/2014/main" id="{048A6E7D-CE3A-4638-9F96-DCFB547955A5}"/>
              </a:ext>
            </a:extLst>
          </p:cNvPr>
          <p:cNvSpPr/>
          <p:nvPr/>
        </p:nvSpPr>
        <p:spPr>
          <a:xfrm>
            <a:off x="2938169" y="4807935"/>
            <a:ext cx="88106" cy="16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38" name="Lefelé nyíl 37">
            <a:extLst>
              <a:ext uri="{FF2B5EF4-FFF2-40B4-BE49-F238E27FC236}">
                <a16:creationId xmlns="" xmlns:a16="http://schemas.microsoft.com/office/drawing/2014/main" id="{CD9B2CB9-0318-48CF-B3BE-60129EE5E360}"/>
              </a:ext>
            </a:extLst>
          </p:cNvPr>
          <p:cNvSpPr/>
          <p:nvPr/>
        </p:nvSpPr>
        <p:spPr>
          <a:xfrm>
            <a:off x="3618264" y="4758928"/>
            <a:ext cx="88106" cy="16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13">
              <a:solidFill>
                <a:prstClr val="white"/>
              </a:solidFill>
            </a:endParaRPr>
          </a:p>
        </p:txBody>
      </p:sp>
      <p:sp>
        <p:nvSpPr>
          <p:cNvPr id="45" name="Szövegdoboz 1">
            <a:extLst>
              <a:ext uri="{FF2B5EF4-FFF2-40B4-BE49-F238E27FC236}">
                <a16:creationId xmlns="" xmlns:a16="http://schemas.microsoft.com/office/drawing/2014/main" id="{2DC5E6E7-A4AD-4966-9ED8-0649FA7A31D9}"/>
              </a:ext>
            </a:extLst>
          </p:cNvPr>
          <p:cNvSpPr txBox="1"/>
          <p:nvPr/>
        </p:nvSpPr>
        <p:spPr>
          <a:xfrm>
            <a:off x="1176337" y="5344284"/>
            <a:ext cx="902494" cy="2178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59,3 %-os többség</a:t>
            </a:r>
          </a:p>
        </p:txBody>
      </p:sp>
      <p:sp>
        <p:nvSpPr>
          <p:cNvPr id="46" name="Szövegdoboz 2">
            <a:extLst>
              <a:ext uri="{FF2B5EF4-FFF2-40B4-BE49-F238E27FC236}">
                <a16:creationId xmlns="" xmlns:a16="http://schemas.microsoft.com/office/drawing/2014/main" id="{EEC7E1D6-0ED4-44C3-A282-C7431DCDCE29}"/>
              </a:ext>
            </a:extLst>
          </p:cNvPr>
          <p:cNvSpPr txBox="1"/>
          <p:nvPr/>
        </p:nvSpPr>
        <p:spPr>
          <a:xfrm>
            <a:off x="2127051" y="5350832"/>
            <a:ext cx="894159" cy="204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78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72 %-os többség</a:t>
            </a:r>
          </a:p>
        </p:txBody>
      </p:sp>
      <p:sp>
        <p:nvSpPr>
          <p:cNvPr id="47" name="Szövegdoboz 3">
            <a:extLst>
              <a:ext uri="{FF2B5EF4-FFF2-40B4-BE49-F238E27FC236}">
                <a16:creationId xmlns="" xmlns:a16="http://schemas.microsoft.com/office/drawing/2014/main" id="{EDEE3665-45E0-4E22-8070-B74706A318FF}"/>
              </a:ext>
            </a:extLst>
          </p:cNvPr>
          <p:cNvSpPr txBox="1"/>
          <p:nvPr/>
        </p:nvSpPr>
        <p:spPr>
          <a:xfrm>
            <a:off x="3022767" y="5349478"/>
            <a:ext cx="683603" cy="170145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54 %-os többség</a:t>
            </a:r>
          </a:p>
        </p:txBody>
      </p:sp>
      <p:sp>
        <p:nvSpPr>
          <p:cNvPr id="48" name="Szövegdoboz 4">
            <a:extLst>
              <a:ext uri="{FF2B5EF4-FFF2-40B4-BE49-F238E27FC236}">
                <a16:creationId xmlns="" xmlns:a16="http://schemas.microsoft.com/office/drawing/2014/main" id="{FEAD3A0C-CCBA-4100-A460-ACD2312123DF}"/>
              </a:ext>
            </a:extLst>
          </p:cNvPr>
          <p:cNvSpPr txBox="1"/>
          <p:nvPr/>
        </p:nvSpPr>
        <p:spPr>
          <a:xfrm>
            <a:off x="3742742" y="5340117"/>
            <a:ext cx="992836" cy="2155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8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51 %-os többség</a:t>
            </a:r>
          </a:p>
        </p:txBody>
      </p:sp>
      <p:sp>
        <p:nvSpPr>
          <p:cNvPr id="49" name="Szövegdoboz 5">
            <a:extLst>
              <a:ext uri="{FF2B5EF4-FFF2-40B4-BE49-F238E27FC236}">
                <a16:creationId xmlns="" xmlns:a16="http://schemas.microsoft.com/office/drawing/2014/main" id="{AB067725-F07C-415A-A2DB-139DD3F4ABDE}"/>
              </a:ext>
            </a:extLst>
          </p:cNvPr>
          <p:cNvSpPr txBox="1"/>
          <p:nvPr/>
        </p:nvSpPr>
        <p:spPr>
          <a:xfrm>
            <a:off x="4791852" y="5349507"/>
            <a:ext cx="890871" cy="213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78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53 %-os többség</a:t>
            </a:r>
            <a:endParaRPr lang="hu-HU" sz="7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llipszis 49">
            <a:extLst>
              <a:ext uri="{FF2B5EF4-FFF2-40B4-BE49-F238E27FC236}">
                <a16:creationId xmlns="" xmlns:a16="http://schemas.microsoft.com/office/drawing/2014/main" id="{2F2E3D82-5537-49DC-A199-A317DBFA3C51}"/>
              </a:ext>
            </a:extLst>
          </p:cNvPr>
          <p:cNvSpPr/>
          <p:nvPr/>
        </p:nvSpPr>
        <p:spPr>
          <a:xfrm>
            <a:off x="1743075" y="4002881"/>
            <a:ext cx="1662113" cy="858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825" b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Adósság-arány </a:t>
            </a:r>
          </a:p>
          <a:p>
            <a:pPr algn="ctr">
              <a:defRPr/>
            </a:pPr>
            <a:r>
              <a:rPr lang="hu-HU" sz="825" b="1" i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javulás</a:t>
            </a:r>
            <a:r>
              <a:rPr lang="hu-HU" sz="825" b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mintegy </a:t>
            </a:r>
          </a:p>
          <a:p>
            <a:pPr algn="ctr">
              <a:defRPr/>
            </a:pPr>
            <a:r>
              <a:rPr lang="hu-HU" sz="825" b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Mrd nemzeti vagyon </a:t>
            </a:r>
          </a:p>
          <a:p>
            <a:pPr algn="ctr">
              <a:defRPr/>
            </a:pPr>
            <a:r>
              <a:rPr lang="hu-HU" sz="825" b="1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értékestése árán!</a:t>
            </a:r>
            <a:endParaRPr lang="hu-HU" sz="825" b="1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Egyenes összekötő 53">
            <a:extLst>
              <a:ext uri="{FF2B5EF4-FFF2-40B4-BE49-F238E27FC236}">
                <a16:creationId xmlns="" xmlns:a16="http://schemas.microsoft.com/office/drawing/2014/main" id="{00D343B2-77F4-4C40-ACA4-FF8533F22B7F}"/>
              </a:ext>
            </a:extLst>
          </p:cNvPr>
          <p:cNvCxnSpPr>
            <a:cxnSpLocks/>
          </p:cNvCxnSpPr>
          <p:nvPr/>
        </p:nvCxnSpPr>
        <p:spPr>
          <a:xfrm flipV="1">
            <a:off x="4779179" y="1786900"/>
            <a:ext cx="2381" cy="1928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="" xmlns:a16="http://schemas.microsoft.com/office/drawing/2014/main" id="{B19E2661-7503-41DA-ADA2-296A2CD7BD66}"/>
              </a:ext>
            </a:extLst>
          </p:cNvPr>
          <p:cNvCxnSpPr>
            <a:cxnSpLocks/>
          </p:cNvCxnSpPr>
          <p:nvPr/>
        </p:nvCxnSpPr>
        <p:spPr>
          <a:xfrm>
            <a:off x="6576053" y="2296151"/>
            <a:ext cx="11907" cy="237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yíl: lefelé mutató 11">
            <a:extLst>
              <a:ext uri="{FF2B5EF4-FFF2-40B4-BE49-F238E27FC236}">
                <a16:creationId xmlns="" xmlns:a16="http://schemas.microsoft.com/office/drawing/2014/main" id="{F3C900E8-E767-436C-949B-63BD2B0A26AE}"/>
              </a:ext>
            </a:extLst>
          </p:cNvPr>
          <p:cNvSpPr/>
          <p:nvPr/>
        </p:nvSpPr>
        <p:spPr>
          <a:xfrm>
            <a:off x="6572916" y="4731728"/>
            <a:ext cx="98822" cy="21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  <p:cxnSp>
        <p:nvCxnSpPr>
          <p:cNvPr id="28" name="Egyenes összekötő 27">
            <a:extLst>
              <a:ext uri="{FF2B5EF4-FFF2-40B4-BE49-F238E27FC236}">
                <a16:creationId xmlns="" xmlns:a16="http://schemas.microsoft.com/office/drawing/2014/main" id="{C7152AD5-5BA0-4A96-BA63-7E278B98C37D}"/>
              </a:ext>
            </a:extLst>
          </p:cNvPr>
          <p:cNvCxnSpPr>
            <a:cxnSpLocks/>
          </p:cNvCxnSpPr>
          <p:nvPr/>
        </p:nvCxnSpPr>
        <p:spPr>
          <a:xfrm>
            <a:off x="4766295" y="4478506"/>
            <a:ext cx="7907" cy="239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elé nyíl 18"/>
          <p:cNvSpPr/>
          <p:nvPr/>
        </p:nvSpPr>
        <p:spPr>
          <a:xfrm>
            <a:off x="7479264" y="4758928"/>
            <a:ext cx="105445" cy="19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25"/>
          <p:cNvCxnSpPr>
            <a:stCxn id="23" idx="3"/>
            <a:endCxn id="23" idx="3"/>
          </p:cNvCxnSpPr>
          <p:nvPr/>
        </p:nvCxnSpPr>
        <p:spPr>
          <a:xfrm>
            <a:off x="7259542" y="17324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Jobbra nyíl 28"/>
          <p:cNvSpPr/>
          <p:nvPr/>
        </p:nvSpPr>
        <p:spPr>
          <a:xfrm>
            <a:off x="1247163" y="5542931"/>
            <a:ext cx="1691006" cy="484632"/>
          </a:xfrm>
          <a:prstGeom prst="rightArrow">
            <a:avLst/>
          </a:prstGeom>
          <a:solidFill>
            <a:srgbClr val="B36F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Jelentős munkanélküliség</a:t>
            </a:r>
          </a:p>
        </p:txBody>
      </p:sp>
      <p:sp>
        <p:nvSpPr>
          <p:cNvPr id="55" name="Jobbra nyíl 54"/>
          <p:cNvSpPr/>
          <p:nvPr/>
        </p:nvSpPr>
        <p:spPr>
          <a:xfrm>
            <a:off x="4275534" y="5561927"/>
            <a:ext cx="1823211" cy="484632"/>
          </a:xfrm>
          <a:prstGeom prst="rightArrow">
            <a:avLst>
              <a:gd name="adj1" fmla="val 60991"/>
              <a:gd name="adj2" fmla="val 50000"/>
            </a:avLst>
          </a:prstGeom>
          <a:solidFill>
            <a:srgbClr val="B36F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Jelentős munkanélküliség</a:t>
            </a:r>
          </a:p>
        </p:txBody>
      </p:sp>
      <p:sp>
        <p:nvSpPr>
          <p:cNvPr id="30" name="Jobbra nyíl 29"/>
          <p:cNvSpPr/>
          <p:nvPr/>
        </p:nvSpPr>
        <p:spPr>
          <a:xfrm>
            <a:off x="7106843" y="5569532"/>
            <a:ext cx="998470" cy="467920"/>
          </a:xfrm>
          <a:prstGeom prst="rightArrow">
            <a:avLst>
              <a:gd name="adj1" fmla="val 68972"/>
              <a:gd name="adj2" fmla="val 50000"/>
            </a:avLst>
          </a:prstGeom>
          <a:solidFill>
            <a:srgbClr val="79B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Munkaerő hiány</a:t>
            </a:r>
          </a:p>
        </p:txBody>
      </p:sp>
      <p:sp>
        <p:nvSpPr>
          <p:cNvPr id="16384" name="Lefelé nyíl 16383"/>
          <p:cNvSpPr/>
          <p:nvPr/>
        </p:nvSpPr>
        <p:spPr>
          <a:xfrm rot="16200000">
            <a:off x="6322419" y="5303243"/>
            <a:ext cx="484632" cy="1034953"/>
          </a:xfrm>
          <a:prstGeom prst="downArrow">
            <a:avLst>
              <a:gd name="adj1" fmla="val 57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1100" dirty="0"/>
              <a:t>Teljes foglalkoztatás</a:t>
            </a:r>
          </a:p>
        </p:txBody>
      </p:sp>
      <p:sp>
        <p:nvSpPr>
          <p:cNvPr id="3099" name="Szövegdoboz 1"/>
          <p:cNvSpPr txBox="1">
            <a:spLocks noChangeArrowheads="1"/>
          </p:cNvSpPr>
          <p:nvPr/>
        </p:nvSpPr>
        <p:spPr bwMode="auto">
          <a:xfrm>
            <a:off x="4166010" y="1447933"/>
            <a:ext cx="750094" cy="1223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050">
                <a:solidFill>
                  <a:srgbClr val="000000"/>
                </a:solidFill>
              </a:rPr>
              <a:t>Nagymér-tékű fiskális lazítás és sikertelen korrekciós kísérletek</a:t>
            </a:r>
          </a:p>
        </p:txBody>
      </p:sp>
    </p:spTree>
    <p:extLst>
      <p:ext uri="{BB962C8B-B14F-4D97-AF65-F5344CB8AC3E}">
        <p14:creationId xmlns:p14="http://schemas.microsoft.com/office/powerpoint/2010/main" xmlns="" val="2760868369"/>
      </p:ext>
    </p:extLst>
  </p:cSld>
  <p:clrMapOvr>
    <a:masterClrMapping/>
  </p:clrMapOvr>
  <p:transition spd="slow" advClick="0" advTm="3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01" y="2198665"/>
            <a:ext cx="4499992" cy="2958527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1298339" y="3325813"/>
            <a:ext cx="141514" cy="1480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2017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550" y="2204864"/>
            <a:ext cx="4613449" cy="2952328"/>
          </a:xfrm>
          <a:prstGeom prst="rect">
            <a:avLst/>
          </a:prstGeom>
        </p:spPr>
      </p:pic>
      <p:pic>
        <p:nvPicPr>
          <p:cNvPr id="4" name="Kép 3" descr="jel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445224"/>
            <a:ext cx="2566477" cy="117462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712" y="17728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732240" y="17728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45759" y="1088894"/>
            <a:ext cx="8573351" cy="413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350" b="1" dirty="0">
                <a:latin typeface="Arial" panose="020B0604020202020204" pitchFamily="34" charset="0"/>
                <a:cs typeface="Arial" panose="020B0604020202020204" pitchFamily="34" charset="0"/>
              </a:rPr>
              <a:t>A Kárpát-medence NUTS 2 szintű régióinak fejlettségi szintje (PPP-n mért GDP/fő) az EU átlagához viszonyítva a kohéziós politika besorolása alapján 2004-ben és 2017-ben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5043" y="51728"/>
            <a:ext cx="901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tervezési statisztikai régióink fejlődését tekintve jól látható a szerény </a:t>
            </a:r>
            <a:r>
              <a:rPr lang="hu-HU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közele-dés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az EU növekvő átlagos fejlettségi szintjéhez, de bőven vannak még </a:t>
            </a:r>
            <a:r>
              <a:rPr lang="hu-HU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teendő-ink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látva a szomszédos országok határmenti térségeinek gyorsabb előrelépését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6389" y="5761434"/>
            <a:ext cx="4021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latin typeface="Arial" panose="020B0604020202020204" pitchFamily="34" charset="0"/>
                <a:cs typeface="Arial" panose="020B0604020202020204" pitchFamily="34" charset="0"/>
              </a:rPr>
              <a:t>Forrás: Eurostat alapján KT Titkársága szerkesztés</a:t>
            </a:r>
            <a:endParaRPr lang="hu-H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6783" y="2554315"/>
            <a:ext cx="64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9922" y="2545462"/>
            <a:ext cx="64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</a:p>
        </p:txBody>
      </p:sp>
      <p:sp>
        <p:nvSpPr>
          <p:cNvPr id="13" name="Ellipszis 12"/>
          <p:cNvSpPr/>
          <p:nvPr/>
        </p:nvSpPr>
        <p:spPr>
          <a:xfrm>
            <a:off x="5844835" y="3251784"/>
            <a:ext cx="141514" cy="1480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298339" y="2344899"/>
            <a:ext cx="79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Pozsony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844835" y="2366197"/>
            <a:ext cx="79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Pozsony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13822" y="2048345"/>
            <a:ext cx="948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215978" y="2034426"/>
            <a:ext cx="948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xmlns="" val="230832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6" name="Tartalom helye 2"/>
          <p:cNvSpPr txBox="1">
            <a:spLocks/>
          </p:cNvSpPr>
          <p:nvPr/>
        </p:nvSpPr>
        <p:spPr bwMode="auto">
          <a:xfrm>
            <a:off x="152048" y="2493169"/>
            <a:ext cx="5817566" cy="38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endParaRPr lang="hu-HU" altLang="hu-HU" sz="750" dirty="0"/>
          </a:p>
        </p:txBody>
      </p:sp>
      <p:graphicFrame>
        <p:nvGraphicFramePr>
          <p:cNvPr id="171010" name="Objektum 52" hidden="1"/>
          <p:cNvGraphicFramePr>
            <a:graphicFrameLocks noChangeAspect="1"/>
          </p:cNvGraphicFramePr>
          <p:nvPr/>
        </p:nvGraphicFramePr>
        <p:xfrm>
          <a:off x="1787130" y="1501380"/>
          <a:ext cx="1190" cy="1190"/>
        </p:xfrm>
        <a:graphic>
          <a:graphicData uri="http://schemas.openxmlformats.org/presentationml/2006/ole">
            <p:oleObj spid="_x0000_s3184" name="think-cell Slide" r:id="rId3" imgW="360" imgH="360" progId="">
              <p:embed/>
            </p:oleObj>
          </a:graphicData>
        </a:graphic>
      </p:graphicFrame>
      <p:sp>
        <p:nvSpPr>
          <p:cNvPr id="62" name="Ellipszis 61"/>
          <p:cNvSpPr/>
          <p:nvPr/>
        </p:nvSpPr>
        <p:spPr>
          <a:xfrm>
            <a:off x="6067426" y="3830242"/>
            <a:ext cx="941785" cy="1402556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/>
          </a:p>
        </p:txBody>
      </p:sp>
      <p:sp>
        <p:nvSpPr>
          <p:cNvPr id="54" name="Ellipszis 53"/>
          <p:cNvSpPr/>
          <p:nvPr/>
        </p:nvSpPr>
        <p:spPr>
          <a:xfrm>
            <a:off x="6010275" y="2871642"/>
            <a:ext cx="910829" cy="896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/>
          </a:p>
        </p:txBody>
      </p:sp>
      <p:sp>
        <p:nvSpPr>
          <p:cNvPr id="52" name="Folyamatábra: Feldolgozás 51"/>
          <p:cNvSpPr/>
          <p:nvPr/>
        </p:nvSpPr>
        <p:spPr>
          <a:xfrm>
            <a:off x="12695635" y="3895726"/>
            <a:ext cx="69056" cy="22621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35720" y="46275"/>
            <a:ext cx="9065417" cy="13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Kockázatos a világ, számos ország van ellentmondásos helyzetben, de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általános vélekedés szerint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lényegi, kedvezőtlen változásokra néhány évig még nem kell számítani, de tartalékolni kell, mert szükségszerűen 2021-2022 körül – ha „kisebb hullámokkal” is mint 2007-2008-ban – már növekvő nehézségekkel kell számolni.</a:t>
            </a:r>
          </a:p>
        </p:txBody>
      </p:sp>
      <p:sp>
        <p:nvSpPr>
          <p:cNvPr id="6" name="Sávnyíl 5"/>
          <p:cNvSpPr/>
          <p:nvPr/>
        </p:nvSpPr>
        <p:spPr>
          <a:xfrm>
            <a:off x="2827736" y="2027236"/>
            <a:ext cx="1483519" cy="3147221"/>
          </a:xfrm>
          <a:prstGeom prst="chevron">
            <a:avLst>
              <a:gd name="adj" fmla="val 16370"/>
            </a:avLst>
          </a:prstGeom>
          <a:solidFill>
            <a:schemeClr val="accent3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 dirty="0">
              <a:solidFill>
                <a:schemeClr val="tx1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821657" y="4202906"/>
            <a:ext cx="109299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821657" y="3205163"/>
            <a:ext cx="109299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22997" y="4212431"/>
            <a:ext cx="10941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022997" y="3207544"/>
            <a:ext cx="10941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Ötszög 16"/>
          <p:cNvSpPr/>
          <p:nvPr/>
        </p:nvSpPr>
        <p:spPr>
          <a:xfrm>
            <a:off x="3022998" y="2243139"/>
            <a:ext cx="1187053" cy="60841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chemeClr val="bg1"/>
                </a:solidFill>
                <a:latin typeface="+mj-lt"/>
              </a:rPr>
              <a:t>Nagyon magas adósság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Folyamatábra: Feldolgozás 29"/>
          <p:cNvSpPr/>
          <p:nvPr/>
        </p:nvSpPr>
        <p:spPr>
          <a:xfrm>
            <a:off x="1432324" y="3225404"/>
            <a:ext cx="1446609" cy="951309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>
              <a:solidFill>
                <a:schemeClr val="tx1"/>
              </a:solidFill>
            </a:endParaRPr>
          </a:p>
        </p:txBody>
      </p:sp>
      <p:sp>
        <p:nvSpPr>
          <p:cNvPr id="32" name="Háromszög 31"/>
          <p:cNvSpPr/>
          <p:nvPr/>
        </p:nvSpPr>
        <p:spPr>
          <a:xfrm rot="5400000">
            <a:off x="2502099" y="3637956"/>
            <a:ext cx="952500" cy="153590"/>
          </a:xfrm>
          <a:prstGeom prst="triangl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>
              <a:solidFill>
                <a:schemeClr val="tx1"/>
              </a:solidFill>
            </a:endParaRPr>
          </a:p>
        </p:txBody>
      </p:sp>
      <p:sp>
        <p:nvSpPr>
          <p:cNvPr id="33" name="Ötszög 32"/>
          <p:cNvSpPr/>
          <p:nvPr/>
        </p:nvSpPr>
        <p:spPr>
          <a:xfrm>
            <a:off x="1725219" y="3361536"/>
            <a:ext cx="1187053" cy="607219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Rossz demográfiai kilátások</a:t>
            </a:r>
            <a:endParaRPr lang="en-US" sz="135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4" name="Ötszög 33"/>
          <p:cNvSpPr/>
          <p:nvPr/>
        </p:nvSpPr>
        <p:spPr>
          <a:xfrm>
            <a:off x="3022998" y="3377804"/>
            <a:ext cx="1187053" cy="608409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chemeClr val="bg1"/>
                </a:solidFill>
                <a:latin typeface="+mj-lt"/>
              </a:rPr>
              <a:t>Alacsony növekedés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Ötszög 34"/>
          <p:cNvSpPr/>
          <p:nvPr/>
        </p:nvSpPr>
        <p:spPr>
          <a:xfrm>
            <a:off x="3022998" y="4392216"/>
            <a:ext cx="1187053" cy="608409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chemeClr val="bg1"/>
                </a:solidFill>
                <a:latin typeface="+mj-lt"/>
              </a:rPr>
              <a:t>Alacsony kamatok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028" name="Szövegdoboz 37"/>
          <p:cNvSpPr txBox="1">
            <a:spLocks noChangeArrowheads="1"/>
          </p:cNvSpPr>
          <p:nvPr/>
        </p:nvSpPr>
        <p:spPr bwMode="auto">
          <a:xfrm>
            <a:off x="2553892" y="1784348"/>
            <a:ext cx="167401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125" b="1" dirty="0">
                <a:solidFill>
                  <a:srgbClr val="002060"/>
                </a:solidFill>
              </a:rPr>
              <a:t>Kockázatos hármas</a:t>
            </a:r>
          </a:p>
        </p:txBody>
      </p:sp>
      <p:cxnSp>
        <p:nvCxnSpPr>
          <p:cNvPr id="40" name="Egyenes összekötő 39"/>
          <p:cNvCxnSpPr/>
          <p:nvPr/>
        </p:nvCxnSpPr>
        <p:spPr>
          <a:xfrm>
            <a:off x="4243389" y="4163616"/>
            <a:ext cx="117395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4243389" y="3165872"/>
            <a:ext cx="117395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lyamatábra: Feldolgozás 41"/>
          <p:cNvSpPr/>
          <p:nvPr/>
        </p:nvSpPr>
        <p:spPr>
          <a:xfrm>
            <a:off x="4325793" y="3224518"/>
            <a:ext cx="1240631" cy="857214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>
              <a:solidFill>
                <a:schemeClr val="tx1"/>
              </a:solidFill>
            </a:endParaRPr>
          </a:p>
        </p:txBody>
      </p:sp>
      <p:sp>
        <p:nvSpPr>
          <p:cNvPr id="43" name="Háromszög 42"/>
          <p:cNvSpPr/>
          <p:nvPr/>
        </p:nvSpPr>
        <p:spPr>
          <a:xfrm rot="5400000">
            <a:off x="5421082" y="3942582"/>
            <a:ext cx="876300" cy="45005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>
              <a:solidFill>
                <a:schemeClr val="tx1"/>
              </a:solidFill>
            </a:endParaRPr>
          </a:p>
        </p:txBody>
      </p:sp>
      <p:sp>
        <p:nvSpPr>
          <p:cNvPr id="44" name="Ötszög 43"/>
          <p:cNvSpPr/>
          <p:nvPr/>
        </p:nvSpPr>
        <p:spPr>
          <a:xfrm>
            <a:off x="4335067" y="3377804"/>
            <a:ext cx="1187053" cy="608409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rgbClr val="002060"/>
                </a:solidFill>
                <a:latin typeface="+mj-lt"/>
              </a:rPr>
              <a:t>Törékeny bank-rendszer</a:t>
            </a:r>
            <a:endParaRPr lang="en-US" sz="135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5" name="Egyenes összekötő 44"/>
          <p:cNvCxnSpPr/>
          <p:nvPr/>
        </p:nvCxnSpPr>
        <p:spPr>
          <a:xfrm>
            <a:off x="4255295" y="5200650"/>
            <a:ext cx="117395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>
            <a:off x="4255295" y="4202906"/>
            <a:ext cx="117395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lyamatábra: Feldolgozás 46"/>
          <p:cNvSpPr/>
          <p:nvPr/>
        </p:nvSpPr>
        <p:spPr>
          <a:xfrm>
            <a:off x="4360069" y="4187429"/>
            <a:ext cx="1225320" cy="951309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575">
              <a:solidFill>
                <a:schemeClr val="bg1"/>
              </a:solidFill>
            </a:endParaRPr>
          </a:p>
        </p:txBody>
      </p:sp>
      <p:sp>
        <p:nvSpPr>
          <p:cNvPr id="49" name="Ötszög 48"/>
          <p:cNvSpPr/>
          <p:nvPr/>
        </p:nvSpPr>
        <p:spPr>
          <a:xfrm>
            <a:off x="4320780" y="4375547"/>
            <a:ext cx="1187053" cy="608409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b="1" dirty="0">
                <a:solidFill>
                  <a:schemeClr val="bg1"/>
                </a:solidFill>
                <a:latin typeface="+mj-lt"/>
              </a:rPr>
              <a:t>Rendszer-ellenes, EU szkeptikus pártok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039" name="Szövegdoboz 49"/>
          <p:cNvSpPr txBox="1">
            <a:spLocks noChangeArrowheads="1"/>
          </p:cNvSpPr>
          <p:nvPr/>
        </p:nvSpPr>
        <p:spPr bwMode="auto">
          <a:xfrm>
            <a:off x="6108667" y="4100393"/>
            <a:ext cx="9477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Olaszország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Portugália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Görögország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Szlovénia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900" b="1" dirty="0"/>
          </a:p>
        </p:txBody>
      </p:sp>
      <p:sp>
        <p:nvSpPr>
          <p:cNvPr id="171040" name="Szövegdoboz 50"/>
          <p:cNvSpPr txBox="1">
            <a:spLocks noChangeArrowheads="1"/>
          </p:cNvSpPr>
          <p:nvPr/>
        </p:nvSpPr>
        <p:spPr bwMode="auto">
          <a:xfrm>
            <a:off x="6152040" y="2906347"/>
            <a:ext cx="64174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900" b="1" dirty="0"/>
              <a:t>EU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USA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Kína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900" b="1" dirty="0"/>
              <a:t>Japán</a:t>
            </a:r>
          </a:p>
        </p:txBody>
      </p:sp>
      <p:pic>
        <p:nvPicPr>
          <p:cNvPr id="171041" name="Picture 2" descr="Képtalála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170" y="4237587"/>
            <a:ext cx="426077" cy="2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42" name="Picture 6" descr="https://upload.wikimedia.org/wikipedia/commons/thumb/5/5c/Flag_of_Greece.svg/600px-Flag_of_Greec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994" y="4554315"/>
            <a:ext cx="439339" cy="29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43" name="Picture 8" descr="https://upload.wikimedia.org/wikipedia/commons/thumb/0/03/Flag_of_Italy.svg/1280px-Flag_of_Ital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40" y="3901248"/>
            <a:ext cx="444103" cy="2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44" name="Picture 10" descr="Képtalála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072" y="3579582"/>
            <a:ext cx="397695" cy="2734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045" name="Picture 12" descr="Képtalála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852" y="3280221"/>
            <a:ext cx="388449" cy="2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46" name="Szövegdoboz 59"/>
          <p:cNvSpPr txBox="1">
            <a:spLocks noChangeArrowheads="1"/>
          </p:cNvSpPr>
          <p:nvPr/>
        </p:nvSpPr>
        <p:spPr bwMode="auto">
          <a:xfrm>
            <a:off x="4242568" y="1525929"/>
            <a:ext cx="46503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hu-HU" sz="1200" b="1" dirty="0">
                <a:solidFill>
                  <a:srgbClr val="C00000"/>
                </a:solidFill>
              </a:rPr>
              <a:t>Ázsia: a bankrendszer kerülhet bajba</a:t>
            </a:r>
          </a:p>
          <a:p>
            <a:pPr marL="64294" indent="-64294">
              <a:spcBef>
                <a:spcPct val="0"/>
              </a:spcBef>
            </a:pPr>
            <a:r>
              <a:rPr lang="hu-HU" altLang="hu-HU" sz="1200" b="1" dirty="0">
                <a:solidFill>
                  <a:srgbClr val="C00000"/>
                </a:solidFill>
              </a:rPr>
              <a:t>EU: Brexit miatti bizonytalanság, de újrainduló növekedés, Németország: változó konjunkturális kilátások, s ezáltal nálunk is!</a:t>
            </a:r>
          </a:p>
          <a:p>
            <a:pPr marL="64294" indent="-64294">
              <a:spcBef>
                <a:spcPct val="0"/>
              </a:spcBef>
            </a:pPr>
            <a:r>
              <a:rPr lang="hu-HU" altLang="hu-HU" sz="1200" b="1" dirty="0">
                <a:solidFill>
                  <a:srgbClr val="C00000"/>
                </a:solidFill>
              </a:rPr>
              <a:t>Dél-Európa: a bank- és a politikai rendszer is recseg-ropog</a:t>
            </a:r>
          </a:p>
          <a:p>
            <a:pPr>
              <a:spcBef>
                <a:spcPct val="0"/>
              </a:spcBef>
            </a:pPr>
            <a:r>
              <a:rPr lang="hu-HU" altLang="hu-HU" sz="1200" b="1" dirty="0">
                <a:solidFill>
                  <a:srgbClr val="C00000"/>
                </a:solidFill>
              </a:rPr>
              <a:t>USA: politikai kockázat, de visszatérő növekedés</a:t>
            </a:r>
          </a:p>
          <a:p>
            <a:pPr marL="64294" indent="-64294">
              <a:spcBef>
                <a:spcPct val="0"/>
              </a:spcBef>
            </a:pPr>
            <a:r>
              <a:rPr lang="hu-HU" altLang="hu-HU" sz="1200" b="1" dirty="0">
                <a:solidFill>
                  <a:srgbClr val="C00000"/>
                </a:solidFill>
              </a:rPr>
              <a:t>Kína: fennmarad az európaihoz </a:t>
            </a:r>
            <a:br>
              <a:rPr lang="hu-HU" altLang="hu-HU" sz="1200" b="1" dirty="0">
                <a:solidFill>
                  <a:srgbClr val="C00000"/>
                </a:solidFill>
              </a:rPr>
            </a:br>
            <a:r>
              <a:rPr lang="hu-HU" altLang="hu-HU" sz="1200" b="1" dirty="0">
                <a:solidFill>
                  <a:srgbClr val="C00000"/>
                </a:solidFill>
              </a:rPr>
              <a:t>mért magas növekedés</a:t>
            </a:r>
          </a:p>
        </p:txBody>
      </p:sp>
      <p:sp>
        <p:nvSpPr>
          <p:cNvPr id="171047" name="Szövegdoboz 2"/>
          <p:cNvSpPr txBox="1">
            <a:spLocks noChangeArrowheads="1"/>
          </p:cNvSpPr>
          <p:nvPr/>
        </p:nvSpPr>
        <p:spPr bwMode="auto">
          <a:xfrm>
            <a:off x="69869" y="6446312"/>
            <a:ext cx="1733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/>
              <a:t>Forrás: Tardos/saját szerk</a:t>
            </a:r>
            <a:r>
              <a:rPr lang="hu-HU" altLang="hu-HU" sz="1800" dirty="0"/>
              <a:t>.</a:t>
            </a:r>
          </a:p>
        </p:txBody>
      </p:sp>
      <p:pic>
        <p:nvPicPr>
          <p:cNvPr id="171048" name="Picture 5" descr="https://upload.wikimedia.org/wikipedia/commons/thumb/a/a4/Flag_of_the_United_States.svg/1235px-Flag_of_the_United_States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068" y="2967179"/>
            <a:ext cx="394214" cy="2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1520430" y="3322244"/>
            <a:ext cx="1502569" cy="685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3" name="Lefelé nyíl 2"/>
          <p:cNvSpPr/>
          <p:nvPr/>
        </p:nvSpPr>
        <p:spPr>
          <a:xfrm>
            <a:off x="1889356" y="4365211"/>
            <a:ext cx="363474" cy="73380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Téglalap 4"/>
          <p:cNvSpPr/>
          <p:nvPr/>
        </p:nvSpPr>
        <p:spPr>
          <a:xfrm>
            <a:off x="1417439" y="5688684"/>
            <a:ext cx="1307307" cy="38408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>
                <a:solidFill>
                  <a:schemeClr val="tx1"/>
                </a:solidFill>
              </a:rPr>
              <a:t>Növekvő munkaerőhiány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2878933" y="5671984"/>
            <a:ext cx="733806" cy="363474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Téglalap 7"/>
          <p:cNvSpPr/>
          <p:nvPr/>
        </p:nvSpPr>
        <p:spPr>
          <a:xfrm>
            <a:off x="3702620" y="5660084"/>
            <a:ext cx="4082104" cy="3872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bg1"/>
                </a:solidFill>
              </a:rPr>
              <a:t>Súlyos politikai útválasztási dilemmák a munkaerő kiváltás/pótlás megítélésében Európában</a:t>
            </a:r>
          </a:p>
        </p:txBody>
      </p:sp>
      <p:pic>
        <p:nvPicPr>
          <p:cNvPr id="1045" name="Picture 21" descr="https://upload.wikimedia.org/wikipedia/commons/thumb/b/b7/Flag_of_Europe.svg/300px-Flag_of_Europe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915" y="2675963"/>
            <a:ext cx="403361" cy="2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thumb/f/f0/Flag_of_Slovenia.svg/250px-Flag_of_Slovenia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852" y="4885523"/>
            <a:ext cx="446480" cy="2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yíl: jobbra mutató 8">
            <a:extLst>
              <a:ext uri="{FF2B5EF4-FFF2-40B4-BE49-F238E27FC236}">
                <a16:creationId xmlns="" xmlns:a16="http://schemas.microsoft.com/office/drawing/2014/main" id="{D0FB4318-D17A-49FA-AB2A-66EDAAE79F9E}"/>
              </a:ext>
            </a:extLst>
          </p:cNvPr>
          <p:cNvSpPr/>
          <p:nvPr/>
        </p:nvSpPr>
        <p:spPr>
          <a:xfrm>
            <a:off x="7736393" y="2493169"/>
            <a:ext cx="1364744" cy="2739629"/>
          </a:xfrm>
          <a:prstGeom prst="rightArrow">
            <a:avLst>
              <a:gd name="adj1" fmla="val 66688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/>
              <a:t>2021-22 visszatér a világ-válság?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="" xmlns:a16="http://schemas.microsoft.com/office/drawing/2014/main" id="{2818BB74-D29F-46B1-917B-825315865A4E}"/>
              </a:ext>
            </a:extLst>
          </p:cNvPr>
          <p:cNvSpPr/>
          <p:nvPr/>
        </p:nvSpPr>
        <p:spPr>
          <a:xfrm>
            <a:off x="35720" y="2433806"/>
            <a:ext cx="1342001" cy="2861436"/>
          </a:xfrm>
          <a:prstGeom prst="rightArrow">
            <a:avLst>
              <a:gd name="adj1" fmla="val 43244"/>
              <a:gd name="adj2" fmla="val 83468"/>
            </a:avLst>
          </a:prstGeom>
          <a:solidFill>
            <a:srgbClr val="ED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/>
              <a:t>2017 – 2020: lassan kimerülő </a:t>
            </a:r>
            <a:r>
              <a:rPr lang="hu-HU" sz="1350" dirty="0" err="1"/>
              <a:t>konjunk-túra</a:t>
            </a:r>
            <a:endParaRPr lang="hu-HU" sz="1350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4106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12">
            <a:extLst>
              <a:ext uri="{FF2B5EF4-FFF2-40B4-BE49-F238E27FC236}">
                <a16:creationId xmlns="" xmlns:a16="http://schemas.microsoft.com/office/drawing/2014/main" id="{7EFB618E-E506-435E-BB74-9C5A17197BFE}"/>
              </a:ext>
            </a:extLst>
          </p:cNvPr>
          <p:cNvSpPr/>
          <p:nvPr/>
        </p:nvSpPr>
        <p:spPr>
          <a:xfrm>
            <a:off x="-3462446" y="2051848"/>
            <a:ext cx="9282632" cy="6858762"/>
          </a:xfrm>
          <a:prstGeom prst="arc">
            <a:avLst>
              <a:gd name="adj1" fmla="val 16137346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 dirty="0">
              <a:latin typeface="Calibri" panose="020F0502020204030204" pitchFamily="34" charset="0"/>
            </a:endParaRPr>
          </a:p>
        </p:txBody>
      </p:sp>
      <p:sp>
        <p:nvSpPr>
          <p:cNvPr id="31" name="Arc 13">
            <a:extLst>
              <a:ext uri="{FF2B5EF4-FFF2-40B4-BE49-F238E27FC236}">
                <a16:creationId xmlns="" xmlns:a16="http://schemas.microsoft.com/office/drawing/2014/main" id="{6DE9FF3C-00FC-47D0-9947-568819736F90}"/>
              </a:ext>
            </a:extLst>
          </p:cNvPr>
          <p:cNvSpPr/>
          <p:nvPr/>
        </p:nvSpPr>
        <p:spPr>
          <a:xfrm>
            <a:off x="-1944211" y="2051848"/>
            <a:ext cx="6271805" cy="6858762"/>
          </a:xfrm>
          <a:prstGeom prst="arc">
            <a:avLst>
              <a:gd name="adj1" fmla="val 16200000"/>
              <a:gd name="adj2" fmla="val 21592782"/>
            </a:avLst>
          </a:prstGeom>
          <a:solidFill>
            <a:schemeClr val="bg1">
              <a:lumMod val="85000"/>
              <a:alpha val="89804"/>
            </a:schemeClr>
          </a:solidFill>
          <a:ln>
            <a:solidFill>
              <a:srgbClr val="A69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 dirty="0">
              <a:latin typeface="Calibri" panose="020F050202020403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551FB9D-CD3E-4DD0-9750-90BFD6202CE8}"/>
              </a:ext>
            </a:extLst>
          </p:cNvPr>
          <p:cNvSpPr txBox="1">
            <a:spLocks/>
          </p:cNvSpPr>
          <p:nvPr/>
        </p:nvSpPr>
        <p:spPr>
          <a:xfrm>
            <a:off x="185111" y="202580"/>
            <a:ext cx="8471557" cy="6895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Intenzív növekedési pályára kell állnunk, amit csak a versenyképességi fordulat biztosíthat</a:t>
            </a:r>
          </a:p>
        </p:txBody>
      </p:sp>
      <p:sp>
        <p:nvSpPr>
          <p:cNvPr id="5" name="Rectangle: Top Corners Rounded 11">
            <a:extLst>
              <a:ext uri="{FF2B5EF4-FFF2-40B4-BE49-F238E27FC236}">
                <a16:creationId xmlns="" xmlns:a16="http://schemas.microsoft.com/office/drawing/2014/main" id="{2795E6CA-A200-445C-8D86-214609D0EF48}"/>
              </a:ext>
            </a:extLst>
          </p:cNvPr>
          <p:cNvSpPr/>
          <p:nvPr/>
        </p:nvSpPr>
        <p:spPr>
          <a:xfrm rot="10800000">
            <a:off x="6186871" y="2855002"/>
            <a:ext cx="2152072" cy="206619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  <a:alpha val="68000"/>
            </a:schemeClr>
          </a:solidFill>
          <a:ln w="254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 sz="16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14">
            <a:extLst>
              <a:ext uri="{FF2B5EF4-FFF2-40B4-BE49-F238E27FC236}">
                <a16:creationId xmlns="" xmlns:a16="http://schemas.microsoft.com/office/drawing/2014/main" id="{5362EF24-DB3B-4BA5-8078-5493C342482C}"/>
              </a:ext>
            </a:extLst>
          </p:cNvPr>
          <p:cNvCxnSpPr>
            <a:cxnSpLocks/>
          </p:cNvCxnSpPr>
          <p:nvPr/>
        </p:nvCxnSpPr>
        <p:spPr>
          <a:xfrm>
            <a:off x="2539967" y="2100121"/>
            <a:ext cx="0" cy="3436206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>
            <a:extLst>
              <a:ext uri="{FF2B5EF4-FFF2-40B4-BE49-F238E27FC236}">
                <a16:creationId xmlns="" xmlns:a16="http://schemas.microsoft.com/office/drawing/2014/main" id="{9313858C-D734-4B4D-A43C-CF500D4B6AE7}"/>
              </a:ext>
            </a:extLst>
          </p:cNvPr>
          <p:cNvCxnSpPr>
            <a:cxnSpLocks/>
          </p:cNvCxnSpPr>
          <p:nvPr/>
        </p:nvCxnSpPr>
        <p:spPr>
          <a:xfrm>
            <a:off x="5712642" y="2045024"/>
            <a:ext cx="0" cy="3424297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7">
            <a:extLst>
              <a:ext uri="{FF2B5EF4-FFF2-40B4-BE49-F238E27FC236}">
                <a16:creationId xmlns="" xmlns:a16="http://schemas.microsoft.com/office/drawing/2014/main" id="{0E3839DE-C828-49DA-AC6F-EB886847E5CC}"/>
              </a:ext>
            </a:extLst>
          </p:cNvPr>
          <p:cNvSpPr/>
          <p:nvPr/>
        </p:nvSpPr>
        <p:spPr>
          <a:xfrm>
            <a:off x="6156783" y="1776806"/>
            <a:ext cx="1512167" cy="679322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4">
            <a:extLst>
              <a:ext uri="{FF2B5EF4-FFF2-40B4-BE49-F238E27FC236}">
                <a16:creationId xmlns="" xmlns:a16="http://schemas.microsoft.com/office/drawing/2014/main" id="{CC0441B9-291E-4C40-B226-A0585694C953}"/>
              </a:ext>
            </a:extLst>
          </p:cNvPr>
          <p:cNvSpPr txBox="1"/>
          <p:nvPr/>
        </p:nvSpPr>
        <p:spPr>
          <a:xfrm>
            <a:off x="6188296" y="1741791"/>
            <a:ext cx="1368800" cy="61299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31433" rIns="62865" bIns="31433" numCol="1" spcCol="1270" anchor="ctr" anchorCtr="0">
            <a:no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</a:rPr>
              <a:t>Intenzív </a:t>
            </a:r>
            <a:br>
              <a:rPr lang="hu-HU" sz="1400" b="1" dirty="0">
                <a:latin typeface="Calibri" panose="020F0502020204030204" pitchFamily="34" charset="0"/>
              </a:rPr>
            </a:br>
            <a:r>
              <a:rPr lang="hu-HU" sz="1400" b="1" dirty="0">
                <a:latin typeface="Calibri" panose="020F0502020204030204" pitchFamily="34" charset="0"/>
              </a:rPr>
              <a:t>növekedési pálya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C660F8B2-9976-488A-B03B-154F7BC590CC}"/>
              </a:ext>
            </a:extLst>
          </p:cNvPr>
          <p:cNvSpPr txBox="1">
            <a:spLocks/>
          </p:cNvSpPr>
          <p:nvPr/>
        </p:nvSpPr>
        <p:spPr>
          <a:xfrm>
            <a:off x="5934184" y="2626412"/>
            <a:ext cx="2581166" cy="226869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 cél: </a:t>
            </a:r>
          </a:p>
          <a:p>
            <a:pPr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Termelékenység</a:t>
            </a:r>
            <a:b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bővítése</a:t>
            </a:r>
          </a:p>
          <a:p>
            <a:pPr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Versenyképesség</a:t>
            </a:r>
            <a:b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javítása</a:t>
            </a:r>
          </a:p>
          <a:p>
            <a:pPr lvl="1"/>
            <a:r>
              <a:rPr lang="hu-HU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K+F</a:t>
            </a:r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ösztönzése</a:t>
            </a:r>
          </a:p>
          <a:p>
            <a:pPr lvl="1"/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Kkv-k reformja</a:t>
            </a:r>
          </a:p>
          <a:p>
            <a:pPr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Tőkeintenzitás: évi 4-5 százalékos termelékenység-növekedés</a:t>
            </a:r>
          </a:p>
          <a:p>
            <a:pPr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Humántőke fejlesztése</a:t>
            </a:r>
          </a:p>
          <a:p>
            <a:pPr lvl="1"/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Kreatív iparágak 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="" xmlns:a16="http://schemas.microsoft.com/office/drawing/2014/main" id="{C512830D-F76D-4611-AC43-BD3E13238439}"/>
              </a:ext>
            </a:extLst>
          </p:cNvPr>
          <p:cNvSpPr/>
          <p:nvPr/>
        </p:nvSpPr>
        <p:spPr>
          <a:xfrm>
            <a:off x="1134659" y="3020586"/>
            <a:ext cx="1366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Fiskális fordulat,</a:t>
            </a:r>
            <a:b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államadósság-ráta</a:t>
            </a:r>
            <a:b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csökkenése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="" xmlns:a16="http://schemas.microsoft.com/office/drawing/2014/main" id="{BCD11A14-8EBD-4BDA-8361-8FF7D95902AB}"/>
              </a:ext>
            </a:extLst>
          </p:cNvPr>
          <p:cNvSpPr/>
          <p:nvPr/>
        </p:nvSpPr>
        <p:spPr>
          <a:xfrm>
            <a:off x="2479178" y="3383268"/>
            <a:ext cx="1091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Monetáris,</a:t>
            </a:r>
            <a:b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hitelezési </a:t>
            </a:r>
            <a:b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fordulat</a:t>
            </a:r>
          </a:p>
        </p:txBody>
      </p:sp>
      <p:grpSp>
        <p:nvGrpSpPr>
          <p:cNvPr id="13" name="Group 22">
            <a:extLst>
              <a:ext uri="{FF2B5EF4-FFF2-40B4-BE49-F238E27FC236}">
                <a16:creationId xmlns="" xmlns:a16="http://schemas.microsoft.com/office/drawing/2014/main" id="{D1F7DB28-8D03-4B0B-BB08-159E3940F19C}"/>
              </a:ext>
            </a:extLst>
          </p:cNvPr>
          <p:cNvGrpSpPr/>
          <p:nvPr/>
        </p:nvGrpSpPr>
        <p:grpSpPr>
          <a:xfrm>
            <a:off x="1225940" y="5062708"/>
            <a:ext cx="2779738" cy="332920"/>
            <a:chOff x="627" y="258"/>
            <a:chExt cx="2574211" cy="766348"/>
          </a:xfrm>
        </p:grpSpPr>
        <p:sp>
          <p:nvSpPr>
            <p:cNvPr id="14" name="Rectangle: Rounded Corners 23">
              <a:extLst>
                <a:ext uri="{FF2B5EF4-FFF2-40B4-BE49-F238E27FC236}">
                  <a16:creationId xmlns="" xmlns:a16="http://schemas.microsoft.com/office/drawing/2014/main" id="{6AAB0E50-4718-4CE1-9192-BAC3B3E22DC5}"/>
                </a:ext>
              </a:extLst>
            </p:cNvPr>
            <p:cNvSpPr/>
            <p:nvPr/>
          </p:nvSpPr>
          <p:spPr>
            <a:xfrm>
              <a:off x="627" y="258"/>
              <a:ext cx="2574211" cy="76634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="" xmlns:a16="http://schemas.microsoft.com/office/drawing/2014/main" id="{F277CFFE-F04A-496D-B4AF-112AE664E30A}"/>
                </a:ext>
              </a:extLst>
            </p:cNvPr>
            <p:cNvSpPr txBox="1"/>
            <p:nvPr/>
          </p:nvSpPr>
          <p:spPr>
            <a:xfrm>
              <a:off x="135819" y="20708"/>
              <a:ext cx="2330152" cy="691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31433" rIns="62865" bIns="31433" numCol="1" spcCol="1270" anchor="ctr" anchorCtr="0">
              <a:noAutofit/>
            </a:bodyPr>
            <a:lstStyle/>
            <a:p>
              <a:pPr algn="ctr"/>
              <a:r>
                <a:rPr lang="hu-HU" sz="1600" dirty="0">
                  <a:latin typeface="Calibri" panose="020F0502020204030204" pitchFamily="34" charset="0"/>
                </a:rPr>
                <a:t>Sérülékenység csökkentése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9B0FF418-32C1-4E29-9C8B-37DFEFE4CB40}"/>
              </a:ext>
            </a:extLst>
          </p:cNvPr>
          <p:cNvSpPr/>
          <p:nvPr/>
        </p:nvSpPr>
        <p:spPr>
          <a:xfrm>
            <a:off x="624493" y="174179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="" xmlns:a16="http://schemas.microsoft.com/office/drawing/2014/main" id="{8AB4DEE0-1FC6-4FEE-BB88-3F0F05EF2DFC}"/>
              </a:ext>
            </a:extLst>
          </p:cNvPr>
          <p:cNvSpPr/>
          <p:nvPr/>
        </p:nvSpPr>
        <p:spPr>
          <a:xfrm>
            <a:off x="2211225" y="174179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="" xmlns:a16="http://schemas.microsoft.com/office/drawing/2014/main" id="{F93DF119-9369-4BDB-AECD-90D94BD5DE0E}"/>
              </a:ext>
            </a:extLst>
          </p:cNvPr>
          <p:cNvSpPr/>
          <p:nvPr/>
        </p:nvSpPr>
        <p:spPr>
          <a:xfrm>
            <a:off x="5457878" y="1713294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="" xmlns:a16="http://schemas.microsoft.com/office/drawing/2014/main" id="{A9C2BEDC-92B3-4672-844C-215D4F710403}"/>
              </a:ext>
            </a:extLst>
          </p:cNvPr>
          <p:cNvSpPr/>
          <p:nvPr/>
        </p:nvSpPr>
        <p:spPr>
          <a:xfrm>
            <a:off x="5084707" y="3591018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hu-HU" sz="135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2610B93-596E-4F00-B324-AC6309D4479A}"/>
              </a:ext>
            </a:extLst>
          </p:cNvPr>
          <p:cNvSpPr txBox="1">
            <a:spLocks/>
          </p:cNvSpPr>
          <p:nvPr/>
        </p:nvSpPr>
        <p:spPr>
          <a:xfrm>
            <a:off x="3974118" y="4252693"/>
            <a:ext cx="1688586" cy="12039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0">
              <a:buNone/>
            </a:pPr>
            <a:r>
              <a:rPr lang="hu-HU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Fő cél: </a:t>
            </a:r>
          </a:p>
          <a:p>
            <a:pPr lvl="1"/>
            <a:r>
              <a:rPr lang="hu-HU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Foglalkoztatás emelése</a:t>
            </a:r>
          </a:p>
          <a:p>
            <a:pPr lvl="1"/>
            <a:r>
              <a:rPr lang="hu-HU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Rugalmas munkaerőpiac</a:t>
            </a:r>
          </a:p>
          <a:p>
            <a:pPr lvl="1"/>
            <a:r>
              <a:rPr lang="hu-HU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Adócsökkentés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="" xmlns:a16="http://schemas.microsoft.com/office/drawing/2014/main" id="{A33325EC-3278-472C-9558-14CB332D69BA}"/>
              </a:ext>
            </a:extLst>
          </p:cNvPr>
          <p:cNvGrpSpPr/>
          <p:nvPr/>
        </p:nvGrpSpPr>
        <p:grpSpPr>
          <a:xfrm>
            <a:off x="4057766" y="3541241"/>
            <a:ext cx="1211672" cy="505043"/>
            <a:chOff x="627" y="258"/>
            <a:chExt cx="2574211" cy="766348"/>
          </a:xfrm>
        </p:grpSpPr>
        <p:sp>
          <p:nvSpPr>
            <p:cNvPr id="22" name="Rectangle: Rounded Corners 31">
              <a:extLst>
                <a:ext uri="{FF2B5EF4-FFF2-40B4-BE49-F238E27FC236}">
                  <a16:creationId xmlns="" xmlns:a16="http://schemas.microsoft.com/office/drawing/2014/main" id="{118A744B-B921-4BE0-9E2B-A0B852D23426}"/>
                </a:ext>
              </a:extLst>
            </p:cNvPr>
            <p:cNvSpPr/>
            <p:nvPr/>
          </p:nvSpPr>
          <p:spPr>
            <a:xfrm>
              <a:off x="627" y="258"/>
              <a:ext cx="2574211" cy="76634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="" xmlns:a16="http://schemas.microsoft.com/office/drawing/2014/main" id="{37793955-2072-4B5F-940F-40D89C5B72D6}"/>
                </a:ext>
              </a:extLst>
            </p:cNvPr>
            <p:cNvSpPr txBox="1"/>
            <p:nvPr/>
          </p:nvSpPr>
          <p:spPr>
            <a:xfrm>
              <a:off x="167430" y="44945"/>
              <a:ext cx="2213441" cy="691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31433" rIns="62865" bIns="31433" numCol="1" spcCol="1270" anchor="ctr" anchorCtr="0">
              <a:noAutofit/>
            </a:bodyPr>
            <a:lstStyle/>
            <a:p>
              <a:pPr lvl="0" algn="ctr"/>
              <a:r>
                <a:rPr lang="hu-HU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Extenzív </a:t>
              </a:r>
              <a:br>
                <a:rPr lang="hu-HU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</a:br>
              <a:r>
                <a:rPr lang="hu-HU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növekedés</a:t>
              </a:r>
            </a:p>
          </p:txBody>
        </p:sp>
      </p:grpSp>
      <p:cxnSp>
        <p:nvCxnSpPr>
          <p:cNvPr id="24" name="Straight Connector 33">
            <a:extLst>
              <a:ext uri="{FF2B5EF4-FFF2-40B4-BE49-F238E27FC236}">
                <a16:creationId xmlns="" xmlns:a16="http://schemas.microsoft.com/office/drawing/2014/main" id="{21D13A69-00AD-496B-ADBB-F90512DF4392}"/>
              </a:ext>
            </a:extLst>
          </p:cNvPr>
          <p:cNvCxnSpPr>
            <a:cxnSpLocks/>
          </p:cNvCxnSpPr>
          <p:nvPr/>
        </p:nvCxnSpPr>
        <p:spPr>
          <a:xfrm>
            <a:off x="1026930" y="2045024"/>
            <a:ext cx="50806" cy="3436205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34">
            <a:extLst>
              <a:ext uri="{FF2B5EF4-FFF2-40B4-BE49-F238E27FC236}">
                <a16:creationId xmlns="" xmlns:a16="http://schemas.microsoft.com/office/drawing/2014/main" id="{23EB2C1E-0E8A-40FA-9AC3-66E6905E5BF5}"/>
              </a:ext>
            </a:extLst>
          </p:cNvPr>
          <p:cNvGrpSpPr/>
          <p:nvPr/>
        </p:nvGrpSpPr>
        <p:grpSpPr>
          <a:xfrm>
            <a:off x="6644093" y="5110363"/>
            <a:ext cx="1187593" cy="540681"/>
            <a:chOff x="24961" y="17649"/>
            <a:chExt cx="2589056" cy="766348"/>
          </a:xfrm>
        </p:grpSpPr>
        <p:sp>
          <p:nvSpPr>
            <p:cNvPr id="26" name="Rectangle: Rounded Corners 35">
              <a:extLst>
                <a:ext uri="{FF2B5EF4-FFF2-40B4-BE49-F238E27FC236}">
                  <a16:creationId xmlns="" xmlns:a16="http://schemas.microsoft.com/office/drawing/2014/main" id="{813A789D-B86A-497B-806A-67AB9778174F}"/>
                </a:ext>
              </a:extLst>
            </p:cNvPr>
            <p:cNvSpPr/>
            <p:nvPr/>
          </p:nvSpPr>
          <p:spPr>
            <a:xfrm>
              <a:off x="24961" y="17649"/>
              <a:ext cx="2574212" cy="76634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="" xmlns:a16="http://schemas.microsoft.com/office/drawing/2014/main" id="{19B3CF2F-D051-45D4-BA86-C2FB259293F9}"/>
                </a:ext>
              </a:extLst>
            </p:cNvPr>
            <p:cNvSpPr txBox="1"/>
            <p:nvPr/>
          </p:nvSpPr>
          <p:spPr>
            <a:xfrm>
              <a:off x="84323" y="20708"/>
              <a:ext cx="2529694" cy="691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31433" rIns="62865" bIns="31433" numCol="1" spcCol="1270" anchor="ctr" anchorCtr="0">
              <a:noAutofit/>
            </a:bodyPr>
            <a:lstStyle/>
            <a:p>
              <a:pPr algn="ctr"/>
              <a:r>
                <a:rPr lang="hu-HU" sz="1400" b="1" dirty="0">
                  <a:latin typeface="Calibri" panose="020F0502020204030204" pitchFamily="34" charset="0"/>
                </a:rPr>
                <a:t>Teljes foglalkoztatás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Arrow: Bent 2">
            <a:extLst>
              <a:ext uri="{FF2B5EF4-FFF2-40B4-BE49-F238E27FC236}">
                <a16:creationId xmlns="" xmlns:a16="http://schemas.microsoft.com/office/drawing/2014/main" id="{82B5A65C-6B27-4BEB-B40B-214F37E623C3}"/>
              </a:ext>
            </a:extLst>
          </p:cNvPr>
          <p:cNvSpPr/>
          <p:nvPr/>
        </p:nvSpPr>
        <p:spPr>
          <a:xfrm>
            <a:off x="4560665" y="1956144"/>
            <a:ext cx="1192215" cy="1479221"/>
          </a:xfrm>
          <a:prstGeom prst="bentArrow">
            <a:avLst>
              <a:gd name="adj1" fmla="val 18441"/>
              <a:gd name="adj2" fmla="val 16413"/>
              <a:gd name="adj3" fmla="val 22853"/>
              <a:gd name="adj4" fmla="val 437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29" name="Ellipszis 28">
            <a:extLst>
              <a:ext uri="{FF2B5EF4-FFF2-40B4-BE49-F238E27FC236}">
                <a16:creationId xmlns="" xmlns:a16="http://schemas.microsoft.com/office/drawing/2014/main" id="{B2017ECB-4637-400C-BA83-5AC2089FA1AF}"/>
              </a:ext>
            </a:extLst>
          </p:cNvPr>
          <p:cNvSpPr/>
          <p:nvPr/>
        </p:nvSpPr>
        <p:spPr>
          <a:xfrm>
            <a:off x="6150218" y="3825986"/>
            <a:ext cx="1894943" cy="22029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30" name="TextBox 37">
            <a:extLst>
              <a:ext uri="{FF2B5EF4-FFF2-40B4-BE49-F238E27FC236}">
                <a16:creationId xmlns="" xmlns:a16="http://schemas.microsoft.com/office/drawing/2014/main" id="{F41F7398-28A9-4960-A9A7-B19C85E07C87}"/>
              </a:ext>
            </a:extLst>
          </p:cNvPr>
          <p:cNvSpPr txBox="1"/>
          <p:nvPr/>
        </p:nvSpPr>
        <p:spPr>
          <a:xfrm>
            <a:off x="3745082" y="1746819"/>
            <a:ext cx="168033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1600" b="1" dirty="0">
                <a:solidFill>
                  <a:srgbClr val="FF0000"/>
                </a:solidFill>
                <a:latin typeface="Calibri"/>
              </a:rPr>
              <a:t>Versenyképességi</a:t>
            </a:r>
          </a:p>
          <a:p>
            <a:pPr>
              <a:defRPr/>
            </a:pPr>
            <a:r>
              <a:rPr lang="hu-HU" sz="1600" b="1" dirty="0">
                <a:solidFill>
                  <a:srgbClr val="FF0000"/>
                </a:solidFill>
                <a:latin typeface="Calibri"/>
              </a:rPr>
              <a:t>fordulat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="" xmlns:a16="http://schemas.microsoft.com/office/drawing/2014/main" id="{CA80C392-95EC-4701-86D5-B6D5B06FD5A1}"/>
              </a:ext>
            </a:extLst>
          </p:cNvPr>
          <p:cNvSpPr txBox="1">
            <a:spLocks/>
          </p:cNvSpPr>
          <p:nvPr/>
        </p:nvSpPr>
        <p:spPr>
          <a:xfrm>
            <a:off x="45160" y="6172967"/>
            <a:ext cx="2977184" cy="277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400" i="1">
                <a:latin typeface="Calibri" panose="020F0502020204030204" pitchFamily="34" charset="0"/>
              </a:rPr>
              <a:t>Forrás: MNB</a:t>
            </a:r>
            <a:endParaRPr lang="hu-HU" sz="1400" i="1" dirty="0">
              <a:latin typeface="Calibri" panose="020F0502020204030204" pitchFamily="34" charset="0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60A9-868C-42E0-8DFB-3DE5A899F1F8}" type="datetime1">
              <a:rPr lang="hu-HU" smtClean="0"/>
              <a:pPr/>
              <a:t>2019.05.21.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340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9" y="2019300"/>
            <a:ext cx="8696325" cy="153611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07CE-653C-4182-86BB-56A90AA5C3A5}" type="datetime1">
              <a:rPr lang="hu-HU" smtClean="0"/>
              <a:pPr/>
              <a:t>2019.05.21.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725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8570241"/>
              </p:ext>
            </p:extLst>
          </p:nvPr>
        </p:nvGraphicFramePr>
        <p:xfrm>
          <a:off x="0" y="1535562"/>
          <a:ext cx="9013371" cy="486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199189" y="2107019"/>
            <a:ext cx="6351739" cy="5078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hu-HU" sz="1350" dirty="0"/>
              <a:t>A rendszerváltás után, 1991-től a lengyel adósság kétharmadát hitelező </a:t>
            </a:r>
          </a:p>
          <a:p>
            <a:r>
              <a:rPr lang="hu-HU" sz="1350" dirty="0"/>
              <a:t>nyugati kormányok elengedték a tartozás felét, a bankok meg követelésük 45 százalékát.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912141" y="2448467"/>
            <a:ext cx="1258663" cy="155427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1161518" y="1951004"/>
            <a:ext cx="759907" cy="2142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7838" y="-245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 stabilitás nélkül nincs értelme versenyképességről beszélni, most jött el az ideje, hogy az extenzív növekedésről a hatékonyság alapúra térjünk át</a:t>
            </a:r>
          </a:p>
        </p:txBody>
      </p:sp>
      <p:sp>
        <p:nvSpPr>
          <p:cNvPr id="7" name="Szövegdoboz 1"/>
          <p:cNvSpPr txBox="1"/>
          <p:nvPr/>
        </p:nvSpPr>
        <p:spPr>
          <a:xfrm>
            <a:off x="1963414" y="1510114"/>
            <a:ext cx="4894586" cy="54099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/>
              <a:t>A bolgár adósságfolyamatokban 1990 után a gazdasági </a:t>
            </a:r>
          </a:p>
          <a:p>
            <a:r>
              <a:rPr lang="hu-HU" sz="1600" b="1" dirty="0"/>
              <a:t>sokkterápia, valutareform játszottak szerepet.  </a:t>
            </a:r>
          </a:p>
        </p:txBody>
      </p:sp>
      <p:sp>
        <p:nvSpPr>
          <p:cNvPr id="8" name="Szövegdoboz 1"/>
          <p:cNvSpPr txBox="1"/>
          <p:nvPr/>
        </p:nvSpPr>
        <p:spPr>
          <a:xfrm>
            <a:off x="3335877" y="2659062"/>
            <a:ext cx="3151516" cy="3231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Sérülékenység csökkenése 2013-tól</a:t>
            </a:r>
          </a:p>
        </p:txBody>
      </p:sp>
      <p:cxnSp>
        <p:nvCxnSpPr>
          <p:cNvPr id="15" name="Szögletes összekötő 14"/>
          <p:cNvCxnSpPr>
            <a:stCxn id="8" idx="3"/>
          </p:cNvCxnSpPr>
          <p:nvPr/>
        </p:nvCxnSpPr>
        <p:spPr>
          <a:xfrm>
            <a:off x="6487393" y="2820612"/>
            <a:ext cx="370607" cy="820441"/>
          </a:xfrm>
          <a:prstGeom prst="bentConnector2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0" y="6654520"/>
            <a:ext cx="8681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Európai Bizottság, KT Titkársága szerkesztés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0" y="6377684"/>
            <a:ext cx="680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C00000"/>
                </a:solidFill>
              </a:rPr>
              <a:t>* 2018-19-20-ra az Európai Bizottság </a:t>
            </a:r>
            <a:r>
              <a:rPr lang="hu-HU" sz="1600" dirty="0" smtClean="0">
                <a:solidFill>
                  <a:srgbClr val="C00000"/>
                </a:solidFill>
              </a:rPr>
              <a:t>2019. </a:t>
            </a:r>
            <a:r>
              <a:rPr lang="hu-HU" sz="1600" smtClean="0">
                <a:solidFill>
                  <a:srgbClr val="C00000"/>
                </a:solidFill>
              </a:rPr>
              <a:t>tavaszi </a:t>
            </a:r>
            <a:r>
              <a:rPr lang="hu-HU" sz="1600" dirty="0">
                <a:solidFill>
                  <a:srgbClr val="C00000"/>
                </a:solidFill>
              </a:rPr>
              <a:t>előrejelzése alapján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04949" y="883965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GDP</a:t>
            </a:r>
            <a:r>
              <a:rPr lang="hu-HU" sz="2000" b="1" dirty="0"/>
              <a:t>-</a:t>
            </a:r>
            <a:r>
              <a:rPr lang="en-GB" sz="2000" b="1" dirty="0" err="1"/>
              <a:t>arányos</a:t>
            </a:r>
            <a:r>
              <a:rPr lang="en-GB" sz="2000" b="1" dirty="0"/>
              <a:t> </a:t>
            </a:r>
            <a:r>
              <a:rPr lang="en-GB" sz="2000" b="1" dirty="0" err="1"/>
              <a:t>államadósság</a:t>
            </a:r>
            <a:r>
              <a:rPr lang="en-GB" sz="2000" b="1" dirty="0"/>
              <a:t> </a:t>
            </a:r>
            <a:r>
              <a:rPr lang="en-GB" sz="2000" b="1" dirty="0" err="1"/>
              <a:t>alakulása</a:t>
            </a:r>
            <a:r>
              <a:rPr lang="en-GB" sz="2000" b="1" dirty="0"/>
              <a:t> </a:t>
            </a:r>
            <a:r>
              <a:rPr lang="en-GB" sz="2000" b="1" dirty="0" err="1"/>
              <a:t>az</a:t>
            </a:r>
            <a:r>
              <a:rPr lang="en-GB" sz="2000" b="1" dirty="0"/>
              <a:t> EU-</a:t>
            </a:r>
            <a:r>
              <a:rPr lang="en-GB" sz="2000" b="1" dirty="0" err="1"/>
              <a:t>hoz</a:t>
            </a:r>
            <a:r>
              <a:rPr lang="en-GB" sz="2000" b="1" dirty="0"/>
              <a:t> 2000 </a:t>
            </a:r>
            <a:r>
              <a:rPr lang="en-GB" sz="2000" b="1" dirty="0" err="1"/>
              <a:t>után</a:t>
            </a:r>
            <a:r>
              <a:rPr lang="en-GB" sz="2000" b="1" dirty="0"/>
              <a:t> </a:t>
            </a:r>
            <a:r>
              <a:rPr lang="en-GB" sz="2000" b="1" dirty="0" err="1"/>
              <a:t>csatlakozott</a:t>
            </a:r>
            <a:r>
              <a:rPr lang="en-GB" sz="2000" b="1" dirty="0"/>
              <a:t> </a:t>
            </a:r>
            <a:r>
              <a:rPr lang="en-GB" sz="2000" b="1" dirty="0" err="1"/>
              <a:t>országokban</a:t>
            </a:r>
            <a:r>
              <a:rPr lang="en-GB" sz="2000" b="1" dirty="0"/>
              <a:t> </a:t>
            </a:r>
            <a:r>
              <a:rPr lang="hu-HU" sz="2000" b="1" dirty="0"/>
              <a:t>1990</a:t>
            </a:r>
            <a:r>
              <a:rPr lang="en-GB" sz="2000" b="1" dirty="0"/>
              <a:t>-2020 </a:t>
            </a:r>
            <a:r>
              <a:rPr lang="en-GB" sz="2000" b="1" dirty="0" err="1"/>
              <a:t>között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7888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9769554-B3FA-414D-94EF-A7C52E12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26030"/>
            <a:ext cx="8882743" cy="752215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államadósság devizaaránya 23 százalék közelébe csökkent 2018 végére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D27C8E49-667C-4EBF-B86A-88D1BE3A75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46" y="1524576"/>
            <a:ext cx="7953677" cy="499487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8A554723-73DC-4257-9B70-0BD915EDE016}"/>
              </a:ext>
            </a:extLst>
          </p:cNvPr>
          <p:cNvSpPr txBox="1"/>
          <p:nvPr/>
        </p:nvSpPr>
        <p:spPr>
          <a:xfrm>
            <a:off x="0" y="6519446"/>
            <a:ext cx="784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Forrás: ÁKK, MNB</a:t>
            </a:r>
          </a:p>
        </p:txBody>
      </p:sp>
      <p:sp>
        <p:nvSpPr>
          <p:cNvPr id="6" name="Téglalap 9"/>
          <p:cNvSpPr>
            <a:spLocks noChangeArrowheads="1"/>
          </p:cNvSpPr>
          <p:nvPr/>
        </p:nvSpPr>
        <p:spPr bwMode="auto">
          <a:xfrm>
            <a:off x="107156" y="878245"/>
            <a:ext cx="9036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GDP-arányos államadósság és annak devizaadósság és forintadósság szerinti összetétele 2004-2018 között (negyedévente)</a:t>
            </a:r>
            <a:endParaRPr lang="hu-HU" altLang="en-US" sz="13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69678" y="2729348"/>
            <a:ext cx="46423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végén a külföldiek az államadósság mintegy harmadát 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birtokolták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1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9769554-B3FA-414D-94EF-A7C52E12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84" y="73580"/>
            <a:ext cx="8596668" cy="804665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elején Az állampapírok mintegy ötöde a háztartások tulajdonában van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8A554723-73DC-4257-9B70-0BD915EDE016}"/>
              </a:ext>
            </a:extLst>
          </p:cNvPr>
          <p:cNvSpPr txBox="1"/>
          <p:nvPr/>
        </p:nvSpPr>
        <p:spPr>
          <a:xfrm>
            <a:off x="0" y="6519446"/>
            <a:ext cx="784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Forrás: MNB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BF2F3E9-B48A-4C1F-ADBB-AB8B0642FB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83" y="1596258"/>
            <a:ext cx="8355087" cy="4982121"/>
          </a:xfrm>
          <a:prstGeom prst="rect">
            <a:avLst/>
          </a:prstGeom>
        </p:spPr>
      </p:pic>
      <p:sp>
        <p:nvSpPr>
          <p:cNvPr id="6" name="Téglalap 9"/>
          <p:cNvSpPr>
            <a:spLocks noChangeArrowheads="1"/>
          </p:cNvSpPr>
          <p:nvPr/>
        </p:nvSpPr>
        <p:spPr bwMode="auto">
          <a:xfrm>
            <a:off x="107156" y="791594"/>
            <a:ext cx="9036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állampapírok megoszlása az egyes jövedelemtulajdonosok között 2013-2019 között (félévente)</a:t>
            </a:r>
            <a:endParaRPr lang="hu-HU" altLang="en-US" sz="13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8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um 5" hidden="1"/>
          <p:cNvGraphicFramePr>
            <a:graphicFrameLocks noChangeAspect="1"/>
          </p:cNvGraphicFramePr>
          <p:nvPr/>
        </p:nvGraphicFramePr>
        <p:xfrm>
          <a:off x="2001442" y="1501379"/>
          <a:ext cx="1190" cy="1190"/>
        </p:xfrm>
        <a:graphic>
          <a:graphicData uri="http://schemas.openxmlformats.org/presentationml/2006/ole">
            <p:oleObj spid="_x0000_s4180" name="think-cell Slide" r:id="rId4" imgW="360" imgH="360" progId="">
              <p:embed/>
            </p:oleObj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11927" y="782097"/>
            <a:ext cx="8721329" cy="5476149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51433" tIns="25717" rIns="51433" bIns="25717" anchor="ctr"/>
          <a:lstStyle/>
          <a:p>
            <a:pPr>
              <a:defRPr/>
            </a:pPr>
            <a:endParaRPr lang="en-GB" sz="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784" y="114301"/>
            <a:ext cx="8785622" cy="64055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100" b="1" dirty="0">
                <a:solidFill>
                  <a:srgbClr val="002060"/>
                </a:solidFill>
              </a:rPr>
              <a:t/>
            </a:r>
            <a:br>
              <a:rPr lang="en-US" altLang="en-US" sz="2100" b="1" dirty="0">
                <a:solidFill>
                  <a:srgbClr val="002060"/>
                </a:solidFill>
              </a:rPr>
            </a:br>
            <a:r>
              <a:rPr lang="hu-HU" altLang="en-US" sz="1800" b="1" spc="-34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strukturális tényezők mellett  ország-specifikus események és a gazdaságpolitika is befolyásolja az egyes országok relatív megítélését</a:t>
            </a:r>
            <a:r>
              <a:rPr lang="hu-HU" altLang="en-US" sz="2100" b="1" spc="-34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en-US" sz="2100" b="1" spc="-34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en-US" sz="2100" b="1" spc="-34" dirty="0">
              <a:solidFill>
                <a:srgbClr val="00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zövegdoboz 6"/>
          <p:cNvSpPr txBox="1">
            <a:spLocks noChangeArrowheads="1"/>
          </p:cNvSpPr>
          <p:nvPr/>
        </p:nvSpPr>
        <p:spPr bwMode="auto">
          <a:xfrm>
            <a:off x="179784" y="6258247"/>
            <a:ext cx="497924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67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Reuters, a CEE átlag a fenti országok átlaga, az egyes országok vonalai pedig a CEE átlagtól való eltérést ábrázolják</a:t>
            </a:r>
          </a:p>
        </p:txBody>
      </p:sp>
      <p:sp>
        <p:nvSpPr>
          <p:cNvPr id="2054" name="Szövegdoboz 4"/>
          <p:cNvSpPr txBox="1">
            <a:spLocks noChangeArrowheads="1"/>
          </p:cNvSpPr>
          <p:nvPr/>
        </p:nvSpPr>
        <p:spPr bwMode="auto">
          <a:xfrm>
            <a:off x="485774" y="986258"/>
            <a:ext cx="844748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1575" b="1" dirty="0">
                <a:solidFill>
                  <a:srgbClr val="002060"/>
                </a:solidFill>
                <a:latin typeface="Arial" panose="020B0604020202020204" pitchFamily="34" charset="0"/>
              </a:rPr>
              <a:t>A CEE térség átlagos </a:t>
            </a:r>
            <a:r>
              <a:rPr lang="hu-HU" altLang="en-US" sz="1575" b="1" dirty="0" err="1">
                <a:solidFill>
                  <a:srgbClr val="002060"/>
                </a:solidFill>
                <a:latin typeface="Arial" panose="020B0604020202020204" pitchFamily="34" charset="0"/>
              </a:rPr>
              <a:t>CDS-felára</a:t>
            </a:r>
            <a:r>
              <a:rPr lang="hu-HU" altLang="en-US" sz="1575" b="1" dirty="0">
                <a:solidFill>
                  <a:srgbClr val="002060"/>
                </a:solidFill>
                <a:latin typeface="Arial" panose="020B0604020202020204" pitchFamily="34" charset="0"/>
              </a:rPr>
              <a:t> és az egyes országok relatív pozíciói </a:t>
            </a:r>
            <a:r>
              <a:rPr lang="hu-HU" altLang="en-US" sz="1575" dirty="0">
                <a:solidFill>
                  <a:srgbClr val="002060"/>
                </a:solidFill>
                <a:latin typeface="Arial" panose="020B0604020202020204" pitchFamily="34" charset="0"/>
              </a:rPr>
              <a:t>(bázispont)</a:t>
            </a:r>
            <a:endParaRPr lang="hu-HU" altLang="hu-HU" sz="1575" dirty="0">
              <a:latin typeface="Arial" panose="020B0604020202020204" pitchFamily="34" charset="0"/>
            </a:endParaRPr>
          </a:p>
        </p:txBody>
      </p:sp>
      <p:sp>
        <p:nvSpPr>
          <p:cNvPr id="205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0660AF9-8519-4393-9D68-E8561EA1A571}" type="datetime4">
              <a:rPr lang="hu-HU" altLang="hu-HU" sz="900"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2019. május 21.</a:t>
            </a:fld>
            <a:endParaRPr lang="hu-HU" altLang="hu-HU" sz="900">
              <a:latin typeface="Times New Roman" panose="02020603050405020304" pitchFamily="18" charset="0"/>
            </a:endParaRPr>
          </a:p>
        </p:txBody>
      </p:sp>
      <p:sp>
        <p:nvSpPr>
          <p:cNvPr id="205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447EBF-7B4F-4574-8948-51203DC9FAA1}" type="slidenum">
              <a:rPr lang="hu-HU" altLang="hu-HU" sz="105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050">
              <a:latin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91" y="1316199"/>
            <a:ext cx="8436201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4109629"/>
      </p:ext>
    </p:extLst>
  </p:cSld>
  <p:clrMapOvr>
    <a:masterClrMapping/>
  </p:clrMapOvr>
  <p:transition spd="slow" advClick="0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F7C63A6F-A3E8-41B7-B701-DE54504D808B}"/>
              </a:ext>
            </a:extLst>
          </p:cNvPr>
          <p:cNvSpPr txBox="1"/>
          <p:nvPr/>
        </p:nvSpPr>
        <p:spPr>
          <a:xfrm>
            <a:off x="1" y="211350"/>
            <a:ext cx="90806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GDP növekedésének üteme nálunk – szerencsére – gyorsabb mind az államadósságénál, mind az államháztartás együttes kiadásánál </a:t>
            </a:r>
          </a:p>
          <a:p>
            <a:r>
              <a:rPr lang="hu-H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Néhány jellemző adat: GDP,  államadósság, a magyar államháztartás kiadási főösszege, adósságszolgálat, EU forrás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" y="1988093"/>
            <a:ext cx="3227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Milliárd forint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227088" y="2430966"/>
            <a:ext cx="1853565" cy="348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*2004 előtti uniós támogatások: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PHARE program:</a:t>
            </a: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 tervezet: évi 100</a:t>
            </a:r>
            <a:b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millió ECU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1990-1998 között 800 millió euró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2000-2006 között 1,5 milliárd euró </a:t>
            </a: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SAPARD program:</a:t>
            </a:r>
          </a:p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2000-2006 között </a:t>
            </a:r>
            <a:b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   38 millió euró 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 (éves szinten 10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forint)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6557480"/>
            <a:ext cx="35614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i="1" dirty="0"/>
              <a:t>Forrás: KT Titkársága szerkesztés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7</a:t>
            </a:fld>
            <a:endParaRPr lang="hu-HU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3861139"/>
              </p:ext>
            </p:extLst>
          </p:nvPr>
        </p:nvGraphicFramePr>
        <p:xfrm>
          <a:off x="0" y="2174695"/>
          <a:ext cx="7227088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61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28708" y="6420358"/>
            <a:ext cx="2057400" cy="365125"/>
          </a:xfrm>
        </p:spPr>
        <p:txBody>
          <a:bodyPr/>
          <a:lstStyle/>
          <a:p>
            <a:fld id="{DD193DC5-9A08-45DE-8E1B-6A7050465108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-21771" y="6356351"/>
            <a:ext cx="9035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*A Bizottság módszertana alapján a nettó pozíció számításakor a befizetések összege módosításra kerül egy korrekciós arányszámmal (adminisztrációs kiadások nélküli kifizetés az összes EU tagállamnak és a tagállamok által befizetett összes nemzeti hozzájárulás aránya), ezen felül a befizetésekben nem kerülnek figyelembevételre az ún. tradicionális saját források (TOR) címén az EU költségvetésébe befizetett összegek, mivel a közösségi politikákból eredően ezek tisztán uniós bevételeknek számítanak.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-1" y="1367525"/>
            <a:ext cx="910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Magyarország uniós befizetései, az Unióból származó támogatásai, valamint nettó pozíciója 2004-2020 között (GDP százalékában)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0"/>
            <a:ext cx="9105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EU-ból Magyarországra érkező 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nettósított </a:t>
            </a:r>
            <a:r>
              <a:rPr lang="hu-H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támogatások GDP arányos mértéke a 2004. évi 0,2 százalékról évente fokozatosan emelkedve 2014-re több mint 5 százalék lett, azóta 3 százalék körül mozog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096000" y="5192360"/>
            <a:ext cx="2939143" cy="10973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Fentieken túlmenően az általunk beszedett, Uniót megillető illeték- és vámbevételek évente átlagosan a GDP 0,1 százalékát képviselik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6201" y="6086307"/>
            <a:ext cx="471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Forrás: PM, KT Titkársága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7354686"/>
              </p:ext>
            </p:extLst>
          </p:nvPr>
        </p:nvGraphicFramePr>
        <p:xfrm>
          <a:off x="0" y="2013857"/>
          <a:ext cx="9013372" cy="407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9940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70530"/>
            <a:ext cx="90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Ígéretes gazdaságunk további fejlődése az elkövetkező években.  A Költségvetési Tanács szerint elsősorban a külső feltételek jelenthetnek kockázatot a növekedés fenntarthatóságára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="" xmlns:a16="http://schemas.microsoft.com/office/drawing/2014/main" id="{F08592AE-80B5-45FA-AF40-3BC781EAD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709699"/>
              </p:ext>
            </p:extLst>
          </p:nvPr>
        </p:nvGraphicFramePr>
        <p:xfrm>
          <a:off x="141931" y="1542525"/>
          <a:ext cx="8806609" cy="300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7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Változás %-ában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582" marR="38582" marT="19293" marB="19293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 (előző évi áron)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(4,3)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(4,1)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(4,0)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(4,2)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(4,1)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746">
                <a:tc gridSpan="7">
                  <a:txBody>
                    <a:bodyPr/>
                    <a:lstStyle/>
                    <a:p>
                      <a:pPr lvl="1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növekedés összetevői (előző évi áron)</a:t>
                      </a:r>
                    </a:p>
                  </a:txBody>
                  <a:tcPr marL="38582" marR="38582" marT="19293" marB="1929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Háztartások fogyasztási</a:t>
                      </a:r>
                      <a:r>
                        <a:rPr lang="hu-H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kiadása</a:t>
                      </a:r>
                      <a:endParaRPr lang="hu-H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(5,2)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(4,8)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Közösségi fogyasztási kiadás*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(1,4)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(0,7)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(0,4)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Bruttó állóeszköz-felhalmozás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(12,8)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(7,5)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,7)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(5,1)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Készletváltozás (a GDP %-ában)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Termékek és szolgáltatások exportja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(6,9)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(6,7)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(7,3)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(7,1)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Termékek és szolgáltatások importja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(9,2)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(7,4)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(6,3)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(7,1)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(6,9)</a:t>
                      </a: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746">
                <a:tc gridSpan="7">
                  <a:txBody>
                    <a:bodyPr/>
                    <a:lstStyle/>
                    <a:p>
                      <a:pPr lvl="1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Hozzájárulás a GDP növekedéséhez (előző évi áron)</a:t>
                      </a:r>
                    </a:p>
                  </a:txBody>
                  <a:tcPr marL="38582" marR="38582" marT="19293" marB="1929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Belföldi végső felhasználás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(4,2)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(3,7)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Készletváltozás</a:t>
                      </a: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1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746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Termékek és szolgáltatások külkereskedelmi</a:t>
                      </a:r>
                      <a:r>
                        <a:rPr lang="hu-H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egyenlege</a:t>
                      </a:r>
                      <a:endParaRPr lang="hu-H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(-1,1)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hu-HU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(0,7)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(0,5)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hu-HU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(0,6)</a:t>
                      </a:r>
                      <a:endParaRPr lang="hu-H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93" marB="19293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38582" marR="38582" marT="19293" marB="19293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Cím 1">
            <a:extLst>
              <a:ext uri="{FF2B5EF4-FFF2-40B4-BE49-F238E27FC236}">
                <a16:creationId xmlns="" xmlns:a16="http://schemas.microsoft.com/office/drawing/2014/main" id="{54794D45-5DC4-4DBE-AD87-72F86576BAA0}"/>
              </a:ext>
            </a:extLst>
          </p:cNvPr>
          <p:cNvSpPr txBox="1">
            <a:spLocks/>
          </p:cNvSpPr>
          <p:nvPr/>
        </p:nvSpPr>
        <p:spPr>
          <a:xfrm>
            <a:off x="0" y="1213581"/>
            <a:ext cx="9056914" cy="26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altLang="en-US" sz="15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Hazai makrogazdasági kilátások a </a:t>
            </a:r>
            <a:r>
              <a:rPr lang="hu-HU" altLang="en-US" sz="15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2019-2023-as</a:t>
            </a:r>
            <a:r>
              <a:rPr lang="hu-HU" altLang="en-US" sz="15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(és 2018-2022-es)</a:t>
            </a:r>
            <a:r>
              <a:rPr lang="hu-HU" altLang="en-US" sz="15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Konvergencia Program alapján</a:t>
            </a:r>
            <a:endParaRPr lang="hu-HU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076" name="Text Box 11">
            <a:extLst>
              <a:ext uri="{FF2B5EF4-FFF2-40B4-BE49-F238E27FC236}">
                <a16:creationId xmlns="" xmlns:a16="http://schemas.microsoft.com/office/drawing/2014/main" id="{01DE365C-36E6-4D4A-9F3A-34D95AB3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788547"/>
            <a:ext cx="1585244" cy="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55" tIns="10827" rIns="21655" bIns="1082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422">
                <a:solidFill>
                  <a:srgbClr val="000000"/>
                </a:solidFill>
                <a:cs typeface="Arial" panose="020B0604020202020204" pitchFamily="34" charset="0"/>
              </a:rPr>
              <a:t>Forrás: Magyarország Konvergencia Programja 2017-2021</a:t>
            </a:r>
          </a:p>
        </p:txBody>
      </p:sp>
      <p:sp>
        <p:nvSpPr>
          <p:cNvPr id="168077" name="Szövegdoboz 6">
            <a:extLst>
              <a:ext uri="{FF2B5EF4-FFF2-40B4-BE49-F238E27FC236}">
                <a16:creationId xmlns="" xmlns:a16="http://schemas.microsoft.com/office/drawing/2014/main" id="{D379BFF1-6F2A-41A6-86A8-E7530270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918" y="4759080"/>
            <a:ext cx="2502768" cy="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464">
                <a:cs typeface="Arial" panose="020B0604020202020204" pitchFamily="34" charset="0"/>
              </a:rPr>
              <a:t>*Kormányzat és háztartásokat segítő non-profit intézmények együtt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="" xmlns:a16="http://schemas.microsoft.com/office/drawing/2014/main" id="{79205325-CA52-42F8-930E-62FD959E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383723"/>
              </p:ext>
            </p:extLst>
          </p:nvPr>
        </p:nvGraphicFramePr>
        <p:xfrm>
          <a:off x="141928" y="4631664"/>
          <a:ext cx="8806612" cy="18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384"/>
                <a:gridCol w="1017037"/>
                <a:gridCol w="1045028"/>
                <a:gridCol w="961053"/>
                <a:gridCol w="1082351"/>
                <a:gridCol w="1017520"/>
              </a:tblGrid>
              <a:tr h="119872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 %-ában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8582" marR="38582" marT="19264" marB="19264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Bruttó adósságráta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(73,2)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(69,6)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(66,7)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(63,4)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(59,7)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Adósságráta változása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(-0,4)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(-3,5)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  <a:r>
                        <a:rPr lang="hu-HU" sz="11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(-3,0)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</a:t>
                      </a:r>
                      <a:r>
                        <a:rPr lang="hu-HU" sz="11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(-3,2)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(-3,8)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-3,4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283">
                <a:tc gridSpan="7">
                  <a:txBody>
                    <a:bodyPr/>
                    <a:lstStyle/>
                    <a:p>
                      <a:pPr lvl="1"/>
                      <a:r>
                        <a:rPr lang="hu-H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Hozzájárulás az adósságállomány változásához</a:t>
                      </a:r>
                    </a:p>
                  </a:txBody>
                  <a:tcPr marL="38582" marR="38582" marT="19264" marB="19264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Elsődleges egyenleg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(-0,2)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(-0,6)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0,8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(-0,8)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(-1,0)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(-1,6)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Kamatkiadás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(2,6)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r>
                        <a:rPr lang="hu-HU" sz="11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(2,4)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(2,3)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hu-HU" sz="11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hu-HU" sz="11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1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adósságra ható egyéb tényezők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(2,1)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(-0,3)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(0,1)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0,3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</a:t>
                      </a:r>
                      <a:r>
                        <a:rPr lang="hu-HU" sz="11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283">
                <a:tc>
                  <a:txBody>
                    <a:bodyPr/>
                    <a:lstStyle/>
                    <a:p>
                      <a:r>
                        <a:rPr lang="hu-H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adósságállomány implicit kamatlába (%)</a:t>
                      </a:r>
                    </a:p>
                  </a:txBody>
                  <a:tcPr marL="38582" marR="38582" marT="19264" marB="1926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(3,6)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r>
                        <a:rPr lang="hu-HU" sz="11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</a:t>
                      </a:r>
                      <a:r>
                        <a:rPr lang="hu-HU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(3,5)</a:t>
                      </a:r>
                    </a:p>
                  </a:txBody>
                  <a:tcPr marL="38582" marR="38582" marT="19264" marB="19264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38582" marR="38582" marT="19264" marB="1926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01DE365C-36E6-4D4A-9F3A-34D95AB3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31" y="6608738"/>
            <a:ext cx="4386525" cy="1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73" tIns="14436" rIns="28873" bIns="14436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Magyarország Konvergencia Programja 2019-2023 és 2018-2022</a:t>
            </a:r>
          </a:p>
        </p:txBody>
      </p:sp>
      <p:sp>
        <p:nvSpPr>
          <p:cNvPr id="10" name="Szövegdoboz 6">
            <a:extLst>
              <a:ext uri="{FF2B5EF4-FFF2-40B4-BE49-F238E27FC236}">
                <a16:creationId xmlns="" xmlns:a16="http://schemas.microsoft.com/office/drawing/2014/main" id="{D379BFF1-6F2A-41A6-86A8-E7530270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300" y="6538913"/>
            <a:ext cx="4331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cs typeface="Arial" panose="020B0604020202020204" pitchFamily="34" charset="0"/>
              </a:rPr>
              <a:t>*Kormányzat és háztartásokat segítő non-profit intézmények együtt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003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2736</Words>
  <Application>Microsoft Office PowerPoint</Application>
  <PresentationFormat>Diavetítés a képernyőre (4:3 oldalarány)</PresentationFormat>
  <Paragraphs>550</Paragraphs>
  <Slides>23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Office-téma</vt:lpstr>
      <vt:lpstr>think-cell Slide</vt:lpstr>
      <vt:lpstr>    KÖZÉP EURÓPA ÉS MAGYARORSZÁG HELYZETE ÉS NÉHÁNY STRATÉGIAI FELADATA A PÁNEURÓPAI PIKNIK UTÁN 30 ÉVVEL  </vt:lpstr>
      <vt:lpstr>Hullámhegyek, hullámvölgyek a magyar államadósság-ráta, valamint gazdasági növekedés kormányzati ciklusok szerinti alakulásában. Munkanélküliség a 2010-es évekig, mára munkaerőhiány  A kormányzás, a GDP arányos államadósság, a GDP változása az előző évhez képest, valamint a munkanélküliség alakulása</vt:lpstr>
      <vt:lpstr>3. dia</vt:lpstr>
      <vt:lpstr>Az államadósság devizaaránya 23 százalék közelébe csökkent 2018 végére</vt:lpstr>
      <vt:lpstr>2019 elején Az állampapírok mintegy ötöde a háztartások tulajdonában van</vt:lpstr>
      <vt:lpstr> A strukturális tényezők mellett  ország-specifikus események és a gazdaságpolitika is befolyásolja az egyes országok relatív megítélését </vt:lpstr>
      <vt:lpstr>7. dia</vt:lpstr>
      <vt:lpstr>8. dia</vt:lpstr>
      <vt:lpstr>9. dia</vt:lpstr>
      <vt:lpstr>10. dia</vt:lpstr>
      <vt:lpstr>11. dia</vt:lpstr>
      <vt:lpstr>12. dia</vt:lpstr>
      <vt:lpstr>Az egész régióban kitüntetett szerepet játszik a járműipar, Magyarországon a válság óta végrehajtott nagyberuházások emelték a súlyát és a trend folytatódik</vt:lpstr>
      <vt:lpstr>Az élénkülés nálunk főként a belső piachoz köthető szektorokban jelentkezett</vt:lpstr>
      <vt:lpstr>A fogyasztásunk dinamizálódik, a nettó exportunk fokozatosan mérséklődik</vt:lpstr>
      <vt:lpstr>16. dia</vt:lpstr>
      <vt:lpstr>Az erősödő konjunktúra a hitelezés élénkülését is elhozta nálunk. A lakossági hitelek hazai bővülése egyelőre elmarad a régiós átlagtól. A vállalati hitelek azonban igen dinamikusan alakultak részben a jegybanki programoknak köszönhetően</vt:lpstr>
      <vt:lpstr>18. dia</vt:lpstr>
      <vt:lpstr>19. dia</vt:lpstr>
      <vt:lpstr>20. dia</vt:lpstr>
      <vt:lpstr>21. dia</vt:lpstr>
      <vt:lpstr>22. dia</vt:lpstr>
      <vt:lpstr>KÖSZÖNÖM A MEGTISZTELŐ FIGYELMET!</vt:lpstr>
    </vt:vector>
  </TitlesOfParts>
  <Company>Országgyűlés Hivatala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gergicst</dc:creator>
  <cp:lastModifiedBy>Vasvári József</cp:lastModifiedBy>
  <cp:revision>411</cp:revision>
  <cp:lastPrinted>2019-05-08T17:05:15Z</cp:lastPrinted>
  <dcterms:created xsi:type="dcterms:W3CDTF">2015-09-15T08:22:01Z</dcterms:created>
  <dcterms:modified xsi:type="dcterms:W3CDTF">2019-05-21T08:43:22Z</dcterms:modified>
</cp:coreProperties>
</file>