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73" r:id="rId6"/>
    <p:sldId id="270" r:id="rId7"/>
    <p:sldId id="272" r:id="rId8"/>
    <p:sldId id="271" r:id="rId9"/>
    <p:sldId id="274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5"/>
    <p:restoredTop sz="94599"/>
  </p:normalViewPr>
  <p:slideViewPr>
    <p:cSldViewPr snapToGrid="0" snapToObjects="1">
      <p:cViewPr varScale="1">
        <p:scale>
          <a:sx n="86" d="100"/>
          <a:sy n="86" d="100"/>
        </p:scale>
        <p:origin x="100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AppData\Local\Microsoft\Windows\INetCache\Content.Outlook\8FO7FNL1\KSH%20Magyarorasz&#225;g%20T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TTA</a:t>
            </a:r>
            <a:r>
              <a:rPr lang="hu-HU"/>
              <a:t> alakulása Magyarországon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Munka1!$D$15</c:f>
              <c:strCache>
                <c:ptCount val="1"/>
                <c:pt idx="0">
                  <c:v>TTA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Munka1!$C$16:$C$43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Munka1!$D$16:$D$43</c:f>
              <c:numCache>
                <c:formatCode>General</c:formatCode>
                <c:ptCount val="28"/>
                <c:pt idx="0">
                  <c:v>1.87</c:v>
                </c:pt>
                <c:pt idx="1">
                  <c:v>1.87</c:v>
                </c:pt>
                <c:pt idx="2">
                  <c:v>1.77</c:v>
                </c:pt>
                <c:pt idx="3">
                  <c:v>1.68</c:v>
                </c:pt>
                <c:pt idx="4">
                  <c:v>1.64</c:v>
                </c:pt>
                <c:pt idx="5">
                  <c:v>1.57</c:v>
                </c:pt>
                <c:pt idx="6">
                  <c:v>1.46</c:v>
                </c:pt>
                <c:pt idx="7">
                  <c:v>1.37</c:v>
                </c:pt>
                <c:pt idx="8">
                  <c:v>1.32</c:v>
                </c:pt>
                <c:pt idx="9">
                  <c:v>1.28</c:v>
                </c:pt>
                <c:pt idx="10">
                  <c:v>1.32</c:v>
                </c:pt>
                <c:pt idx="11">
                  <c:v>1.31</c:v>
                </c:pt>
                <c:pt idx="12">
                  <c:v>1.3</c:v>
                </c:pt>
                <c:pt idx="13">
                  <c:v>1.27</c:v>
                </c:pt>
                <c:pt idx="14">
                  <c:v>1.28</c:v>
                </c:pt>
                <c:pt idx="15">
                  <c:v>1.31</c:v>
                </c:pt>
                <c:pt idx="16">
                  <c:v>1.34</c:v>
                </c:pt>
                <c:pt idx="17">
                  <c:v>1.32</c:v>
                </c:pt>
                <c:pt idx="18">
                  <c:v>1.35</c:v>
                </c:pt>
                <c:pt idx="19">
                  <c:v>1.32</c:v>
                </c:pt>
                <c:pt idx="20">
                  <c:v>1.25</c:v>
                </c:pt>
                <c:pt idx="21">
                  <c:v>1.23</c:v>
                </c:pt>
                <c:pt idx="22">
                  <c:v>1.34</c:v>
                </c:pt>
                <c:pt idx="23">
                  <c:v>1.35</c:v>
                </c:pt>
                <c:pt idx="24">
                  <c:v>1.44</c:v>
                </c:pt>
                <c:pt idx="25">
                  <c:v>1.45</c:v>
                </c:pt>
                <c:pt idx="26">
                  <c:v>1.53</c:v>
                </c:pt>
                <c:pt idx="27">
                  <c:v>1.54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24-4DB1-8802-33A655324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6333695"/>
        <c:axId val="646334111"/>
      </c:lineChart>
      <c:catAx>
        <c:axId val="646333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46334111"/>
        <c:crosses val="autoZero"/>
        <c:auto val="1"/>
        <c:lblAlgn val="ctr"/>
        <c:lblOffset val="100"/>
        <c:noMultiLvlLbl val="0"/>
      </c:catAx>
      <c:valAx>
        <c:axId val="646334111"/>
        <c:scaling>
          <c:orientation val="minMax"/>
          <c:max val="2.2000000000000002"/>
          <c:min val="1.100000000000000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46333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Húzzon egy képet a helyőrzőre vagy kattintson az ikonra a hozzáadáshoz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Húzzon egy képet a helyőrzőre vagy kattintson az ikonra a hozzáadáshoz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Húzzon egy képet a helyőrzőre vagy kattintson az ikonra a hozzáadáshoz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Húzzon egy képet a helyőrzőre vagy kattintson az ikonra a hozzáadáshoz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Húzzon egy képet a helyőrzőre vagy kattintson az ikonra a hozzáadáshoz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54955" y="3055433"/>
            <a:ext cx="8825658" cy="1721947"/>
          </a:xfrm>
        </p:spPr>
        <p:txBody>
          <a:bodyPr/>
          <a:lstStyle/>
          <a:p>
            <a:r>
              <a:rPr lang="hu-HU" sz="3600" b="1" dirty="0"/>
              <a:t>Az EU</a:t>
            </a:r>
            <a:r>
              <a:rPr lang="en-US" sz="3600" b="1" dirty="0"/>
              <a:t> </a:t>
            </a:r>
            <a:r>
              <a:rPr lang="hu-HU" sz="3600" b="1" dirty="0"/>
              <a:t>családügyi és ifjúságpolitikai törekvései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184805"/>
          </a:xfrm>
        </p:spPr>
        <p:txBody>
          <a:bodyPr>
            <a:normAutofit/>
          </a:bodyPr>
          <a:lstStyle/>
          <a:p>
            <a:r>
              <a:rPr lang="hu-HU" b="1" dirty="0"/>
              <a:t>Joó Kinga, </a:t>
            </a:r>
            <a:r>
              <a:rPr lang="hu-HU" sz="1700" dirty="0"/>
              <a:t>elnök-helyettes, Nagycsaládosok országos egyesülete (</a:t>
            </a:r>
            <a:r>
              <a:rPr lang="hu-HU" sz="1700" dirty="0" err="1"/>
              <a:t>noe</a:t>
            </a:r>
            <a:r>
              <a:rPr lang="hu-HU" sz="1700" dirty="0"/>
              <a:t>)</a:t>
            </a:r>
          </a:p>
          <a:p>
            <a:r>
              <a:rPr lang="hu-HU" sz="1700" dirty="0"/>
              <a:t>Európai gazdasági és szociális bizottság (</a:t>
            </a:r>
            <a:r>
              <a:rPr lang="hu-HU" sz="1700" dirty="0" err="1"/>
              <a:t>egszb</a:t>
            </a:r>
            <a:r>
              <a:rPr lang="hu-HU" sz="1700" dirty="0"/>
              <a:t>) tagja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" y="-668427"/>
            <a:ext cx="4034800" cy="372386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3F61B5F-247E-4704-BE0C-982D7741D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951" y="579864"/>
            <a:ext cx="2170770" cy="129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1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GB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kinga@jookinga.hu</a:t>
            </a:r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4B2B132-C77C-4919-A4F6-DC86A752E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84" y="461460"/>
            <a:ext cx="4139543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7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377055" cy="6858000"/>
          </a:xfrm>
        </p:spPr>
      </p:pic>
    </p:spTree>
    <p:extLst>
      <p:ext uri="{BB962C8B-B14F-4D97-AF65-F5344CB8AC3E}">
        <p14:creationId xmlns:p14="http://schemas.microsoft.com/office/powerpoint/2010/main" val="56014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12846"/>
          </a:xfrm>
        </p:spPr>
        <p:txBody>
          <a:bodyPr/>
          <a:lstStyle/>
          <a:p>
            <a:r>
              <a:rPr lang="hu-HU" sz="3200" dirty="0"/>
              <a:t>Várható élettartam</a:t>
            </a:r>
            <a:r>
              <a:rPr lang="en-GB" sz="3200" dirty="0"/>
              <a:t> Eur</a:t>
            </a:r>
            <a:r>
              <a:rPr lang="hu-HU" sz="3200" dirty="0" err="1"/>
              <a:t>ópában</a:t>
            </a:r>
            <a:r>
              <a:rPr lang="en-GB" sz="3200" dirty="0"/>
              <a:t>: </a:t>
            </a:r>
            <a:r>
              <a:rPr lang="hu-HU" sz="3200" dirty="0"/>
              <a:t>Költözzön ebbe az országba és TÍZ évvel tovább élhet</a:t>
            </a:r>
            <a:endParaRPr lang="en-GB" sz="32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90255"/>
            <a:ext cx="10349345" cy="5015345"/>
          </a:xfrm>
        </p:spPr>
      </p:pic>
    </p:spTree>
    <p:extLst>
      <p:ext uri="{BB962C8B-B14F-4D97-AF65-F5344CB8AC3E}">
        <p14:creationId xmlns:p14="http://schemas.microsoft.com/office/powerpoint/2010/main" val="355179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6111" y="138546"/>
            <a:ext cx="9404723" cy="623454"/>
          </a:xfrm>
        </p:spPr>
        <p:txBody>
          <a:bodyPr/>
          <a:lstStyle/>
          <a:p>
            <a:r>
              <a:rPr lang="hu-HU" sz="3200" dirty="0"/>
              <a:t>Várható népesedési változás 2080-ra</a:t>
            </a:r>
            <a:endParaRPr lang="en-GB" sz="32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817419"/>
            <a:ext cx="9869489" cy="5999018"/>
          </a:xfrm>
        </p:spPr>
      </p:pic>
    </p:spTree>
    <p:extLst>
      <p:ext uri="{BB962C8B-B14F-4D97-AF65-F5344CB8AC3E}">
        <p14:creationId xmlns:p14="http://schemas.microsoft.com/office/powerpoint/2010/main" val="227987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F9366E-5B93-4FD8-9117-F9B18CE9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/>
              <a:t>Nemzeti sajátosságok, hagyományok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66BCFCF2-1B85-46BB-B866-CD9897637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770" y="776927"/>
            <a:ext cx="4035902" cy="388805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CF5270C-A822-4A1F-BC76-4A6196E8F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173" y="4339683"/>
            <a:ext cx="1905000" cy="1905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2AF0EA9-32E0-4E59-91A3-8DCE6104C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260" y="2193015"/>
            <a:ext cx="3143134" cy="247197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58307B4-CADF-4772-90AE-5A2E180FF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220" y="2166937"/>
            <a:ext cx="3018263" cy="407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8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011B7F-171E-4545-863B-B980346A1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Magyarország családpolitikai ráfordításai GDP arányban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C0C2258-AB5C-497B-B584-A3CDC487B61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226DE46-79D8-4C0A-A854-7F0D68B33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Forrás: OECD </a:t>
            </a:r>
            <a:r>
              <a:rPr lang="hu-HU" dirty="0" err="1"/>
              <a:t>Family</a:t>
            </a:r>
            <a:r>
              <a:rPr lang="hu-HU" dirty="0"/>
              <a:t> </a:t>
            </a:r>
            <a:r>
              <a:rPr lang="hu-HU" dirty="0" err="1"/>
              <a:t>database</a:t>
            </a:r>
            <a:endParaRPr lang="hu-H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3AC0684-4F3D-4BAF-8AAB-51D09F387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1"/>
          <a:stretch/>
        </p:blipFill>
        <p:spPr bwMode="auto">
          <a:xfrm>
            <a:off x="1154956" y="685800"/>
            <a:ext cx="8825657" cy="364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60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D9AE9D-F98E-4DA9-98F1-C5249614F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544988"/>
              </p:ext>
            </p:extLst>
          </p:nvPr>
        </p:nvGraphicFramePr>
        <p:xfrm>
          <a:off x="645740" y="452718"/>
          <a:ext cx="9657987" cy="5795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961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1E1851-7F3E-4AD1-82F1-BFEACF609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Demográfiai körkép Magyarországon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022CF49-7B24-4BEA-9060-32EF74649A7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8E67C7F-6853-4C17-AB10-BFEDC0AD7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Forrás: EMMI, 2018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68DC3A3-FCF6-4CE1-89CD-26B14F4C6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6" y="587299"/>
            <a:ext cx="8825657" cy="3781324"/>
          </a:xfrm>
          <a:prstGeom prst="rect">
            <a:avLst/>
          </a:prstGeom>
        </p:spPr>
      </p:pic>
      <p:sp>
        <p:nvSpPr>
          <p:cNvPr id="7" name="Lefelé nyíl 9">
            <a:extLst>
              <a:ext uri="{FF2B5EF4-FFF2-40B4-BE49-F238E27FC236}">
                <a16:creationId xmlns:a16="http://schemas.microsoft.com/office/drawing/2014/main" id="{FCC01660-15E1-49A3-B8E0-034F0E0DDCB9}"/>
              </a:ext>
            </a:extLst>
          </p:cNvPr>
          <p:cNvSpPr/>
          <p:nvPr/>
        </p:nvSpPr>
        <p:spPr>
          <a:xfrm>
            <a:off x="9380975" y="996963"/>
            <a:ext cx="216024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felé nyíl 13">
            <a:extLst>
              <a:ext uri="{FF2B5EF4-FFF2-40B4-BE49-F238E27FC236}">
                <a16:creationId xmlns:a16="http://schemas.microsoft.com/office/drawing/2014/main" id="{0BDD252E-11FE-4D35-8067-B62E4B055F24}"/>
              </a:ext>
            </a:extLst>
          </p:cNvPr>
          <p:cNvSpPr/>
          <p:nvPr/>
        </p:nvSpPr>
        <p:spPr>
          <a:xfrm>
            <a:off x="7556656" y="1310655"/>
            <a:ext cx="216024" cy="36004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felé nyíl 13">
            <a:extLst>
              <a:ext uri="{FF2B5EF4-FFF2-40B4-BE49-F238E27FC236}">
                <a16:creationId xmlns:a16="http://schemas.microsoft.com/office/drawing/2014/main" id="{807FDF4C-6378-4F2B-BE6E-B4328A2CAB7C}"/>
              </a:ext>
            </a:extLst>
          </p:cNvPr>
          <p:cNvSpPr/>
          <p:nvPr/>
        </p:nvSpPr>
        <p:spPr>
          <a:xfrm>
            <a:off x="7832306" y="1813772"/>
            <a:ext cx="330973" cy="4541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felé nyíl 13">
            <a:extLst>
              <a:ext uri="{FF2B5EF4-FFF2-40B4-BE49-F238E27FC236}">
                <a16:creationId xmlns:a16="http://schemas.microsoft.com/office/drawing/2014/main" id="{78A991B7-0D95-4B8C-B282-997BE404B2E4}"/>
              </a:ext>
            </a:extLst>
          </p:cNvPr>
          <p:cNvSpPr/>
          <p:nvPr/>
        </p:nvSpPr>
        <p:spPr>
          <a:xfrm>
            <a:off x="7673756" y="2798667"/>
            <a:ext cx="324035" cy="396037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felé nyíl 13">
            <a:extLst>
              <a:ext uri="{FF2B5EF4-FFF2-40B4-BE49-F238E27FC236}">
                <a16:creationId xmlns:a16="http://schemas.microsoft.com/office/drawing/2014/main" id="{368D4B7C-3D48-45A1-8BE6-7357FA341F5E}"/>
              </a:ext>
            </a:extLst>
          </p:cNvPr>
          <p:cNvSpPr/>
          <p:nvPr/>
        </p:nvSpPr>
        <p:spPr>
          <a:xfrm>
            <a:off x="7585044" y="3517211"/>
            <a:ext cx="412748" cy="60469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felé nyíl 11">
            <a:extLst>
              <a:ext uri="{FF2B5EF4-FFF2-40B4-BE49-F238E27FC236}">
                <a16:creationId xmlns:a16="http://schemas.microsoft.com/office/drawing/2014/main" id="{8194A1F8-9D0C-419B-982D-791E2C9E9B72}"/>
              </a:ext>
            </a:extLst>
          </p:cNvPr>
          <p:cNvSpPr/>
          <p:nvPr/>
        </p:nvSpPr>
        <p:spPr>
          <a:xfrm>
            <a:off x="9380975" y="2474624"/>
            <a:ext cx="409796" cy="36004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felé nyíl 11">
            <a:extLst>
              <a:ext uri="{FF2B5EF4-FFF2-40B4-BE49-F238E27FC236}">
                <a16:creationId xmlns:a16="http://schemas.microsoft.com/office/drawing/2014/main" id="{12EBF989-168E-4831-BA2A-47CC78837ECA}"/>
              </a:ext>
            </a:extLst>
          </p:cNvPr>
          <p:cNvSpPr/>
          <p:nvPr/>
        </p:nvSpPr>
        <p:spPr>
          <a:xfrm>
            <a:off x="9477861" y="3145827"/>
            <a:ext cx="409796" cy="37138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895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DC43C9-0754-4999-81BF-33BA8FA0B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Fiatalok helyzete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3A71B34-CB41-4EFC-86BD-43227731D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Tények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4650CB4-4CB1-47C2-AE5B-C5654FCB6F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Ifjúsági programok (E+) az EU egyik sikertörténete</a:t>
            </a:r>
          </a:p>
          <a:p>
            <a:r>
              <a:rPr lang="hu-HU" dirty="0"/>
              <a:t>Az Ifjúsági Garancia program a 25 év alatti fiataloknál sikerrel zárult</a:t>
            </a:r>
          </a:p>
          <a:p>
            <a:r>
              <a:rPr lang="hu-HU" dirty="0"/>
              <a:t>Inkább digitálisan aktívak, mint fizikailag</a:t>
            </a:r>
          </a:p>
          <a:p>
            <a:r>
              <a:rPr lang="hu-HU" dirty="0"/>
              <a:t>Nehezen </a:t>
            </a:r>
            <a:r>
              <a:rPr lang="hu-HU"/>
              <a:t>kezdenek önálló életet 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C142D8F-3845-48C6-8C17-05DEF1BB5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Kilátások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8C9829B-4E3F-411B-AF92-AFC6B3C39A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/>
              <a:t>Nem lesz könnyű a boldogulásuk</a:t>
            </a:r>
          </a:p>
          <a:p>
            <a:r>
              <a:rPr lang="hu-HU" dirty="0"/>
              <a:t>Globális problémák iránt érzékenyebbek</a:t>
            </a:r>
          </a:p>
          <a:p>
            <a:r>
              <a:rPr lang="hu-HU" dirty="0"/>
              <a:t>Európa már nem jelent kihívást számukra</a:t>
            </a:r>
          </a:p>
          <a:p>
            <a:r>
              <a:rPr lang="hu-HU" dirty="0"/>
              <a:t>Nem annyira progresszív gondolkodásúak, mint hinnénk</a:t>
            </a:r>
          </a:p>
        </p:txBody>
      </p:sp>
    </p:spTree>
    <p:extLst>
      <p:ext uri="{BB962C8B-B14F-4D97-AF65-F5344CB8AC3E}">
        <p14:creationId xmlns:p14="http://schemas.microsoft.com/office/powerpoint/2010/main" val="468203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1744</TotalTime>
  <Words>134</Words>
  <Application>Microsoft Office PowerPoint</Application>
  <PresentationFormat>Szélesvásznú</PresentationFormat>
  <Paragraphs>24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Az EU családügyi és ifjúságpolitikai törekvései</vt:lpstr>
      <vt:lpstr>PowerPoint-bemutató</vt:lpstr>
      <vt:lpstr>Várható élettartam Európában: Költözzön ebbe az országba és TÍZ évvel tovább élhet</vt:lpstr>
      <vt:lpstr>Várható népesedési változás 2080-ra</vt:lpstr>
      <vt:lpstr>Nemzeti sajátosságok, hagyományok</vt:lpstr>
      <vt:lpstr>Magyarország családpolitikai ráfordításai GDP arányban</vt:lpstr>
      <vt:lpstr>PowerPoint-bemutató</vt:lpstr>
      <vt:lpstr>Demográfiai körkép Magyarországon</vt:lpstr>
      <vt:lpstr>Fiatalok helyzete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family policies of European countries</dc:title>
  <dc:creator>Microsoft Office-felhasználó</dc:creator>
  <cp:lastModifiedBy>User</cp:lastModifiedBy>
  <cp:revision>46</cp:revision>
  <dcterms:created xsi:type="dcterms:W3CDTF">2018-09-20T11:33:33Z</dcterms:created>
  <dcterms:modified xsi:type="dcterms:W3CDTF">2019-05-16T11:14:30Z</dcterms:modified>
</cp:coreProperties>
</file>