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39"/>
  </p:notesMasterIdLst>
  <p:sldIdLst>
    <p:sldId id="920" r:id="rId3"/>
    <p:sldId id="859" r:id="rId4"/>
    <p:sldId id="860" r:id="rId5"/>
    <p:sldId id="257" r:id="rId6"/>
    <p:sldId id="314" r:id="rId7"/>
    <p:sldId id="897" r:id="rId8"/>
    <p:sldId id="856" r:id="rId9"/>
    <p:sldId id="891" r:id="rId10"/>
    <p:sldId id="898" r:id="rId11"/>
    <p:sldId id="357" r:id="rId12"/>
    <p:sldId id="892" r:id="rId13"/>
    <p:sldId id="272" r:id="rId14"/>
    <p:sldId id="267" r:id="rId15"/>
    <p:sldId id="889" r:id="rId16"/>
    <p:sldId id="258" r:id="rId17"/>
    <p:sldId id="617" r:id="rId18"/>
    <p:sldId id="635" r:id="rId19"/>
    <p:sldId id="916" r:id="rId20"/>
    <p:sldId id="878" r:id="rId21"/>
    <p:sldId id="869" r:id="rId22"/>
    <p:sldId id="886" r:id="rId23"/>
    <p:sldId id="888" r:id="rId24"/>
    <p:sldId id="887" r:id="rId25"/>
    <p:sldId id="896" r:id="rId26"/>
    <p:sldId id="899" r:id="rId27"/>
    <p:sldId id="907" r:id="rId28"/>
    <p:sldId id="900" r:id="rId29"/>
    <p:sldId id="908" r:id="rId30"/>
    <p:sldId id="909" r:id="rId31"/>
    <p:sldId id="910" r:id="rId32"/>
    <p:sldId id="919" r:id="rId33"/>
    <p:sldId id="912" r:id="rId34"/>
    <p:sldId id="918" r:id="rId35"/>
    <p:sldId id="917" r:id="rId36"/>
    <p:sldId id="915" r:id="rId37"/>
    <p:sldId id="279" r:id="rId38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0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Output\Eln&#246;k\2018\Prezent&#225;ci&#243;k\MKT%20V&#225;ndorgy&#369;l&#233;s_2018\inputok\employment_15-6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kd\Documents\k&#233;rt%20&#225;br&#225;k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Output\Eln&#246;k\2018\Prezent&#225;ci&#243;k\MKT%20V&#225;ndorgy&#369;l&#233;s_2018\inputok\current%20accou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Ext\Kgf\TengelyV\munka\k&#233;r&#233;sek\inflation_CE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5315003736182E-2"/>
          <c:y val="5.8661558385530985E-2"/>
          <c:w val="0.90955870806647454"/>
          <c:h val="0.72825310507160856"/>
        </c:manualLayout>
      </c:layout>
      <c:lineChart>
        <c:grouping val="standard"/>
        <c:varyColors val="0"/>
        <c:ser>
          <c:idx val="0"/>
          <c:order val="0"/>
          <c:tx>
            <c:strRef>
              <c:f>Data!$A$123</c:f>
              <c:strCache>
                <c:ptCount val="1"/>
                <c:pt idx="0">
                  <c:v>EU</c:v>
                </c:pt>
              </c:strCache>
            </c:strRef>
          </c:tx>
          <c:spPr>
            <a:ln w="38100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Data!$H$91:$X$91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Data!$H$123:$X$123</c:f>
              <c:numCache>
                <c:formatCode>General</c:formatCode>
                <c:ptCount val="17"/>
                <c:pt idx="0">
                  <c:v>61.273018230871145</c:v>
                </c:pt>
                <c:pt idx="1">
                  <c:v>61.700634662294583</c:v>
                </c:pt>
                <c:pt idx="2">
                  <c:v>61.928576596442674</c:v>
                </c:pt>
                <c:pt idx="3">
                  <c:v>62.132794228306423</c:v>
                </c:pt>
                <c:pt idx="4">
                  <c:v>62.798862024752331</c:v>
                </c:pt>
                <c:pt idx="5">
                  <c:v>63.789517724867004</c:v>
                </c:pt>
                <c:pt idx="6">
                  <c:v>64.757096442710676</c:v>
                </c:pt>
                <c:pt idx="7">
                  <c:v>65.20668833424223</c:v>
                </c:pt>
                <c:pt idx="8">
                  <c:v>63.907370908969732</c:v>
                </c:pt>
                <c:pt idx="9">
                  <c:v>63.068580620143742</c:v>
                </c:pt>
                <c:pt idx="10">
                  <c:v>63.217907763889116</c:v>
                </c:pt>
                <c:pt idx="11">
                  <c:v>63.112533263526757</c:v>
                </c:pt>
                <c:pt idx="12">
                  <c:v>63.097166781863436</c:v>
                </c:pt>
                <c:pt idx="13">
                  <c:v>63.774431269571267</c:v>
                </c:pt>
                <c:pt idx="14">
                  <c:v>64.590472540382365</c:v>
                </c:pt>
                <c:pt idx="15">
                  <c:v>65.564733245153704</c:v>
                </c:pt>
                <c:pt idx="16">
                  <c:v>66.612658625430427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7-4CF8-903D-9E9CDA3CAC70}"/>
            </c:ext>
          </c:extLst>
        </c:ser>
        <c:ser>
          <c:idx val="1"/>
          <c:order val="1"/>
          <c:tx>
            <c:strRef>
              <c:f>Data!$A$124</c:f>
              <c:strCache>
                <c:ptCount val="1"/>
                <c:pt idx="0">
                  <c:v>V4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Data!$H$91:$X$91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Data!$H$124:$X$124</c:f>
              <c:numCache>
                <c:formatCode>General</c:formatCode>
                <c:ptCount val="17"/>
                <c:pt idx="0">
                  <c:v>57.385430182596039</c:v>
                </c:pt>
                <c:pt idx="1">
                  <c:v>56.983084271400415</c:v>
                </c:pt>
                <c:pt idx="2">
                  <c:v>56.972171174157303</c:v>
                </c:pt>
                <c:pt idx="3">
                  <c:v>56.862652169059231</c:v>
                </c:pt>
                <c:pt idx="4">
                  <c:v>57.571577118165479</c:v>
                </c:pt>
                <c:pt idx="5">
                  <c:v>58.738653081311497</c:v>
                </c:pt>
                <c:pt idx="6">
                  <c:v>59.724223241226341</c:v>
                </c:pt>
                <c:pt idx="7">
                  <c:v>60.579851426580802</c:v>
                </c:pt>
                <c:pt idx="8">
                  <c:v>59.455854790322377</c:v>
                </c:pt>
                <c:pt idx="9">
                  <c:v>58.707574816063143</c:v>
                </c:pt>
                <c:pt idx="10">
                  <c:v>58.906687966772992</c:v>
                </c:pt>
                <c:pt idx="11">
                  <c:v>59.605988955382983</c:v>
                </c:pt>
                <c:pt idx="12">
                  <c:v>60.330505349410473</c:v>
                </c:pt>
                <c:pt idx="13">
                  <c:v>62.186346093266067</c:v>
                </c:pt>
                <c:pt idx="14">
                  <c:v>63.782171031337754</c:v>
                </c:pt>
                <c:pt idx="15">
                  <c:v>65.612373451234049</c:v>
                </c:pt>
                <c:pt idx="16">
                  <c:v>67.074868695630556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7-4CF8-903D-9E9CDA3CA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333768"/>
        <c:axId val="865337376"/>
      </c:lineChart>
      <c:lineChart>
        <c:grouping val="standard"/>
        <c:varyColors val="0"/>
        <c:ser>
          <c:idx val="2"/>
          <c:order val="2"/>
          <c:tx>
            <c:strRef>
              <c:f>Data!$A$125</c:f>
              <c:strCache>
                <c:ptCount val="1"/>
                <c:pt idx="0">
                  <c:v>ClubMed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Data!$H$91:$X$91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Data!$H$125:$X$125</c:f>
              <c:numCache>
                <c:formatCode>General</c:formatCode>
                <c:ptCount val="17"/>
                <c:pt idx="0">
                  <c:v>59.444065882851135</c:v>
                </c:pt>
                <c:pt idx="1">
                  <c:v>60.446792171275384</c:v>
                </c:pt>
                <c:pt idx="2">
                  <c:v>60.969953552689105</c:v>
                </c:pt>
                <c:pt idx="3">
                  <c:v>61.454612040642118</c:v>
                </c:pt>
                <c:pt idx="4">
                  <c:v>62.070691762665909</c:v>
                </c:pt>
                <c:pt idx="5">
                  <c:v>62.985308665194793</c:v>
                </c:pt>
                <c:pt idx="6">
                  <c:v>63.383047126126399</c:v>
                </c:pt>
                <c:pt idx="7">
                  <c:v>63.177151686085054</c:v>
                </c:pt>
                <c:pt idx="8">
                  <c:v>60.975929663644777</c:v>
                </c:pt>
                <c:pt idx="9">
                  <c:v>59.78676781392771</c:v>
                </c:pt>
                <c:pt idx="10">
                  <c:v>58.157429332276465</c:v>
                </c:pt>
                <c:pt idx="11">
                  <c:v>55.89955231729941</c:v>
                </c:pt>
                <c:pt idx="12">
                  <c:v>54.700649706264329</c:v>
                </c:pt>
                <c:pt idx="13">
                  <c:v>55.576839260540737</c:v>
                </c:pt>
                <c:pt idx="14">
                  <c:v>56.933989513962281</c:v>
                </c:pt>
                <c:pt idx="15">
                  <c:v>58.278083328251839</c:v>
                </c:pt>
                <c:pt idx="16">
                  <c:v>59.845712697472734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A7-4CF8-903D-9E9CDA3CA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363616"/>
        <c:axId val="865364272"/>
      </c:lineChart>
      <c:catAx>
        <c:axId val="865333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százalék</a:t>
                </a:r>
              </a:p>
            </c:rich>
          </c:tx>
          <c:layout>
            <c:manualLayout>
              <c:xMode val="edge"/>
              <c:yMode val="edge"/>
              <c:x val="4.7919659437489416E-2"/>
              <c:y val="1.825164159974812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5337376"/>
        <c:crosses val="autoZero"/>
        <c:auto val="1"/>
        <c:lblAlgn val="ctr"/>
        <c:lblOffset val="100"/>
        <c:noMultiLvlLbl val="0"/>
      </c:catAx>
      <c:valAx>
        <c:axId val="865337376"/>
        <c:scaling>
          <c:orientation val="minMax"/>
          <c:min val="5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5333768"/>
        <c:crosses val="autoZero"/>
        <c:crossBetween val="between"/>
      </c:valAx>
      <c:valAx>
        <c:axId val="865364272"/>
        <c:scaling>
          <c:orientation val="minMax"/>
          <c:max val="68"/>
          <c:min val="54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5363616"/>
        <c:crosses val="max"/>
        <c:crossBetween val="between"/>
      </c:valAx>
      <c:catAx>
        <c:axId val="8653636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0" i="0" u="none" strike="noStrike" baseline="0">
                    <a:effectLst/>
                  </a:rPr>
                  <a:t>százalék</a:t>
                </a:r>
                <a:endParaRPr lang="hu-HU"/>
              </a:p>
            </c:rich>
          </c:tx>
          <c:layout>
            <c:manualLayout>
              <c:xMode val="edge"/>
              <c:yMode val="edge"/>
              <c:x val="0.85493114930800351"/>
              <c:y val="1.825164159974755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crossAx val="8653642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106566876810001"/>
          <c:y val="0.92420972036373339"/>
          <c:w val="0.445558227284506"/>
          <c:h val="5.8174693906651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482905982906"/>
          <c:y val="7.8058974358974353E-2"/>
          <c:w val="0.8682147435897436"/>
          <c:h val="0.70223824786324784"/>
        </c:manualLayout>
      </c:layout>
      <c:lineChart>
        <c:grouping val="standard"/>
        <c:varyColors val="0"/>
        <c:ser>
          <c:idx val="0"/>
          <c:order val="0"/>
          <c:tx>
            <c:strRef>
              <c:f>'Wages and salaries'!$A$2</c:f>
              <c:strCache>
                <c:ptCount val="1"/>
                <c:pt idx="0">
                  <c:v>CZ</c:v>
                </c:pt>
              </c:strCache>
            </c:strRef>
          </c:tx>
          <c:spPr>
            <a:ln w="38100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cat>
            <c:strRef>
              <c:f>'Wages and salaries'!$B$1:$S$1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'Wages and salaries'!$B$2:$S$2</c:f>
              <c:numCache>
                <c:formatCode>#,##0.0</c:formatCode>
                <c:ptCount val="18"/>
                <c:pt idx="0">
                  <c:v>4.6678026720193699</c:v>
                </c:pt>
                <c:pt idx="1">
                  <c:v>5.3025122424734148</c:v>
                </c:pt>
                <c:pt idx="2">
                  <c:v>6.3052726038028721</c:v>
                </c:pt>
                <c:pt idx="3">
                  <c:v>6.5557381233844598</c:v>
                </c:pt>
                <c:pt idx="4">
                  <c:v>7.0855539764315747</c:v>
                </c:pt>
                <c:pt idx="5">
                  <c:v>7.8951032222567754</c:v>
                </c:pt>
                <c:pt idx="6">
                  <c:v>8.776242356681129</c:v>
                </c:pt>
                <c:pt idx="7">
                  <c:v>9.4839484502748395</c:v>
                </c:pt>
                <c:pt idx="8">
                  <c:v>11.059664926130317</c:v>
                </c:pt>
                <c:pt idx="9">
                  <c:v>10.48469599549828</c:v>
                </c:pt>
                <c:pt idx="10">
                  <c:v>11.266618055228868</c:v>
                </c:pt>
                <c:pt idx="11">
                  <c:v>11.890122099689137</c:v>
                </c:pt>
                <c:pt idx="12">
                  <c:v>11.855315908952045</c:v>
                </c:pt>
                <c:pt idx="13">
                  <c:v>11.420553742440397</c:v>
                </c:pt>
                <c:pt idx="14">
                  <c:v>11.067660082097525</c:v>
                </c:pt>
                <c:pt idx="15">
                  <c:v>11.486566312916302</c:v>
                </c:pt>
                <c:pt idx="16">
                  <c:v>12.108243320576559</c:v>
                </c:pt>
                <c:pt idx="17">
                  <c:v>13.263688887714569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1-46F0-881C-D2D37E94762A}"/>
            </c:ext>
          </c:extLst>
        </c:ser>
        <c:ser>
          <c:idx val="1"/>
          <c:order val="1"/>
          <c:tx>
            <c:strRef>
              <c:f>'Wages and salaries'!$A$3</c:f>
              <c:strCache>
                <c:ptCount val="1"/>
                <c:pt idx="0">
                  <c:v>HU</c:v>
                </c:pt>
              </c:strCache>
            </c:strRef>
          </c:tx>
          <c:spPr>
            <a:ln w="38100" cap="rnd">
              <a:solidFill>
                <a:srgbClr val="DA0000"/>
              </a:solidFill>
              <a:round/>
            </a:ln>
            <a:effectLst/>
          </c:spPr>
          <c:marker>
            <c:symbol val="none"/>
          </c:marker>
          <c:cat>
            <c:strRef>
              <c:f>'Wages and salaries'!$B$1:$S$1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'Wages and salaries'!$B$3:$S$3</c:f>
              <c:numCache>
                <c:formatCode>#,##0.0</c:formatCode>
                <c:ptCount val="18"/>
                <c:pt idx="0">
                  <c:v>4.7651672784892209</c:v>
                </c:pt>
                <c:pt idx="1">
                  <c:v>5.6925917352513808</c:v>
                </c:pt>
                <c:pt idx="2">
                  <c:v>6.6875720736366802</c:v>
                </c:pt>
                <c:pt idx="3">
                  <c:v>7.2866851591201547</c:v>
                </c:pt>
                <c:pt idx="4">
                  <c:v>8.2207520410053387</c:v>
                </c:pt>
                <c:pt idx="5">
                  <c:v>8.9736868110149768</c:v>
                </c:pt>
                <c:pt idx="6">
                  <c:v>8.8903708452402945</c:v>
                </c:pt>
                <c:pt idx="7">
                  <c:v>9.7893267510293835</c:v>
                </c:pt>
                <c:pt idx="8">
                  <c:v>10.444385931710155</c:v>
                </c:pt>
                <c:pt idx="9">
                  <c:v>9.3630989622056582</c:v>
                </c:pt>
                <c:pt idx="10">
                  <c:v>9.9947666935404023</c:v>
                </c:pt>
                <c:pt idx="11">
                  <c:v>10.162800541821877</c:v>
                </c:pt>
                <c:pt idx="12">
                  <c:v>10.064399213117712</c:v>
                </c:pt>
                <c:pt idx="13">
                  <c:v>10.023875900521681</c:v>
                </c:pt>
                <c:pt idx="14">
                  <c:v>9.6617620812379919</c:v>
                </c:pt>
                <c:pt idx="15">
                  <c:v>9.3671754634778424</c:v>
                </c:pt>
                <c:pt idx="16">
                  <c:v>9.7454300161942715</c:v>
                </c:pt>
                <c:pt idx="17">
                  <c:v>10.901881220153602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C1-46F0-881C-D2D37E94762A}"/>
            </c:ext>
          </c:extLst>
        </c:ser>
        <c:ser>
          <c:idx val="2"/>
          <c:order val="2"/>
          <c:tx>
            <c:strRef>
              <c:f>'Wages and salaries'!$A$4</c:f>
              <c:strCache>
                <c:ptCount val="1"/>
                <c:pt idx="0">
                  <c:v>PL</c:v>
                </c:pt>
              </c:strCache>
            </c:strRef>
          </c:tx>
          <c:spPr>
            <a:ln w="38100" cap="rnd">
              <a:solidFill>
                <a:srgbClr val="0C2148"/>
              </a:solidFill>
              <a:round/>
            </a:ln>
            <a:effectLst/>
          </c:spPr>
          <c:marker>
            <c:symbol val="none"/>
          </c:marker>
          <c:cat>
            <c:strRef>
              <c:f>'Wages and salaries'!$B$1:$S$1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'Wages and salaries'!$B$4:$S$4</c:f>
              <c:numCache>
                <c:formatCode>#,##0.0</c:formatCode>
                <c:ptCount val="18"/>
                <c:pt idx="0">
                  <c:v>6.0927782207540719</c:v>
                </c:pt>
                <c:pt idx="1">
                  <c:v>7.3122881272901852</c:v>
                </c:pt>
                <c:pt idx="2">
                  <c:v>7.1522647907282764</c:v>
                </c:pt>
                <c:pt idx="3">
                  <c:v>6.3777449751284028</c:v>
                </c:pt>
                <c:pt idx="4">
                  <c:v>6.3435546293539744</c:v>
                </c:pt>
                <c:pt idx="5">
                  <c:v>7.2816833913185146</c:v>
                </c:pt>
                <c:pt idx="6">
                  <c:v>7.7037835467782303</c:v>
                </c:pt>
                <c:pt idx="7">
                  <c:v>8.3953452261826715</c:v>
                </c:pt>
                <c:pt idx="8">
                  <c:v>9.921729183468571</c:v>
                </c:pt>
                <c:pt idx="9">
                  <c:v>8.2785948715430386</c:v>
                </c:pt>
                <c:pt idx="10">
                  <c:v>9.7578053955744171</c:v>
                </c:pt>
                <c:pt idx="11">
                  <c:v>9.955737924342051</c:v>
                </c:pt>
                <c:pt idx="12">
                  <c:v>10.041277478224803</c:v>
                </c:pt>
                <c:pt idx="13">
                  <c:v>10.178364530391306</c:v>
                </c:pt>
                <c:pt idx="14">
                  <c:v>10.433037771078007</c:v>
                </c:pt>
                <c:pt idx="15">
                  <c:v>10.583295560273875</c:v>
                </c:pt>
                <c:pt idx="16">
                  <c:v>10.658460379017443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C1-46F0-881C-D2D37E94762A}"/>
            </c:ext>
          </c:extLst>
        </c:ser>
        <c:ser>
          <c:idx val="3"/>
          <c:order val="3"/>
          <c:tx>
            <c:strRef>
              <c:f>'Wages and salaries'!$A$5</c:f>
              <c:strCache>
                <c:ptCount val="1"/>
                <c:pt idx="0">
                  <c:v>RO</c:v>
                </c:pt>
              </c:strCache>
            </c:strRef>
          </c:tx>
          <c:spPr>
            <a:ln w="38100"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cat>
            <c:strRef>
              <c:f>'Wages and salaries'!$B$1:$S$1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'Wages and salaries'!$B$5:$S$5</c:f>
              <c:numCache>
                <c:formatCode>#,##0.0</c:formatCode>
                <c:ptCount val="18"/>
                <c:pt idx="0">
                  <c:v>2.1382569961576388</c:v>
                </c:pt>
                <c:pt idx="1">
                  <c:v>2.6562570208941811</c:v>
                </c:pt>
                <c:pt idx="2">
                  <c:v>2.5917948383733052</c:v>
                </c:pt>
                <c:pt idx="3">
                  <c:v>2.7384451110998116</c:v>
                </c:pt>
                <c:pt idx="4">
                  <c:v>2.9015216543113538</c:v>
                </c:pt>
                <c:pt idx="5">
                  <c:v>4.1585823014881287</c:v>
                </c:pt>
                <c:pt idx="6">
                  <c:v>4.8007517624305942</c:v>
                </c:pt>
                <c:pt idx="7">
                  <c:v>5.40857608948963</c:v>
                </c:pt>
                <c:pt idx="8">
                  <c:v>6.7476853628951776</c:v>
                </c:pt>
                <c:pt idx="9">
                  <c:v>5.6566960924107219</c:v>
                </c:pt>
                <c:pt idx="10">
                  <c:v>6.1858261706434803</c:v>
                </c:pt>
                <c:pt idx="11">
                  <c:v>5.9178965887987482</c:v>
                </c:pt>
                <c:pt idx="12">
                  <c:v>6.1361674031184927</c:v>
                </c:pt>
                <c:pt idx="13">
                  <c:v>6.3841692949435345</c:v>
                </c:pt>
                <c:pt idx="14">
                  <c:v>6.8582324960360506</c:v>
                </c:pt>
                <c:pt idx="15">
                  <c:v>7.0891299413042779</c:v>
                </c:pt>
                <c:pt idx="16">
                  <c:v>7.7978679526634718</c:v>
                </c:pt>
                <c:pt idx="17">
                  <c:v>8.6433422134618638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C1-46F0-881C-D2D37E947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756248"/>
        <c:axId val="1"/>
      </c:lineChart>
      <c:dateAx>
        <c:axId val="225756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hu-HU"/>
                  <a:t>Ezer Euro/év</a:t>
                </a:r>
              </a:p>
            </c:rich>
          </c:tx>
          <c:layout>
            <c:manualLayout>
              <c:xMode val="edge"/>
              <c:yMode val="edge"/>
              <c:x val="8.8027868467661044E-2"/>
              <c:y val="1.7347424239994441E-3"/>
            </c:manualLayout>
          </c:layout>
          <c:overlay val="0"/>
          <c:spPr>
            <a:noFill/>
            <a:ln w="25400">
              <a:noFill/>
            </a:ln>
          </c:spPr>
        </c:title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225756248"/>
        <c:crossesAt val="1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189381815077991E-2"/>
          <c:y val="0.91490931250701613"/>
          <c:w val="0.955041290570386"/>
          <c:h val="6.87974084705806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Calibri" panose="020F0502020204030204" pitchFamily="34" charset="0"/>
        </a:defRPr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78537048537228E-2"/>
          <c:y val="6.4535713995564986E-2"/>
          <c:w val="0.86164292590292557"/>
          <c:h val="0.72221743357937707"/>
        </c:manualLayout>
      </c:layout>
      <c:lineChart>
        <c:grouping val="standard"/>
        <c:varyColors val="0"/>
        <c:ser>
          <c:idx val="1"/>
          <c:order val="1"/>
          <c:tx>
            <c:strRef>
              <c:f>data!$E$13</c:f>
              <c:strCache>
                <c:ptCount val="1"/>
                <c:pt idx="0">
                  <c:v>ClubMed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data!$F$2:$AB$2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data!$F$13:$AB$13</c:f>
              <c:numCache>
                <c:formatCode>General</c:formatCode>
                <c:ptCount val="23"/>
                <c:pt idx="0">
                  <c:v>-0.33224999999999993</c:v>
                </c:pt>
                <c:pt idx="1">
                  <c:v>-1.4405000000000001</c:v>
                </c:pt>
                <c:pt idx="2">
                  <c:v>-1.89625</c:v>
                </c:pt>
                <c:pt idx="3">
                  <c:v>-2.4455</c:v>
                </c:pt>
                <c:pt idx="4">
                  <c:v>-3.6512500000000001</c:v>
                </c:pt>
                <c:pt idx="5">
                  <c:v>-5.2684999999999995</c:v>
                </c:pt>
                <c:pt idx="6">
                  <c:v>-4.9175000000000004</c:v>
                </c:pt>
                <c:pt idx="7">
                  <c:v>-4.8312499999999998</c:v>
                </c:pt>
                <c:pt idx="8">
                  <c:v>-5.0277500000000002</c:v>
                </c:pt>
                <c:pt idx="9">
                  <c:v>-5.4930000000000003</c:v>
                </c:pt>
                <c:pt idx="10">
                  <c:v>-6.7867499999999996</c:v>
                </c:pt>
                <c:pt idx="11">
                  <c:v>-8.1630000000000003</c:v>
                </c:pt>
                <c:pt idx="12">
                  <c:v>-8.9909999999999997</c:v>
                </c:pt>
                <c:pt idx="13">
                  <c:v>-9.8262499999999999</c:v>
                </c:pt>
                <c:pt idx="14">
                  <c:v>-7.2342499999999994</c:v>
                </c:pt>
                <c:pt idx="15">
                  <c:v>-7.2169999999999996</c:v>
                </c:pt>
                <c:pt idx="16">
                  <c:v>-5.5460000000000003</c:v>
                </c:pt>
                <c:pt idx="17">
                  <c:v>-1.5479999999999998</c:v>
                </c:pt>
                <c:pt idx="18">
                  <c:v>0.51249999999999996</c:v>
                </c:pt>
                <c:pt idx="19">
                  <c:v>0.36199999999999999</c:v>
                </c:pt>
                <c:pt idx="20">
                  <c:v>0.64049999999999996</c:v>
                </c:pt>
                <c:pt idx="21">
                  <c:v>1.03775</c:v>
                </c:pt>
                <c:pt idx="22">
                  <c:v>1.04575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F-4556-8984-9486B183A9A8}"/>
            </c:ext>
          </c:extLst>
        </c:ser>
        <c:ser>
          <c:idx val="2"/>
          <c:order val="2"/>
          <c:tx>
            <c:strRef>
              <c:f>data!$E$14</c:f>
              <c:strCache>
                <c:ptCount val="1"/>
                <c:pt idx="0">
                  <c:v>EU</c:v>
                </c:pt>
              </c:strCache>
            </c:strRef>
          </c:tx>
          <c:spPr>
            <a:ln w="38100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data!$F$2:$AB$2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data!$F$14:$AB$14</c:f>
              <c:numCache>
                <c:formatCode>General</c:formatCode>
                <c:ptCount val="23"/>
                <c:pt idx="0">
                  <c:v>0.309</c:v>
                </c:pt>
                <c:pt idx="1">
                  <c:v>0.53200000000000003</c:v>
                </c:pt>
                <c:pt idx="2">
                  <c:v>1.0609999999999999</c:v>
                </c:pt>
                <c:pt idx="3">
                  <c:v>0.53900000000000003</c:v>
                </c:pt>
                <c:pt idx="4">
                  <c:v>-4.9000000000000002E-2</c:v>
                </c:pt>
                <c:pt idx="5">
                  <c:v>-0.71599999999999997</c:v>
                </c:pt>
                <c:pt idx="6">
                  <c:v>-0.185</c:v>
                </c:pt>
                <c:pt idx="7">
                  <c:v>0.16200000000000001</c:v>
                </c:pt>
                <c:pt idx="8">
                  <c:v>4.7E-2</c:v>
                </c:pt>
                <c:pt idx="9">
                  <c:v>0.42099999999999999</c:v>
                </c:pt>
                <c:pt idx="10">
                  <c:v>-3.2000000000000001E-2</c:v>
                </c:pt>
                <c:pt idx="11">
                  <c:v>-0.28599999999999998</c:v>
                </c:pt>
                <c:pt idx="12">
                  <c:v>-0.68899999999999995</c:v>
                </c:pt>
                <c:pt idx="13">
                  <c:v>-1.4650000000000001</c:v>
                </c:pt>
                <c:pt idx="14">
                  <c:v>-0.254</c:v>
                </c:pt>
                <c:pt idx="15">
                  <c:v>-0.14099999999999999</c:v>
                </c:pt>
                <c:pt idx="16">
                  <c:v>0.34</c:v>
                </c:pt>
                <c:pt idx="17">
                  <c:v>1.089</c:v>
                </c:pt>
                <c:pt idx="18">
                  <c:v>1.4930000000000001</c:v>
                </c:pt>
                <c:pt idx="19">
                  <c:v>1.5329999999999999</c:v>
                </c:pt>
                <c:pt idx="20">
                  <c:v>2.0590000000000002</c:v>
                </c:pt>
                <c:pt idx="21">
                  <c:v>2.0139999999999998</c:v>
                </c:pt>
                <c:pt idx="22">
                  <c:v>2.411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7F-4556-8984-9486B183A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112848"/>
        <c:axId val="1018113176"/>
      </c:lineChart>
      <c:lineChart>
        <c:grouping val="standard"/>
        <c:varyColors val="0"/>
        <c:ser>
          <c:idx val="0"/>
          <c:order val="0"/>
          <c:tx>
            <c:strRef>
              <c:f>data!$E$12</c:f>
              <c:strCache>
                <c:ptCount val="1"/>
                <c:pt idx="0">
                  <c:v>V4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data!$F$2:$AB$2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data!$F$12:$AB$12</c:f>
              <c:numCache>
                <c:formatCode>General</c:formatCode>
                <c:ptCount val="23"/>
                <c:pt idx="0">
                  <c:v>-0.627</c:v>
                </c:pt>
                <c:pt idx="1">
                  <c:v>-5.4297500000000003</c:v>
                </c:pt>
                <c:pt idx="2">
                  <c:v>-5.6422499999999998</c:v>
                </c:pt>
                <c:pt idx="3">
                  <c:v>-5.6130000000000004</c:v>
                </c:pt>
                <c:pt idx="4">
                  <c:v>-5.4552500000000004</c:v>
                </c:pt>
                <c:pt idx="5">
                  <c:v>-5.5024999999999995</c:v>
                </c:pt>
                <c:pt idx="6">
                  <c:v>-5.4785000000000004</c:v>
                </c:pt>
                <c:pt idx="7">
                  <c:v>-5.5862500000000006</c:v>
                </c:pt>
                <c:pt idx="8">
                  <c:v>-5.2467500000000005</c:v>
                </c:pt>
                <c:pt idx="9">
                  <c:v>-5.8167500000000008</c:v>
                </c:pt>
                <c:pt idx="10">
                  <c:v>-4.7462499999999999</c:v>
                </c:pt>
                <c:pt idx="11">
                  <c:v>-5.13225</c:v>
                </c:pt>
                <c:pt idx="12">
                  <c:v>-5.7197500000000003</c:v>
                </c:pt>
                <c:pt idx="13">
                  <c:v>-5.5110000000000001</c:v>
                </c:pt>
                <c:pt idx="14">
                  <c:v>-2.645</c:v>
                </c:pt>
                <c:pt idx="15">
                  <c:v>-3.3530000000000002</c:v>
                </c:pt>
                <c:pt idx="16">
                  <c:v>-2.8709999999999996</c:v>
                </c:pt>
                <c:pt idx="17">
                  <c:v>-0.64250000000000007</c:v>
                </c:pt>
                <c:pt idx="18">
                  <c:v>0.96599999999999997</c:v>
                </c:pt>
                <c:pt idx="19">
                  <c:v>0.18099999999999999</c:v>
                </c:pt>
                <c:pt idx="20">
                  <c:v>0.371</c:v>
                </c:pt>
                <c:pt idx="21">
                  <c:v>1.3262499999999999</c:v>
                </c:pt>
                <c:pt idx="22">
                  <c:v>0.81399999999999995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7F-4556-8984-9486B183A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654128"/>
        <c:axId val="1090719072"/>
      </c:lineChart>
      <c:catAx>
        <c:axId val="1018112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a GDP százalékában</a:t>
                </a:r>
              </a:p>
            </c:rich>
          </c:tx>
          <c:layout>
            <c:manualLayout>
              <c:xMode val="edge"/>
              <c:yMode val="edge"/>
              <c:x val="7.6107694332954043E-2"/>
              <c:y val="3.293265272517701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18113176"/>
        <c:crosses val="autoZero"/>
        <c:auto val="1"/>
        <c:lblAlgn val="ctr"/>
        <c:lblOffset val="100"/>
        <c:noMultiLvlLbl val="0"/>
      </c:catAx>
      <c:valAx>
        <c:axId val="101811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18112848"/>
        <c:crosses val="autoZero"/>
        <c:crossBetween val="between"/>
      </c:valAx>
      <c:valAx>
        <c:axId val="1090719072"/>
        <c:scaling>
          <c:orientation val="minMax"/>
          <c:max val="4"/>
          <c:min val="-12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90654128"/>
        <c:crosses val="max"/>
        <c:crossBetween val="between"/>
      </c:valAx>
      <c:catAx>
        <c:axId val="10906541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0" i="0" baseline="0" dirty="0">
                    <a:effectLst/>
                  </a:rPr>
                  <a:t>a GDP százalékában</a:t>
                </a:r>
                <a:endParaRPr lang="hu-HU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70233569656181094"/>
              <c:y val="3.293265272517701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crossAx val="10907190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3809561031582047"/>
          <c:y val="0.92420972036373339"/>
          <c:w val="0.49080596550482969"/>
          <c:h val="7.3273765258349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35265700483087E-2"/>
          <c:y val="6.4248E-2"/>
          <c:w val="0.9193927536231884"/>
          <c:h val="0.6293051111111110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cpi_V4!$D$2</c:f>
              <c:strCache>
                <c:ptCount val="1"/>
                <c:pt idx="0">
                  <c:v>Core hozzájárulás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multiLvlStrRef>
              <c:f>cpi_V4!$A$3:$B$86</c:f>
              <c:multiLvlStrCache>
                <c:ptCount val="84"/>
                <c:lvl>
                  <c:pt idx="0">
                    <c:v>jan.17</c:v>
                  </c:pt>
                  <c:pt idx="1">
                    <c:v>febr.17</c:v>
                  </c:pt>
                  <c:pt idx="2">
                    <c:v>márc.17</c:v>
                  </c:pt>
                  <c:pt idx="3">
                    <c:v>ápr.17</c:v>
                  </c:pt>
                  <c:pt idx="4">
                    <c:v>máj.17</c:v>
                  </c:pt>
                  <c:pt idx="5">
                    <c:v>jún.17</c:v>
                  </c:pt>
                  <c:pt idx="6">
                    <c:v>júl.17</c:v>
                  </c:pt>
                  <c:pt idx="7">
                    <c:v>aug.17</c:v>
                  </c:pt>
                  <c:pt idx="8">
                    <c:v>szept.17</c:v>
                  </c:pt>
                  <c:pt idx="9">
                    <c:v>okt.17</c:v>
                  </c:pt>
                  <c:pt idx="10">
                    <c:v>nov.17</c:v>
                  </c:pt>
                  <c:pt idx="11">
                    <c:v>dec.17</c:v>
                  </c:pt>
                  <c:pt idx="12">
                    <c:v>jan.18</c:v>
                  </c:pt>
                  <c:pt idx="13">
                    <c:v>febr.18</c:v>
                  </c:pt>
                  <c:pt idx="14">
                    <c:v>márc.18</c:v>
                  </c:pt>
                  <c:pt idx="15">
                    <c:v>ápr.18</c:v>
                  </c:pt>
                  <c:pt idx="16">
                    <c:v>máj.18</c:v>
                  </c:pt>
                  <c:pt idx="17">
                    <c:v>jún.18</c:v>
                  </c:pt>
                  <c:pt idx="18">
                    <c:v>júl.18</c:v>
                  </c:pt>
                  <c:pt idx="19">
                    <c:v>aug.18</c:v>
                  </c:pt>
                  <c:pt idx="20">
                    <c:v>szept.18</c:v>
                  </c:pt>
                  <c:pt idx="21">
                    <c:v>jan.17</c:v>
                  </c:pt>
                  <c:pt idx="22">
                    <c:v>febr.17</c:v>
                  </c:pt>
                  <c:pt idx="23">
                    <c:v>márc.17</c:v>
                  </c:pt>
                  <c:pt idx="24">
                    <c:v>ápr.17</c:v>
                  </c:pt>
                  <c:pt idx="25">
                    <c:v>máj.17</c:v>
                  </c:pt>
                  <c:pt idx="26">
                    <c:v>jún.17</c:v>
                  </c:pt>
                  <c:pt idx="27">
                    <c:v>júl.17</c:v>
                  </c:pt>
                  <c:pt idx="28">
                    <c:v>aug.17</c:v>
                  </c:pt>
                  <c:pt idx="29">
                    <c:v>szept.17</c:v>
                  </c:pt>
                  <c:pt idx="30">
                    <c:v>okt.17</c:v>
                  </c:pt>
                  <c:pt idx="31">
                    <c:v>nov.17</c:v>
                  </c:pt>
                  <c:pt idx="32">
                    <c:v>dec.17</c:v>
                  </c:pt>
                  <c:pt idx="33">
                    <c:v>jan.18</c:v>
                  </c:pt>
                  <c:pt idx="34">
                    <c:v>febr.18</c:v>
                  </c:pt>
                  <c:pt idx="35">
                    <c:v>márc.18</c:v>
                  </c:pt>
                  <c:pt idx="36">
                    <c:v>ápr.18</c:v>
                  </c:pt>
                  <c:pt idx="37">
                    <c:v>máj.18</c:v>
                  </c:pt>
                  <c:pt idx="38">
                    <c:v>jún.18</c:v>
                  </c:pt>
                  <c:pt idx="39">
                    <c:v>júl.18</c:v>
                  </c:pt>
                  <c:pt idx="40">
                    <c:v>aug.18</c:v>
                  </c:pt>
                  <c:pt idx="41">
                    <c:v>szept.18</c:v>
                  </c:pt>
                  <c:pt idx="42">
                    <c:v>jan.17</c:v>
                  </c:pt>
                  <c:pt idx="43">
                    <c:v>febr.17</c:v>
                  </c:pt>
                  <c:pt idx="44">
                    <c:v>márc.17</c:v>
                  </c:pt>
                  <c:pt idx="45">
                    <c:v>ápr.17</c:v>
                  </c:pt>
                  <c:pt idx="46">
                    <c:v>máj.17</c:v>
                  </c:pt>
                  <c:pt idx="47">
                    <c:v>jún.17</c:v>
                  </c:pt>
                  <c:pt idx="48">
                    <c:v>júl.17</c:v>
                  </c:pt>
                  <c:pt idx="49">
                    <c:v>aug.17</c:v>
                  </c:pt>
                  <c:pt idx="50">
                    <c:v>szept.17</c:v>
                  </c:pt>
                  <c:pt idx="51">
                    <c:v>okt.17</c:v>
                  </c:pt>
                  <c:pt idx="52">
                    <c:v>nov.17</c:v>
                  </c:pt>
                  <c:pt idx="53">
                    <c:v>dec.17</c:v>
                  </c:pt>
                  <c:pt idx="54">
                    <c:v>jan.18</c:v>
                  </c:pt>
                  <c:pt idx="55">
                    <c:v>febr.18</c:v>
                  </c:pt>
                  <c:pt idx="56">
                    <c:v>márc.18</c:v>
                  </c:pt>
                  <c:pt idx="57">
                    <c:v>ápr.18</c:v>
                  </c:pt>
                  <c:pt idx="58">
                    <c:v>máj.18</c:v>
                  </c:pt>
                  <c:pt idx="59">
                    <c:v>jún.18</c:v>
                  </c:pt>
                  <c:pt idx="60">
                    <c:v>júl.18</c:v>
                  </c:pt>
                  <c:pt idx="61">
                    <c:v>aug.18</c:v>
                  </c:pt>
                  <c:pt idx="62">
                    <c:v>szept.18</c:v>
                  </c:pt>
                  <c:pt idx="63">
                    <c:v>jan.17</c:v>
                  </c:pt>
                  <c:pt idx="64">
                    <c:v>febr.17</c:v>
                  </c:pt>
                  <c:pt idx="65">
                    <c:v>márc.17</c:v>
                  </c:pt>
                  <c:pt idx="66">
                    <c:v>ápr.17</c:v>
                  </c:pt>
                  <c:pt idx="67">
                    <c:v>máj.17</c:v>
                  </c:pt>
                  <c:pt idx="68">
                    <c:v>jún.17</c:v>
                  </c:pt>
                  <c:pt idx="69">
                    <c:v>júl.17</c:v>
                  </c:pt>
                  <c:pt idx="70">
                    <c:v>aug.17</c:v>
                  </c:pt>
                  <c:pt idx="71">
                    <c:v>szept.17</c:v>
                  </c:pt>
                  <c:pt idx="72">
                    <c:v>okt.17</c:v>
                  </c:pt>
                  <c:pt idx="73">
                    <c:v>nov.17</c:v>
                  </c:pt>
                  <c:pt idx="74">
                    <c:v>dec.17</c:v>
                  </c:pt>
                  <c:pt idx="75">
                    <c:v>jan.18</c:v>
                  </c:pt>
                  <c:pt idx="76">
                    <c:v>febr.18</c:v>
                  </c:pt>
                  <c:pt idx="77">
                    <c:v>márc.18</c:v>
                  </c:pt>
                  <c:pt idx="78">
                    <c:v>ápr.18</c:v>
                  </c:pt>
                  <c:pt idx="79">
                    <c:v>máj.18</c:v>
                  </c:pt>
                  <c:pt idx="80">
                    <c:v>jún.18</c:v>
                  </c:pt>
                  <c:pt idx="81">
                    <c:v>júl.18</c:v>
                  </c:pt>
                  <c:pt idx="82">
                    <c:v>aug.18</c:v>
                  </c:pt>
                  <c:pt idx="83">
                    <c:v>szept.18</c:v>
                  </c:pt>
                </c:lvl>
                <c:lvl>
                  <c:pt idx="0">
                    <c:v>PL</c:v>
                  </c:pt>
                  <c:pt idx="21">
                    <c:v>CZ</c:v>
                  </c:pt>
                  <c:pt idx="42">
                    <c:v>RO</c:v>
                  </c:pt>
                  <c:pt idx="63">
                    <c:v>HU</c:v>
                  </c:pt>
                </c:lvl>
              </c:multiLvlStrCache>
            </c:multiLvlStrRef>
          </c:cat>
          <c:val>
            <c:numRef>
              <c:f>cpi_V4!$D$3:$D$86</c:f>
              <c:numCache>
                <c:formatCode>0.0</c:formatCode>
                <c:ptCount val="84"/>
                <c:pt idx="0">
                  <c:v>0.12310599999999999</c:v>
                </c:pt>
                <c:pt idx="1">
                  <c:v>0.36931799999999998</c:v>
                </c:pt>
                <c:pt idx="2">
                  <c:v>0.49242399999999997</c:v>
                </c:pt>
                <c:pt idx="3">
                  <c:v>0.73863599999999996</c:v>
                </c:pt>
                <c:pt idx="4">
                  <c:v>0.49242399999999997</c:v>
                </c:pt>
                <c:pt idx="5">
                  <c:v>0.55397699999999994</c:v>
                </c:pt>
                <c:pt idx="6">
                  <c:v>0.49242399999999997</c:v>
                </c:pt>
                <c:pt idx="7">
                  <c:v>0.430871</c:v>
                </c:pt>
                <c:pt idx="8">
                  <c:v>0.49242399999999997</c:v>
                </c:pt>
                <c:pt idx="9">
                  <c:v>0.36931799999999998</c:v>
                </c:pt>
                <c:pt idx="10">
                  <c:v>0.49242399999999997</c:v>
                </c:pt>
                <c:pt idx="11">
                  <c:v>0.49242399999999997</c:v>
                </c:pt>
                <c:pt idx="12">
                  <c:v>0.55143000000000009</c:v>
                </c:pt>
                <c:pt idx="13">
                  <c:v>6.1270000000000012E-2</c:v>
                </c:pt>
                <c:pt idx="14">
                  <c:v>-6.1270000000000012E-2</c:v>
                </c:pt>
                <c:pt idx="15">
                  <c:v>-0.12254000000000002</c:v>
                </c:pt>
                <c:pt idx="16">
                  <c:v>0</c:v>
                </c:pt>
                <c:pt idx="17">
                  <c:v>6.1270000000000012E-2</c:v>
                </c:pt>
                <c:pt idx="18">
                  <c:v>0</c:v>
                </c:pt>
                <c:pt idx="19">
                  <c:v>0.12254000000000002</c:v>
                </c:pt>
                <c:pt idx="20">
                  <c:v>0.30635000000000001</c:v>
                </c:pt>
                <c:pt idx="21">
                  <c:v>0.98669699999999994</c:v>
                </c:pt>
                <c:pt idx="22">
                  <c:v>1.0447380000000002</c:v>
                </c:pt>
                <c:pt idx="23">
                  <c:v>1.102779</c:v>
                </c:pt>
                <c:pt idx="24">
                  <c:v>1.16082</c:v>
                </c:pt>
                <c:pt idx="25">
                  <c:v>1.16082</c:v>
                </c:pt>
                <c:pt idx="26">
                  <c:v>1.218861</c:v>
                </c:pt>
                <c:pt idx="27">
                  <c:v>1.218861</c:v>
                </c:pt>
                <c:pt idx="28">
                  <c:v>1.218861</c:v>
                </c:pt>
                <c:pt idx="29">
                  <c:v>1.276902</c:v>
                </c:pt>
                <c:pt idx="30">
                  <c:v>1.16082</c:v>
                </c:pt>
                <c:pt idx="31">
                  <c:v>1.218861</c:v>
                </c:pt>
                <c:pt idx="32">
                  <c:v>0.92865599999999993</c:v>
                </c:pt>
                <c:pt idx="33">
                  <c:v>0.87751499999999993</c:v>
                </c:pt>
                <c:pt idx="34">
                  <c:v>0.93601600000000007</c:v>
                </c:pt>
                <c:pt idx="35">
                  <c:v>0.99451699999999998</c:v>
                </c:pt>
                <c:pt idx="36">
                  <c:v>0.93601600000000007</c:v>
                </c:pt>
                <c:pt idx="37">
                  <c:v>0.93601600000000007</c:v>
                </c:pt>
                <c:pt idx="38">
                  <c:v>0.99451699999999998</c:v>
                </c:pt>
                <c:pt idx="39">
                  <c:v>1.3455229999999998</c:v>
                </c:pt>
                <c:pt idx="40">
                  <c:v>1.3455229999999998</c:v>
                </c:pt>
                <c:pt idx="41">
                  <c:v>0.87751499999999993</c:v>
                </c:pt>
                <c:pt idx="42">
                  <c:v>0</c:v>
                </c:pt>
                <c:pt idx="43">
                  <c:v>-0.15185399999999999</c:v>
                </c:pt>
                <c:pt idx="44">
                  <c:v>-5.0618000000000003E-2</c:v>
                </c:pt>
                <c:pt idx="45">
                  <c:v>-0.10123600000000001</c:v>
                </c:pt>
                <c:pt idx="46">
                  <c:v>-5.0618000000000003E-2</c:v>
                </c:pt>
                <c:pt idx="47">
                  <c:v>5.0618000000000003E-2</c:v>
                </c:pt>
                <c:pt idx="48">
                  <c:v>0.10123600000000001</c:v>
                </c:pt>
                <c:pt idx="49">
                  <c:v>0.15185399999999999</c:v>
                </c:pt>
                <c:pt idx="50">
                  <c:v>0.25308999999999998</c:v>
                </c:pt>
                <c:pt idx="51">
                  <c:v>0.25308999999999998</c:v>
                </c:pt>
                <c:pt idx="52">
                  <c:v>0.40494400000000003</c:v>
                </c:pt>
                <c:pt idx="53">
                  <c:v>0.45556200000000002</c:v>
                </c:pt>
                <c:pt idx="54">
                  <c:v>0.66519700000000004</c:v>
                </c:pt>
                <c:pt idx="55">
                  <c:v>1.125718</c:v>
                </c:pt>
                <c:pt idx="56">
                  <c:v>1.125718</c:v>
                </c:pt>
                <c:pt idx="57">
                  <c:v>1.125718</c:v>
                </c:pt>
                <c:pt idx="58">
                  <c:v>1.125718</c:v>
                </c:pt>
                <c:pt idx="59">
                  <c:v>1.125718</c:v>
                </c:pt>
                <c:pt idx="60">
                  <c:v>1.176887</c:v>
                </c:pt>
                <c:pt idx="61">
                  <c:v>1.176887</c:v>
                </c:pt>
                <c:pt idx="62">
                  <c:v>1.125718</c:v>
                </c:pt>
                <c:pt idx="63">
                  <c:v>0.722553</c:v>
                </c:pt>
                <c:pt idx="64">
                  <c:v>0.722553</c:v>
                </c:pt>
                <c:pt idx="65">
                  <c:v>0.722553</c:v>
                </c:pt>
                <c:pt idx="66">
                  <c:v>0.77813399999999988</c:v>
                </c:pt>
                <c:pt idx="67">
                  <c:v>0.77813399999999988</c:v>
                </c:pt>
                <c:pt idx="68">
                  <c:v>0.77813399999999988</c:v>
                </c:pt>
                <c:pt idx="69">
                  <c:v>0.88929599999999998</c:v>
                </c:pt>
                <c:pt idx="70">
                  <c:v>0.88929599999999998</c:v>
                </c:pt>
                <c:pt idx="71">
                  <c:v>0.83371499999999987</c:v>
                </c:pt>
                <c:pt idx="72">
                  <c:v>0.6669719999999999</c:v>
                </c:pt>
                <c:pt idx="73">
                  <c:v>0.61139100000000002</c:v>
                </c:pt>
                <c:pt idx="74">
                  <c:v>0.6669719999999999</c:v>
                </c:pt>
                <c:pt idx="75">
                  <c:v>0.56747999999999998</c:v>
                </c:pt>
                <c:pt idx="76">
                  <c:v>0.56747999999999998</c:v>
                </c:pt>
                <c:pt idx="77">
                  <c:v>0.62422800000000012</c:v>
                </c:pt>
                <c:pt idx="78">
                  <c:v>0.68097600000000003</c:v>
                </c:pt>
                <c:pt idx="79">
                  <c:v>0.85121999999999998</c:v>
                </c:pt>
                <c:pt idx="80">
                  <c:v>0.79447199999999996</c:v>
                </c:pt>
                <c:pt idx="81">
                  <c:v>0.85121999999999998</c:v>
                </c:pt>
                <c:pt idx="82">
                  <c:v>0.90796800000000011</c:v>
                </c:pt>
                <c:pt idx="83">
                  <c:v>1.0782119999999999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C-42F4-BD35-E53F896384D1}"/>
            </c:ext>
          </c:extLst>
        </c:ser>
        <c:ser>
          <c:idx val="3"/>
          <c:order val="3"/>
          <c:tx>
            <c:strRef>
              <c:f>cpi_V4!$E$2</c:f>
              <c:strCache>
                <c:ptCount val="1"/>
                <c:pt idx="0">
                  <c:v>Non-core hozzájárulás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cpi_V4!$A$3:$B$86</c:f>
              <c:multiLvlStrCache>
                <c:ptCount val="84"/>
                <c:lvl>
                  <c:pt idx="0">
                    <c:v>jan.17</c:v>
                  </c:pt>
                  <c:pt idx="1">
                    <c:v>febr.17</c:v>
                  </c:pt>
                  <c:pt idx="2">
                    <c:v>márc.17</c:v>
                  </c:pt>
                  <c:pt idx="3">
                    <c:v>ápr.17</c:v>
                  </c:pt>
                  <c:pt idx="4">
                    <c:v>máj.17</c:v>
                  </c:pt>
                  <c:pt idx="5">
                    <c:v>jún.17</c:v>
                  </c:pt>
                  <c:pt idx="6">
                    <c:v>júl.17</c:v>
                  </c:pt>
                  <c:pt idx="7">
                    <c:v>aug.17</c:v>
                  </c:pt>
                  <c:pt idx="8">
                    <c:v>szept.17</c:v>
                  </c:pt>
                  <c:pt idx="9">
                    <c:v>okt.17</c:v>
                  </c:pt>
                  <c:pt idx="10">
                    <c:v>nov.17</c:v>
                  </c:pt>
                  <c:pt idx="11">
                    <c:v>dec.17</c:v>
                  </c:pt>
                  <c:pt idx="12">
                    <c:v>jan.18</c:v>
                  </c:pt>
                  <c:pt idx="13">
                    <c:v>febr.18</c:v>
                  </c:pt>
                  <c:pt idx="14">
                    <c:v>márc.18</c:v>
                  </c:pt>
                  <c:pt idx="15">
                    <c:v>ápr.18</c:v>
                  </c:pt>
                  <c:pt idx="16">
                    <c:v>máj.18</c:v>
                  </c:pt>
                  <c:pt idx="17">
                    <c:v>jún.18</c:v>
                  </c:pt>
                  <c:pt idx="18">
                    <c:v>júl.18</c:v>
                  </c:pt>
                  <c:pt idx="19">
                    <c:v>aug.18</c:v>
                  </c:pt>
                  <c:pt idx="20">
                    <c:v>szept.18</c:v>
                  </c:pt>
                  <c:pt idx="21">
                    <c:v>jan.17</c:v>
                  </c:pt>
                  <c:pt idx="22">
                    <c:v>febr.17</c:v>
                  </c:pt>
                  <c:pt idx="23">
                    <c:v>márc.17</c:v>
                  </c:pt>
                  <c:pt idx="24">
                    <c:v>ápr.17</c:v>
                  </c:pt>
                  <c:pt idx="25">
                    <c:v>máj.17</c:v>
                  </c:pt>
                  <c:pt idx="26">
                    <c:v>jún.17</c:v>
                  </c:pt>
                  <c:pt idx="27">
                    <c:v>júl.17</c:v>
                  </c:pt>
                  <c:pt idx="28">
                    <c:v>aug.17</c:v>
                  </c:pt>
                  <c:pt idx="29">
                    <c:v>szept.17</c:v>
                  </c:pt>
                  <c:pt idx="30">
                    <c:v>okt.17</c:v>
                  </c:pt>
                  <c:pt idx="31">
                    <c:v>nov.17</c:v>
                  </c:pt>
                  <c:pt idx="32">
                    <c:v>dec.17</c:v>
                  </c:pt>
                  <c:pt idx="33">
                    <c:v>jan.18</c:v>
                  </c:pt>
                  <c:pt idx="34">
                    <c:v>febr.18</c:v>
                  </c:pt>
                  <c:pt idx="35">
                    <c:v>márc.18</c:v>
                  </c:pt>
                  <c:pt idx="36">
                    <c:v>ápr.18</c:v>
                  </c:pt>
                  <c:pt idx="37">
                    <c:v>máj.18</c:v>
                  </c:pt>
                  <c:pt idx="38">
                    <c:v>jún.18</c:v>
                  </c:pt>
                  <c:pt idx="39">
                    <c:v>júl.18</c:v>
                  </c:pt>
                  <c:pt idx="40">
                    <c:v>aug.18</c:v>
                  </c:pt>
                  <c:pt idx="41">
                    <c:v>szept.18</c:v>
                  </c:pt>
                  <c:pt idx="42">
                    <c:v>jan.17</c:v>
                  </c:pt>
                  <c:pt idx="43">
                    <c:v>febr.17</c:v>
                  </c:pt>
                  <c:pt idx="44">
                    <c:v>márc.17</c:v>
                  </c:pt>
                  <c:pt idx="45">
                    <c:v>ápr.17</c:v>
                  </c:pt>
                  <c:pt idx="46">
                    <c:v>máj.17</c:v>
                  </c:pt>
                  <c:pt idx="47">
                    <c:v>jún.17</c:v>
                  </c:pt>
                  <c:pt idx="48">
                    <c:v>júl.17</c:v>
                  </c:pt>
                  <c:pt idx="49">
                    <c:v>aug.17</c:v>
                  </c:pt>
                  <c:pt idx="50">
                    <c:v>szept.17</c:v>
                  </c:pt>
                  <c:pt idx="51">
                    <c:v>okt.17</c:v>
                  </c:pt>
                  <c:pt idx="52">
                    <c:v>nov.17</c:v>
                  </c:pt>
                  <c:pt idx="53">
                    <c:v>dec.17</c:v>
                  </c:pt>
                  <c:pt idx="54">
                    <c:v>jan.18</c:v>
                  </c:pt>
                  <c:pt idx="55">
                    <c:v>febr.18</c:v>
                  </c:pt>
                  <c:pt idx="56">
                    <c:v>márc.18</c:v>
                  </c:pt>
                  <c:pt idx="57">
                    <c:v>ápr.18</c:v>
                  </c:pt>
                  <c:pt idx="58">
                    <c:v>máj.18</c:v>
                  </c:pt>
                  <c:pt idx="59">
                    <c:v>jún.18</c:v>
                  </c:pt>
                  <c:pt idx="60">
                    <c:v>júl.18</c:v>
                  </c:pt>
                  <c:pt idx="61">
                    <c:v>aug.18</c:v>
                  </c:pt>
                  <c:pt idx="62">
                    <c:v>szept.18</c:v>
                  </c:pt>
                  <c:pt idx="63">
                    <c:v>jan.17</c:v>
                  </c:pt>
                  <c:pt idx="64">
                    <c:v>febr.17</c:v>
                  </c:pt>
                  <c:pt idx="65">
                    <c:v>márc.17</c:v>
                  </c:pt>
                  <c:pt idx="66">
                    <c:v>ápr.17</c:v>
                  </c:pt>
                  <c:pt idx="67">
                    <c:v>máj.17</c:v>
                  </c:pt>
                  <c:pt idx="68">
                    <c:v>jún.17</c:v>
                  </c:pt>
                  <c:pt idx="69">
                    <c:v>júl.17</c:v>
                  </c:pt>
                  <c:pt idx="70">
                    <c:v>aug.17</c:v>
                  </c:pt>
                  <c:pt idx="71">
                    <c:v>szept.17</c:v>
                  </c:pt>
                  <c:pt idx="72">
                    <c:v>okt.17</c:v>
                  </c:pt>
                  <c:pt idx="73">
                    <c:v>nov.17</c:v>
                  </c:pt>
                  <c:pt idx="74">
                    <c:v>dec.17</c:v>
                  </c:pt>
                  <c:pt idx="75">
                    <c:v>jan.18</c:v>
                  </c:pt>
                  <c:pt idx="76">
                    <c:v>febr.18</c:v>
                  </c:pt>
                  <c:pt idx="77">
                    <c:v>márc.18</c:v>
                  </c:pt>
                  <c:pt idx="78">
                    <c:v>ápr.18</c:v>
                  </c:pt>
                  <c:pt idx="79">
                    <c:v>máj.18</c:v>
                  </c:pt>
                  <c:pt idx="80">
                    <c:v>jún.18</c:v>
                  </c:pt>
                  <c:pt idx="81">
                    <c:v>júl.18</c:v>
                  </c:pt>
                  <c:pt idx="82">
                    <c:v>aug.18</c:v>
                  </c:pt>
                  <c:pt idx="83">
                    <c:v>szept.18</c:v>
                  </c:pt>
                </c:lvl>
                <c:lvl>
                  <c:pt idx="0">
                    <c:v>PL</c:v>
                  </c:pt>
                  <c:pt idx="21">
                    <c:v>CZ</c:v>
                  </c:pt>
                  <c:pt idx="42">
                    <c:v>RO</c:v>
                  </c:pt>
                  <c:pt idx="63">
                    <c:v>HU</c:v>
                  </c:pt>
                </c:lvl>
              </c:multiLvlStrCache>
            </c:multiLvlStrRef>
          </c:cat>
          <c:val>
            <c:numRef>
              <c:f>cpi_V4!$E$3:$E$86</c:f>
              <c:numCache>
                <c:formatCode>0.0</c:formatCode>
                <c:ptCount val="84"/>
                <c:pt idx="0">
                  <c:v>1.285344704225345</c:v>
                </c:pt>
                <c:pt idx="1">
                  <c:v>1.5421508128772456</c:v>
                </c:pt>
                <c:pt idx="2">
                  <c:v>1.3166212261306496</c:v>
                </c:pt>
                <c:pt idx="3">
                  <c:v>1.064971214428851</c:v>
                </c:pt>
                <c:pt idx="4">
                  <c:v>1.0075759999999858</c:v>
                </c:pt>
                <c:pt idx="5">
                  <c:v>0.74472429870130319</c:v>
                </c:pt>
                <c:pt idx="6">
                  <c:v>0.91038161122246186</c:v>
                </c:pt>
                <c:pt idx="7">
                  <c:v>0.97475148995983907</c:v>
                </c:pt>
                <c:pt idx="8">
                  <c:v>1.1140017028112366</c:v>
                </c:pt>
                <c:pt idx="9">
                  <c:v>1.2306819999999943</c:v>
                </c:pt>
                <c:pt idx="10">
                  <c:v>1.507576</c:v>
                </c:pt>
                <c:pt idx="11">
                  <c:v>1.1991182885572156</c:v>
                </c:pt>
                <c:pt idx="12">
                  <c:v>1.03587158730161</c:v>
                </c:pt>
                <c:pt idx="13">
                  <c:v>0.62974678183614008</c:v>
                </c:pt>
                <c:pt idx="14">
                  <c:v>0.75228678183614017</c:v>
                </c:pt>
                <c:pt idx="15">
                  <c:v>1.0083667716535409</c:v>
                </c:pt>
                <c:pt idx="16">
                  <c:v>1.1822660098522277</c:v>
                </c:pt>
                <c:pt idx="17">
                  <c:v>1.3194006114398253</c:v>
                </c:pt>
                <c:pt idx="18">
                  <c:v>1.3833992094861571</c:v>
                </c:pt>
                <c:pt idx="19">
                  <c:v>1.2635986138613908</c:v>
                </c:pt>
                <c:pt idx="20">
                  <c:v>1.1936499999999999</c:v>
                </c:pt>
                <c:pt idx="21">
                  <c:v>1.3133029999999972</c:v>
                </c:pt>
                <c:pt idx="22">
                  <c:v>1.5526645974025919</c:v>
                </c:pt>
                <c:pt idx="23">
                  <c:v>1.4946235974025921</c:v>
                </c:pt>
                <c:pt idx="24">
                  <c:v>0.92458218470704989</c:v>
                </c:pt>
                <c:pt idx="25">
                  <c:v>1.326742189054728</c:v>
                </c:pt>
                <c:pt idx="26">
                  <c:v>1.1668248846918527</c:v>
                </c:pt>
                <c:pt idx="27">
                  <c:v>1.1573766237623784</c:v>
                </c:pt>
                <c:pt idx="28">
                  <c:v>1.1620913809523938</c:v>
                </c:pt>
                <c:pt idx="29">
                  <c:v>1.2081874632206746</c:v>
                </c:pt>
                <c:pt idx="30">
                  <c:v>1.6169577777777715</c:v>
                </c:pt>
                <c:pt idx="31">
                  <c:v>1.2514947312252969</c:v>
                </c:pt>
                <c:pt idx="32">
                  <c:v>1.2388316847290819</c:v>
                </c:pt>
                <c:pt idx="33">
                  <c:v>1.1752709237536605</c:v>
                </c:pt>
                <c:pt idx="34">
                  <c:v>0.62191973515093435</c:v>
                </c:pt>
                <c:pt idx="35">
                  <c:v>0.56341873515093444</c:v>
                </c:pt>
                <c:pt idx="36">
                  <c:v>0.81495676264591521</c:v>
                </c:pt>
                <c:pt idx="37">
                  <c:v>1.1028189514563089</c:v>
                </c:pt>
                <c:pt idx="38">
                  <c:v>1.4326674660194119</c:v>
                </c:pt>
                <c:pt idx="39">
                  <c:v>0.87884837330753407</c:v>
                </c:pt>
                <c:pt idx="40">
                  <c:v>1.0769576201550424</c:v>
                </c:pt>
                <c:pt idx="41">
                  <c:v>1.2224850000000003</c:v>
                </c:pt>
                <c:pt idx="42">
                  <c:v>0.33350176856998814</c:v>
                </c:pt>
                <c:pt idx="43">
                  <c:v>0.64835820508665143</c:v>
                </c:pt>
                <c:pt idx="44">
                  <c:v>0.45527151542742667</c:v>
                </c:pt>
                <c:pt idx="45">
                  <c:v>0.74887817769680953</c:v>
                </c:pt>
                <c:pt idx="46">
                  <c:v>0.58516162077660283</c:v>
                </c:pt>
                <c:pt idx="47">
                  <c:v>0.62656008772994198</c:v>
                </c:pt>
                <c:pt idx="48">
                  <c:v>0.77986588373507015</c:v>
                </c:pt>
                <c:pt idx="49">
                  <c:v>0.4760576872594699</c:v>
                </c:pt>
                <c:pt idx="50">
                  <c:v>1.0959311989045377</c:v>
                </c:pt>
                <c:pt idx="51">
                  <c:v>1.7047261267534568</c:v>
                </c:pt>
                <c:pt idx="52">
                  <c:v>2.1674357034197702</c:v>
                </c:pt>
                <c:pt idx="53">
                  <c:v>2.1296909926566774</c:v>
                </c:pt>
                <c:pt idx="54">
                  <c:v>2.7393154899274839</c:v>
                </c:pt>
                <c:pt idx="55">
                  <c:v>2.6351208788062115</c:v>
                </c:pt>
                <c:pt idx="56">
                  <c:v>2.8843575667506434</c:v>
                </c:pt>
                <c:pt idx="57">
                  <c:v>3.1272480164890402</c:v>
                </c:pt>
                <c:pt idx="58">
                  <c:v>3.4890492552166767</c:v>
                </c:pt>
                <c:pt idx="59">
                  <c:v>3.6127620722819023</c:v>
                </c:pt>
                <c:pt idx="60">
                  <c:v>3.1700661171569147</c:v>
                </c:pt>
                <c:pt idx="61">
                  <c:v>3.5131291030595628</c:v>
                </c:pt>
                <c:pt idx="62">
                  <c:v>3.5742820000000002</c:v>
                </c:pt>
                <c:pt idx="63">
                  <c:v>1.6387814051447029</c:v>
                </c:pt>
                <c:pt idx="64">
                  <c:v>2.1351648506741916</c:v>
                </c:pt>
                <c:pt idx="65">
                  <c:v>1.9701024807595693</c:v>
                </c:pt>
                <c:pt idx="66">
                  <c:v>1.473534825346215</c:v>
                </c:pt>
                <c:pt idx="67">
                  <c:v>1.3379001744486574</c:v>
                </c:pt>
                <c:pt idx="68">
                  <c:v>1.1847885736095891</c:v>
                </c:pt>
                <c:pt idx="69">
                  <c:v>1.3254224427450527</c:v>
                </c:pt>
                <c:pt idx="70">
                  <c:v>1.7732488743518235</c:v>
                </c:pt>
                <c:pt idx="71">
                  <c:v>1.7148166077650711</c:v>
                </c:pt>
                <c:pt idx="72">
                  <c:v>1.5486560909990188</c:v>
                </c:pt>
                <c:pt idx="73">
                  <c:v>1.961338071838495</c:v>
                </c:pt>
                <c:pt idx="74">
                  <c:v>1.5210824056771357</c:v>
                </c:pt>
                <c:pt idx="75">
                  <c:v>1.5332365995876989</c:v>
                </c:pt>
                <c:pt idx="76">
                  <c:v>1.3499529876736636</c:v>
                </c:pt>
                <c:pt idx="77">
                  <c:v>1.410797927013038</c:v>
                </c:pt>
                <c:pt idx="78">
                  <c:v>1.6867527342882351</c:v>
                </c:pt>
                <c:pt idx="79">
                  <c:v>2.0284375542367861</c:v>
                </c:pt>
                <c:pt idx="80">
                  <c:v>2.3751925600388821</c:v>
                </c:pt>
                <c:pt idx="81">
                  <c:v>2.5689121414690965</c:v>
                </c:pt>
                <c:pt idx="82">
                  <c:v>2.5305944089363628</c:v>
                </c:pt>
                <c:pt idx="83">
                  <c:v>2.6217880000000005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C-42F4-BD35-E53F89638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56553720"/>
        <c:axId val="856551752"/>
      </c:barChart>
      <c:lineChart>
        <c:grouping val="standard"/>
        <c:varyColors val="0"/>
        <c:ser>
          <c:idx val="0"/>
          <c:order val="0"/>
          <c:tx>
            <c:strRef>
              <c:f>cpi_V4!$C$2</c:f>
              <c:strCache>
                <c:ptCount val="1"/>
                <c:pt idx="0">
                  <c:v>Infláció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C-42F4-BD35-E53F896384D1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DC-42F4-BD35-E53F896384D1}"/>
              </c:ext>
            </c:extLst>
          </c:dPt>
          <c:dPt>
            <c:idx val="63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DC-42F4-BD35-E53F896384D1}"/>
              </c:ext>
            </c:extLst>
          </c:dPt>
          <c:cat>
            <c:multiLvlStrRef>
              <c:f>cpi_V4!$A$3:$B$107</c:f>
              <c:multiLvlStrCache>
                <c:ptCount val="105"/>
                <c:lvl>
                  <c:pt idx="0">
                    <c:v>jan.17</c:v>
                  </c:pt>
                  <c:pt idx="1">
                    <c:v>febr.17</c:v>
                  </c:pt>
                  <c:pt idx="2">
                    <c:v>márc.17</c:v>
                  </c:pt>
                  <c:pt idx="3">
                    <c:v>ápr.17</c:v>
                  </c:pt>
                  <c:pt idx="4">
                    <c:v>máj.17</c:v>
                  </c:pt>
                  <c:pt idx="5">
                    <c:v>jún.17</c:v>
                  </c:pt>
                  <c:pt idx="6">
                    <c:v>júl.17</c:v>
                  </c:pt>
                  <c:pt idx="7">
                    <c:v>aug.17</c:v>
                  </c:pt>
                  <c:pt idx="8">
                    <c:v>szept.17</c:v>
                  </c:pt>
                  <c:pt idx="9">
                    <c:v>okt.17</c:v>
                  </c:pt>
                  <c:pt idx="10">
                    <c:v>nov.17</c:v>
                  </c:pt>
                  <c:pt idx="11">
                    <c:v>dec.17</c:v>
                  </c:pt>
                  <c:pt idx="12">
                    <c:v>jan.18</c:v>
                  </c:pt>
                  <c:pt idx="13">
                    <c:v>febr.18</c:v>
                  </c:pt>
                  <c:pt idx="14">
                    <c:v>márc.18</c:v>
                  </c:pt>
                  <c:pt idx="15">
                    <c:v>ápr.18</c:v>
                  </c:pt>
                  <c:pt idx="16">
                    <c:v>máj.18</c:v>
                  </c:pt>
                  <c:pt idx="17">
                    <c:v>jún.18</c:v>
                  </c:pt>
                  <c:pt idx="18">
                    <c:v>júl.18</c:v>
                  </c:pt>
                  <c:pt idx="19">
                    <c:v>aug.18</c:v>
                  </c:pt>
                  <c:pt idx="20">
                    <c:v>szept.18</c:v>
                  </c:pt>
                  <c:pt idx="21">
                    <c:v>jan.17</c:v>
                  </c:pt>
                  <c:pt idx="22">
                    <c:v>febr.17</c:v>
                  </c:pt>
                  <c:pt idx="23">
                    <c:v>márc.17</c:v>
                  </c:pt>
                  <c:pt idx="24">
                    <c:v>ápr.17</c:v>
                  </c:pt>
                  <c:pt idx="25">
                    <c:v>máj.17</c:v>
                  </c:pt>
                  <c:pt idx="26">
                    <c:v>jún.17</c:v>
                  </c:pt>
                  <c:pt idx="27">
                    <c:v>júl.17</c:v>
                  </c:pt>
                  <c:pt idx="28">
                    <c:v>aug.17</c:v>
                  </c:pt>
                  <c:pt idx="29">
                    <c:v>szept.17</c:v>
                  </c:pt>
                  <c:pt idx="30">
                    <c:v>okt.17</c:v>
                  </c:pt>
                  <c:pt idx="31">
                    <c:v>nov.17</c:v>
                  </c:pt>
                  <c:pt idx="32">
                    <c:v>dec.17</c:v>
                  </c:pt>
                  <c:pt idx="33">
                    <c:v>jan.18</c:v>
                  </c:pt>
                  <c:pt idx="34">
                    <c:v>febr.18</c:v>
                  </c:pt>
                  <c:pt idx="35">
                    <c:v>márc.18</c:v>
                  </c:pt>
                  <c:pt idx="36">
                    <c:v>ápr.18</c:v>
                  </c:pt>
                  <c:pt idx="37">
                    <c:v>máj.18</c:v>
                  </c:pt>
                  <c:pt idx="38">
                    <c:v>jún.18</c:v>
                  </c:pt>
                  <c:pt idx="39">
                    <c:v>júl.18</c:v>
                  </c:pt>
                  <c:pt idx="40">
                    <c:v>aug.18</c:v>
                  </c:pt>
                  <c:pt idx="41">
                    <c:v>szept.18</c:v>
                  </c:pt>
                  <c:pt idx="42">
                    <c:v>jan.17</c:v>
                  </c:pt>
                  <c:pt idx="43">
                    <c:v>febr.17</c:v>
                  </c:pt>
                  <c:pt idx="44">
                    <c:v>márc.17</c:v>
                  </c:pt>
                  <c:pt idx="45">
                    <c:v>ápr.17</c:v>
                  </c:pt>
                  <c:pt idx="46">
                    <c:v>máj.17</c:v>
                  </c:pt>
                  <c:pt idx="47">
                    <c:v>jún.17</c:v>
                  </c:pt>
                  <c:pt idx="48">
                    <c:v>júl.17</c:v>
                  </c:pt>
                  <c:pt idx="49">
                    <c:v>aug.17</c:v>
                  </c:pt>
                  <c:pt idx="50">
                    <c:v>szept.17</c:v>
                  </c:pt>
                  <c:pt idx="51">
                    <c:v>okt.17</c:v>
                  </c:pt>
                  <c:pt idx="52">
                    <c:v>nov.17</c:v>
                  </c:pt>
                  <c:pt idx="53">
                    <c:v>dec.17</c:v>
                  </c:pt>
                  <c:pt idx="54">
                    <c:v>jan.18</c:v>
                  </c:pt>
                  <c:pt idx="55">
                    <c:v>febr.18</c:v>
                  </c:pt>
                  <c:pt idx="56">
                    <c:v>márc.18</c:v>
                  </c:pt>
                  <c:pt idx="57">
                    <c:v>ápr.18</c:v>
                  </c:pt>
                  <c:pt idx="58">
                    <c:v>máj.18</c:v>
                  </c:pt>
                  <c:pt idx="59">
                    <c:v>jún.18</c:v>
                  </c:pt>
                  <c:pt idx="60">
                    <c:v>júl.18</c:v>
                  </c:pt>
                  <c:pt idx="61">
                    <c:v>aug.18</c:v>
                  </c:pt>
                  <c:pt idx="62">
                    <c:v>szept.18</c:v>
                  </c:pt>
                  <c:pt idx="63">
                    <c:v>jan.17</c:v>
                  </c:pt>
                  <c:pt idx="64">
                    <c:v>febr.17</c:v>
                  </c:pt>
                  <c:pt idx="65">
                    <c:v>márc.17</c:v>
                  </c:pt>
                  <c:pt idx="66">
                    <c:v>ápr.17</c:v>
                  </c:pt>
                  <c:pt idx="67">
                    <c:v>máj.17</c:v>
                  </c:pt>
                  <c:pt idx="68">
                    <c:v>jún.17</c:v>
                  </c:pt>
                  <c:pt idx="69">
                    <c:v>júl.17</c:v>
                  </c:pt>
                  <c:pt idx="70">
                    <c:v>aug.17</c:v>
                  </c:pt>
                  <c:pt idx="71">
                    <c:v>szept.17</c:v>
                  </c:pt>
                  <c:pt idx="72">
                    <c:v>okt.17</c:v>
                  </c:pt>
                  <c:pt idx="73">
                    <c:v>nov.17</c:v>
                  </c:pt>
                  <c:pt idx="74">
                    <c:v>dec.17</c:v>
                  </c:pt>
                  <c:pt idx="75">
                    <c:v>jan.18</c:v>
                  </c:pt>
                  <c:pt idx="76">
                    <c:v>febr.18</c:v>
                  </c:pt>
                  <c:pt idx="77">
                    <c:v>márc.18</c:v>
                  </c:pt>
                  <c:pt idx="78">
                    <c:v>ápr.18</c:v>
                  </c:pt>
                  <c:pt idx="79">
                    <c:v>máj.18</c:v>
                  </c:pt>
                  <c:pt idx="80">
                    <c:v>jún.18</c:v>
                  </c:pt>
                  <c:pt idx="81">
                    <c:v>júl.18</c:v>
                  </c:pt>
                  <c:pt idx="82">
                    <c:v>aug.18</c:v>
                  </c:pt>
                  <c:pt idx="83">
                    <c:v>szept.18</c:v>
                  </c:pt>
                  <c:pt idx="84">
                    <c:v>jan.17</c:v>
                  </c:pt>
                  <c:pt idx="85">
                    <c:v>febr.17</c:v>
                  </c:pt>
                  <c:pt idx="86">
                    <c:v>márc.17</c:v>
                  </c:pt>
                  <c:pt idx="87">
                    <c:v>ápr.17</c:v>
                  </c:pt>
                  <c:pt idx="88">
                    <c:v>máj.17</c:v>
                  </c:pt>
                  <c:pt idx="89">
                    <c:v>jún.17</c:v>
                  </c:pt>
                  <c:pt idx="90">
                    <c:v>júl.17</c:v>
                  </c:pt>
                  <c:pt idx="91">
                    <c:v>aug.17</c:v>
                  </c:pt>
                  <c:pt idx="92">
                    <c:v>szept.17</c:v>
                  </c:pt>
                  <c:pt idx="93">
                    <c:v>okt.17</c:v>
                  </c:pt>
                  <c:pt idx="94">
                    <c:v>nov.17</c:v>
                  </c:pt>
                  <c:pt idx="95">
                    <c:v>dec.17</c:v>
                  </c:pt>
                  <c:pt idx="96">
                    <c:v>jan.18</c:v>
                  </c:pt>
                  <c:pt idx="97">
                    <c:v>febr.18</c:v>
                  </c:pt>
                  <c:pt idx="98">
                    <c:v>márc.18</c:v>
                  </c:pt>
                  <c:pt idx="99">
                    <c:v>ápr.18</c:v>
                  </c:pt>
                  <c:pt idx="100">
                    <c:v>máj.18</c:v>
                  </c:pt>
                  <c:pt idx="101">
                    <c:v>jún.18</c:v>
                  </c:pt>
                  <c:pt idx="102">
                    <c:v>júl.18</c:v>
                  </c:pt>
                  <c:pt idx="103">
                    <c:v>aug.18</c:v>
                  </c:pt>
                  <c:pt idx="104">
                    <c:v>szept.18</c:v>
                  </c:pt>
                </c:lvl>
                <c:lvl>
                  <c:pt idx="0">
                    <c:v>PL</c:v>
                  </c:pt>
                  <c:pt idx="21">
                    <c:v>CZ</c:v>
                  </c:pt>
                  <c:pt idx="42">
                    <c:v>RO</c:v>
                  </c:pt>
                  <c:pt idx="63">
                    <c:v>HU</c:v>
                  </c:pt>
                  <c:pt idx="84">
                    <c:v>SK</c:v>
                  </c:pt>
                </c:lvl>
              </c:multiLvlStrCache>
            </c:multiLvlStrRef>
          </c:cat>
          <c:val>
            <c:numRef>
              <c:f>cpi_V4!$C$3:$C$86</c:f>
              <c:numCache>
                <c:formatCode>0.0</c:formatCode>
                <c:ptCount val="84"/>
                <c:pt idx="0">
                  <c:v>1.4084507042253449</c:v>
                </c:pt>
                <c:pt idx="1">
                  <c:v>1.9114688128772457</c:v>
                </c:pt>
                <c:pt idx="2">
                  <c:v>1.8090452261306496</c:v>
                </c:pt>
                <c:pt idx="3">
                  <c:v>1.8036072144288511</c:v>
                </c:pt>
                <c:pt idx="4">
                  <c:v>1.4999999999999858</c:v>
                </c:pt>
                <c:pt idx="5">
                  <c:v>1.2987012987013031</c:v>
                </c:pt>
                <c:pt idx="6">
                  <c:v>1.4028056112224618</c:v>
                </c:pt>
                <c:pt idx="7">
                  <c:v>1.4056224899598391</c:v>
                </c:pt>
                <c:pt idx="8">
                  <c:v>1.6064257028112365</c:v>
                </c:pt>
                <c:pt idx="9">
                  <c:v>1.5999999999999943</c:v>
                </c:pt>
                <c:pt idx="10">
                  <c:v>2</c:v>
                </c:pt>
                <c:pt idx="11">
                  <c:v>1.6915422885572156</c:v>
                </c:pt>
                <c:pt idx="12">
                  <c:v>1.5873015873016101</c:v>
                </c:pt>
                <c:pt idx="13">
                  <c:v>0.69101678183614013</c:v>
                </c:pt>
                <c:pt idx="14">
                  <c:v>0.69101678183614013</c:v>
                </c:pt>
                <c:pt idx="15">
                  <c:v>0.88582677165354085</c:v>
                </c:pt>
                <c:pt idx="16">
                  <c:v>1.1822660098522277</c:v>
                </c:pt>
                <c:pt idx="17">
                  <c:v>1.3806706114398253</c:v>
                </c:pt>
                <c:pt idx="18">
                  <c:v>1.3833992094861571</c:v>
                </c:pt>
                <c:pt idx="19">
                  <c:v>1.3861386138613909</c:v>
                </c:pt>
                <c:pt idx="20">
                  <c:v>1.5</c:v>
                </c:pt>
                <c:pt idx="21">
                  <c:v>2.2999999999999972</c:v>
                </c:pt>
                <c:pt idx="22">
                  <c:v>2.5974025974025921</c:v>
                </c:pt>
                <c:pt idx="23">
                  <c:v>2.5974025974025921</c:v>
                </c:pt>
                <c:pt idx="24">
                  <c:v>2.0854021847070499</c:v>
                </c:pt>
                <c:pt idx="25">
                  <c:v>2.4875621890547279</c:v>
                </c:pt>
                <c:pt idx="26">
                  <c:v>2.3856858846918527</c:v>
                </c:pt>
                <c:pt idx="27">
                  <c:v>2.3762376237623783</c:v>
                </c:pt>
                <c:pt idx="28">
                  <c:v>2.3809523809523938</c:v>
                </c:pt>
                <c:pt idx="29">
                  <c:v>2.4850894632206746</c:v>
                </c:pt>
                <c:pt idx="30">
                  <c:v>2.7777777777777715</c:v>
                </c:pt>
                <c:pt idx="31">
                  <c:v>2.4703557312252968</c:v>
                </c:pt>
                <c:pt idx="32">
                  <c:v>2.1674876847290818</c:v>
                </c:pt>
                <c:pt idx="33">
                  <c:v>2.0527859237536603</c:v>
                </c:pt>
                <c:pt idx="34">
                  <c:v>1.5579357351509344</c:v>
                </c:pt>
                <c:pt idx="35">
                  <c:v>1.5579357351509344</c:v>
                </c:pt>
                <c:pt idx="36">
                  <c:v>1.7509727626459153</c:v>
                </c:pt>
                <c:pt idx="37">
                  <c:v>2.0388349514563089</c:v>
                </c:pt>
                <c:pt idx="38">
                  <c:v>2.427184466019412</c:v>
                </c:pt>
                <c:pt idx="39">
                  <c:v>2.2243713733075339</c:v>
                </c:pt>
                <c:pt idx="40">
                  <c:v>2.4224806201550422</c:v>
                </c:pt>
                <c:pt idx="41">
                  <c:v>2.1</c:v>
                </c:pt>
                <c:pt idx="42">
                  <c:v>0.33350176856998814</c:v>
                </c:pt>
                <c:pt idx="43">
                  <c:v>0.4965042050866515</c:v>
                </c:pt>
                <c:pt idx="44">
                  <c:v>0.40465351542742667</c:v>
                </c:pt>
                <c:pt idx="45">
                  <c:v>0.64764217769680954</c:v>
                </c:pt>
                <c:pt idx="46">
                  <c:v>0.53454362077660278</c:v>
                </c:pt>
                <c:pt idx="47">
                  <c:v>0.67717808772994204</c:v>
                </c:pt>
                <c:pt idx="48">
                  <c:v>0.88110188373507015</c:v>
                </c:pt>
                <c:pt idx="49">
                  <c:v>0.62791168725946989</c:v>
                </c:pt>
                <c:pt idx="50">
                  <c:v>1.3490211989045378</c:v>
                </c:pt>
                <c:pt idx="51">
                  <c:v>1.9578161267534568</c:v>
                </c:pt>
                <c:pt idx="52">
                  <c:v>2.5723797034197702</c:v>
                </c:pt>
                <c:pt idx="53">
                  <c:v>2.5852529926566774</c:v>
                </c:pt>
                <c:pt idx="54">
                  <c:v>3.4045124899274839</c:v>
                </c:pt>
                <c:pt idx="55">
                  <c:v>3.7608388788062115</c:v>
                </c:pt>
                <c:pt idx="56">
                  <c:v>4.0100755667506434</c:v>
                </c:pt>
                <c:pt idx="57">
                  <c:v>4.2529660164890402</c:v>
                </c:pt>
                <c:pt idx="58">
                  <c:v>4.6147672552166767</c:v>
                </c:pt>
                <c:pt idx="59">
                  <c:v>4.7384800722819023</c:v>
                </c:pt>
                <c:pt idx="60">
                  <c:v>4.3469531171569145</c:v>
                </c:pt>
                <c:pt idx="61">
                  <c:v>4.6900161030595626</c:v>
                </c:pt>
                <c:pt idx="62">
                  <c:v>4.7</c:v>
                </c:pt>
                <c:pt idx="63">
                  <c:v>2.3613344051447029</c:v>
                </c:pt>
                <c:pt idx="64">
                  <c:v>2.8577178506741916</c:v>
                </c:pt>
                <c:pt idx="65">
                  <c:v>2.6926554807595693</c:v>
                </c:pt>
                <c:pt idx="66">
                  <c:v>2.2516688253462149</c:v>
                </c:pt>
                <c:pt idx="67">
                  <c:v>2.1160341744486573</c:v>
                </c:pt>
                <c:pt idx="68">
                  <c:v>1.962922573609589</c:v>
                </c:pt>
                <c:pt idx="69">
                  <c:v>2.2147184427450526</c:v>
                </c:pt>
                <c:pt idx="70">
                  <c:v>2.6625448743518234</c:v>
                </c:pt>
                <c:pt idx="71">
                  <c:v>2.5485316077650708</c:v>
                </c:pt>
                <c:pt idx="72">
                  <c:v>2.2156280909990187</c:v>
                </c:pt>
                <c:pt idx="73">
                  <c:v>2.572729071838495</c:v>
                </c:pt>
                <c:pt idx="74">
                  <c:v>2.1880544056771356</c:v>
                </c:pt>
                <c:pt idx="75">
                  <c:v>2.1007165995876989</c:v>
                </c:pt>
                <c:pt idx="76">
                  <c:v>1.9174329876736635</c:v>
                </c:pt>
                <c:pt idx="77">
                  <c:v>2.035025927013038</c:v>
                </c:pt>
                <c:pt idx="78">
                  <c:v>2.3677287342882352</c:v>
                </c:pt>
                <c:pt idx="79">
                  <c:v>2.8796575542367862</c:v>
                </c:pt>
                <c:pt idx="80">
                  <c:v>3.169664560038882</c:v>
                </c:pt>
                <c:pt idx="81">
                  <c:v>3.4201321414690966</c:v>
                </c:pt>
                <c:pt idx="82">
                  <c:v>3.4385624089363631</c:v>
                </c:pt>
                <c:pt idx="83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FDC-42F4-BD35-E53F89638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474376"/>
        <c:axId val="618480280"/>
      </c:lineChart>
      <c:lineChart>
        <c:grouping val="standard"/>
        <c:varyColors val="0"/>
        <c:ser>
          <c:idx val="1"/>
          <c:order val="1"/>
          <c:tx>
            <c:strRef>
              <c:f>cpi_V4!$F$2</c:f>
              <c:strCache>
                <c:ptCount val="1"/>
                <c:pt idx="0">
                  <c:v>Inflációs cél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21"/>
            <c:marker>
              <c:symbol val="none"/>
            </c:marker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FDC-42F4-BD35-E53F896384D1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FDC-42F4-BD35-E53F896384D1}"/>
              </c:ext>
            </c:extLst>
          </c:dPt>
          <c:dPt>
            <c:idx val="63"/>
            <c:marker>
              <c:symbol val="none"/>
            </c:marker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FDC-42F4-BD35-E53F896384D1}"/>
              </c:ext>
            </c:extLst>
          </c:dPt>
          <c:cat>
            <c:multiLvlStrRef>
              <c:f>cpi_V4!$P$3:$Q$107</c:f>
              <c:multiLvlStrCache>
                <c:ptCount val="105"/>
                <c:lvl>
                  <c:pt idx="0">
                    <c:v>Jan-17</c:v>
                  </c:pt>
                  <c:pt idx="1">
                    <c:v>Feb-17</c:v>
                  </c:pt>
                  <c:pt idx="2">
                    <c:v>Mar-17</c:v>
                  </c:pt>
                  <c:pt idx="3">
                    <c:v>Apr-17</c:v>
                  </c:pt>
                  <c:pt idx="4">
                    <c:v>May-17</c:v>
                  </c:pt>
                  <c:pt idx="5">
                    <c:v>Jun-17</c:v>
                  </c:pt>
                  <c:pt idx="6">
                    <c:v>Jul-17</c:v>
                  </c:pt>
                  <c:pt idx="7">
                    <c:v>Aug-17</c:v>
                  </c:pt>
                  <c:pt idx="8">
                    <c:v>Sep-17</c:v>
                  </c:pt>
                  <c:pt idx="9">
                    <c:v>Oct-17</c:v>
                  </c:pt>
                  <c:pt idx="10">
                    <c:v>Nov-17</c:v>
                  </c:pt>
                  <c:pt idx="11">
                    <c:v>Dec-17</c:v>
                  </c:pt>
                  <c:pt idx="12">
                    <c:v>Jan-18</c:v>
                  </c:pt>
                  <c:pt idx="13">
                    <c:v>Feb-18</c:v>
                  </c:pt>
                  <c:pt idx="14">
                    <c:v>Mar-18</c:v>
                  </c:pt>
                  <c:pt idx="15">
                    <c:v>Apr-18</c:v>
                  </c:pt>
                  <c:pt idx="16">
                    <c:v>May-18</c:v>
                  </c:pt>
                  <c:pt idx="17">
                    <c:v>Jun-18</c:v>
                  </c:pt>
                  <c:pt idx="18">
                    <c:v>Jul-18</c:v>
                  </c:pt>
                  <c:pt idx="19">
                    <c:v>Aug-18</c:v>
                  </c:pt>
                  <c:pt idx="20">
                    <c:v>Sep-18</c:v>
                  </c:pt>
                  <c:pt idx="21">
                    <c:v>Jan-17</c:v>
                  </c:pt>
                  <c:pt idx="22">
                    <c:v>Feb-17</c:v>
                  </c:pt>
                  <c:pt idx="23">
                    <c:v>Mar-17</c:v>
                  </c:pt>
                  <c:pt idx="24">
                    <c:v>Apr-17</c:v>
                  </c:pt>
                  <c:pt idx="25">
                    <c:v>May-17</c:v>
                  </c:pt>
                  <c:pt idx="26">
                    <c:v>Jun-17</c:v>
                  </c:pt>
                  <c:pt idx="27">
                    <c:v>Jul-17</c:v>
                  </c:pt>
                  <c:pt idx="28">
                    <c:v>Aug-17</c:v>
                  </c:pt>
                  <c:pt idx="29">
                    <c:v>Sep-17</c:v>
                  </c:pt>
                  <c:pt idx="30">
                    <c:v>Oct-17</c:v>
                  </c:pt>
                  <c:pt idx="31">
                    <c:v>Nov-17</c:v>
                  </c:pt>
                  <c:pt idx="32">
                    <c:v>Dec-17</c:v>
                  </c:pt>
                  <c:pt idx="33">
                    <c:v>Jan-18</c:v>
                  </c:pt>
                  <c:pt idx="34">
                    <c:v>Feb-18</c:v>
                  </c:pt>
                  <c:pt idx="35">
                    <c:v>Mar-18</c:v>
                  </c:pt>
                  <c:pt idx="36">
                    <c:v>Apr-18</c:v>
                  </c:pt>
                  <c:pt idx="37">
                    <c:v>May-18</c:v>
                  </c:pt>
                  <c:pt idx="38">
                    <c:v>Jun-18</c:v>
                  </c:pt>
                  <c:pt idx="39">
                    <c:v>Jul-18</c:v>
                  </c:pt>
                  <c:pt idx="40">
                    <c:v>Aug-18</c:v>
                  </c:pt>
                  <c:pt idx="41">
                    <c:v>Sep-18</c:v>
                  </c:pt>
                  <c:pt idx="42">
                    <c:v>Jan-17</c:v>
                  </c:pt>
                  <c:pt idx="43">
                    <c:v>Feb-17</c:v>
                  </c:pt>
                  <c:pt idx="44">
                    <c:v>Mar-17</c:v>
                  </c:pt>
                  <c:pt idx="45">
                    <c:v>Apr-17</c:v>
                  </c:pt>
                  <c:pt idx="46">
                    <c:v>May-17</c:v>
                  </c:pt>
                  <c:pt idx="47">
                    <c:v>Jun-17</c:v>
                  </c:pt>
                  <c:pt idx="48">
                    <c:v>Jul-17</c:v>
                  </c:pt>
                  <c:pt idx="49">
                    <c:v>Aug-17</c:v>
                  </c:pt>
                  <c:pt idx="50">
                    <c:v>Sep-17</c:v>
                  </c:pt>
                  <c:pt idx="51">
                    <c:v>Oct-17</c:v>
                  </c:pt>
                  <c:pt idx="52">
                    <c:v>Nov-17</c:v>
                  </c:pt>
                  <c:pt idx="53">
                    <c:v>Dec-17</c:v>
                  </c:pt>
                  <c:pt idx="54">
                    <c:v>Jan-18</c:v>
                  </c:pt>
                  <c:pt idx="55">
                    <c:v>Feb-18</c:v>
                  </c:pt>
                  <c:pt idx="56">
                    <c:v>Mar-18</c:v>
                  </c:pt>
                  <c:pt idx="57">
                    <c:v>Apr-18</c:v>
                  </c:pt>
                  <c:pt idx="58">
                    <c:v>May-18</c:v>
                  </c:pt>
                  <c:pt idx="59">
                    <c:v>Jun-18</c:v>
                  </c:pt>
                  <c:pt idx="60">
                    <c:v>Jul-18</c:v>
                  </c:pt>
                  <c:pt idx="61">
                    <c:v>Aug-18</c:v>
                  </c:pt>
                  <c:pt idx="62">
                    <c:v>Sep-18</c:v>
                  </c:pt>
                  <c:pt idx="63">
                    <c:v>Jan-17</c:v>
                  </c:pt>
                  <c:pt idx="64">
                    <c:v>Feb-17</c:v>
                  </c:pt>
                  <c:pt idx="65">
                    <c:v>Mar-17</c:v>
                  </c:pt>
                  <c:pt idx="66">
                    <c:v>Apr-17</c:v>
                  </c:pt>
                  <c:pt idx="67">
                    <c:v>May-17</c:v>
                  </c:pt>
                  <c:pt idx="68">
                    <c:v>Jun-17</c:v>
                  </c:pt>
                  <c:pt idx="69">
                    <c:v>Jul-17</c:v>
                  </c:pt>
                  <c:pt idx="70">
                    <c:v>Aug-17</c:v>
                  </c:pt>
                  <c:pt idx="71">
                    <c:v>Sep-17</c:v>
                  </c:pt>
                  <c:pt idx="72">
                    <c:v>Oct-17</c:v>
                  </c:pt>
                  <c:pt idx="73">
                    <c:v>Nov-17</c:v>
                  </c:pt>
                  <c:pt idx="74">
                    <c:v>Dec-17</c:v>
                  </c:pt>
                  <c:pt idx="75">
                    <c:v>Jan-18</c:v>
                  </c:pt>
                  <c:pt idx="76">
                    <c:v>Feb-18</c:v>
                  </c:pt>
                  <c:pt idx="77">
                    <c:v>Mar-18</c:v>
                  </c:pt>
                  <c:pt idx="78">
                    <c:v>Apr-18</c:v>
                  </c:pt>
                  <c:pt idx="79">
                    <c:v>May-18</c:v>
                  </c:pt>
                  <c:pt idx="80">
                    <c:v>Jun-18</c:v>
                  </c:pt>
                  <c:pt idx="81">
                    <c:v>Jul-18</c:v>
                  </c:pt>
                  <c:pt idx="82">
                    <c:v>Aug-18</c:v>
                  </c:pt>
                  <c:pt idx="83">
                    <c:v>Sep-18</c:v>
                  </c:pt>
                  <c:pt idx="84">
                    <c:v>Jan-17</c:v>
                  </c:pt>
                  <c:pt idx="85">
                    <c:v>Feb-17</c:v>
                  </c:pt>
                  <c:pt idx="86">
                    <c:v>Mar-17</c:v>
                  </c:pt>
                  <c:pt idx="87">
                    <c:v>Apr-17</c:v>
                  </c:pt>
                  <c:pt idx="88">
                    <c:v>May-17</c:v>
                  </c:pt>
                  <c:pt idx="89">
                    <c:v>Jun-17</c:v>
                  </c:pt>
                  <c:pt idx="90">
                    <c:v>Jul-17</c:v>
                  </c:pt>
                  <c:pt idx="91">
                    <c:v>Aug-17</c:v>
                  </c:pt>
                  <c:pt idx="92">
                    <c:v>Sep-17</c:v>
                  </c:pt>
                  <c:pt idx="93">
                    <c:v>Oct-17</c:v>
                  </c:pt>
                  <c:pt idx="94">
                    <c:v>Nov-17</c:v>
                  </c:pt>
                  <c:pt idx="95">
                    <c:v>Dec-17</c:v>
                  </c:pt>
                  <c:pt idx="96">
                    <c:v>Jan-18</c:v>
                  </c:pt>
                  <c:pt idx="97">
                    <c:v>Feb-18</c:v>
                  </c:pt>
                  <c:pt idx="98">
                    <c:v>Mar-18</c:v>
                  </c:pt>
                  <c:pt idx="99">
                    <c:v>Apr-18</c:v>
                  </c:pt>
                  <c:pt idx="100">
                    <c:v>May-18</c:v>
                  </c:pt>
                  <c:pt idx="101">
                    <c:v>Jun-18</c:v>
                  </c:pt>
                  <c:pt idx="102">
                    <c:v>Jul-18</c:v>
                  </c:pt>
                  <c:pt idx="103">
                    <c:v>Aug-18</c:v>
                  </c:pt>
                  <c:pt idx="104">
                    <c:v>Sep-18</c:v>
                  </c:pt>
                </c:lvl>
                <c:lvl>
                  <c:pt idx="0">
                    <c:v>PL</c:v>
                  </c:pt>
                  <c:pt idx="21">
                    <c:v>CZ</c:v>
                  </c:pt>
                  <c:pt idx="42">
                    <c:v>RO</c:v>
                  </c:pt>
                  <c:pt idx="63">
                    <c:v>HU</c:v>
                  </c:pt>
                  <c:pt idx="84">
                    <c:v>SK</c:v>
                  </c:pt>
                </c:lvl>
              </c:multiLvlStrCache>
            </c:multiLvlStrRef>
          </c:cat>
          <c:val>
            <c:numRef>
              <c:f>cpi_V4!$F$3:$F$86</c:f>
              <c:numCache>
                <c:formatCode>General</c:formatCode>
                <c:ptCount val="8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2.5</c:v>
                </c:pt>
                <c:pt idx="43">
                  <c:v>2.5</c:v>
                </c:pt>
                <c:pt idx="44">
                  <c:v>2.5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>
                  <c:v>2.5</c:v>
                </c:pt>
                <c:pt idx="62">
                  <c:v>2.5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FDC-42F4-BD35-E53F89638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553720"/>
        <c:axId val="856551752"/>
      </c:lineChart>
      <c:catAx>
        <c:axId val="618474376"/>
        <c:scaling>
          <c:orientation val="minMax"/>
        </c:scaling>
        <c:delete val="0"/>
        <c:axPos val="b"/>
        <c:numFmt formatCode="yyyy/mm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8480280"/>
        <c:crosses val="autoZero"/>
        <c:auto val="1"/>
        <c:lblAlgn val="ctr"/>
        <c:lblOffset val="100"/>
        <c:noMultiLvlLbl val="0"/>
      </c:catAx>
      <c:valAx>
        <c:axId val="618480280"/>
        <c:scaling>
          <c:orientation val="minMax"/>
          <c:max val="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Százalék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014492753623189E-2"/>
              <c:y val="2.338444444444444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8474376"/>
        <c:crosses val="autoZero"/>
        <c:crossBetween val="between"/>
        <c:majorUnit val="0.5"/>
      </c:valAx>
      <c:valAx>
        <c:axId val="856551752"/>
        <c:scaling>
          <c:orientation val="minMax"/>
          <c:max val="5"/>
          <c:min val="-0.5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Százalék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5322137681159416"/>
              <c:y val="2.338444444444453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553720"/>
        <c:crosses val="max"/>
        <c:crossBetween val="between"/>
        <c:majorUnit val="0.5"/>
      </c:valAx>
      <c:catAx>
        <c:axId val="856553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6551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595410628019369E-3"/>
          <c:y val="0.92849999999999999"/>
          <c:w val="0.99621473429951679"/>
          <c:h val="7.1499999999999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Czech Republic</cx:pt>
          <cx:pt idx="1">Hungary</cx:pt>
          <cx:pt idx="2">Romania</cx:pt>
          <cx:pt idx="3">Bulgaria</cx:pt>
          <cx:pt idx="4">Poland</cx:pt>
          <cx:pt idx="5">Croatia</cx:pt>
        </cx:lvl>
      </cx:strDim>
      <cx:numDim type="colorVal">
        <cx:f>Sheet1!$B$2:$B$7</cx:f>
        <cx:nf>Sheet1!$B$1</cx:nf>
        <cx:lvl ptCount="6" formatCode="Normál" name="Mellette">
          <cx:pt idx="0">33</cx:pt>
          <cx:pt idx="1">59</cx:pt>
          <cx:pt idx="2">69</cx:pt>
          <cx:pt idx="3">51</cx:pt>
          <cx:pt idx="4">43</cx:pt>
          <cx:pt idx="5">52</cx:pt>
        </cx:lvl>
      </cx:numDim>
    </cx:data>
  </cx:chartData>
  <cx:chart>
    <cx:plotArea>
      <cx:plotAreaRegion>
        <cx:series layoutId="regionMap" uniqueId="{3993DF40-63F5-4FC6-AA9F-7354260C5671}">
          <cx:tx>
            <cx:txData>
              <cx:f>Sheet1!$B$1</cx:f>
              <cx:v>Mellette</cx:v>
            </cx:txData>
          </cx:tx>
          <cx:dataLabels>
            <cx:visibility seriesName="0" categoryName="0" value="1"/>
          </cx:dataLabels>
          <cx:dataId val="0"/>
          <cx:layoutPr>
            <cx:regionLabelLayout val="showAll"/>
            <cx:geography viewedRegionType="dataOnly" cultureLanguage="en-US" cultureRegion="HU" attribution="Powered by Bing">
              <cx:geoCache provider="{E9337A44-BEBE-4D9F-B70C-5C5E7DAFC167}">
                <cx:binary>xHpbk6Q4kvVfaevnj2pJiIvGpvdBAuKeEXnPqhcsMitL3AQIJBD8+vXsnu7drp6dGbNvzOalogJC
ILncj59zlH99c395a96vww9ONe34lzf384+FMf1ffvppfCve1XX8pMq3oRu7b+bTW6d+6r59K9/e
f/o6XOeylT8RhOlPb8V1MO/ux//6KzxNvnfH7u1qyq69te/Dcvc+2saM/+De3731w1tnW/MxXMKT
fv5RrO9vxQ937719bcq3H394b01ploelf//5xz/89Mcffvr+gX96+Q8NzM/YrzCWsk+RzzAKCKEh
YhT5P/7QdK38220cfPJ9HCCEAp+iIEb4t1ffXBUM/9en9cukrl+/Du/j+MPfPv88/g9L+fPtcuzE
r3ER3cfsxZdflvvTH+P+X3/97gIE4Lsr/2trvo/WP7v1p50ZOojm9be4/Bu2JPiEKUJhjAKKGcMs
+uOWhJ8oiXwE+0IJihljv736b1vyz+fzf+zFbwO/34Tfrn8f/e3dfz76W9vK67D8FoJ/Q/SjTzgM
MIN/kM9Q8H302SeKiY99GmLYA9iaXyvx19j/C7P5+7H/feB3sf/9+p9i//ifj/1dp67tvznzY59R
GiGCaUy/ByNCP7E4CBgLcBQT4n8PRv/CfP5+9H8f+F30f7/+ffTvzv/56HPbQOb/W8NPPkVBRDFm
QRjFEUbkD8BDgk/Ej0PqhzQkFAE0/TH5/5UJ/f34/8/I7zbgf258vwN885/fgUvXXNuvvwXh/x96
AvIJEwaoE4WQ+5T8GXp85kcIB4Hv/1Ikv736V/D559P5+9H/bdx3sf/t8veRvxz/HZH/v/vx72wl
uZpr+gvN+V8t+R/f/WWBwMC+G/qP2NKv8L37+vOPBKFfVvYrmfh4xB+w/Xcw+G7E+3U0MBh4FIoI
UKkAA1tiEXSG+f2XO+gTCRmjMQuYHwCHCn/8oe0GUwD5iuFWAMUWRQx6PcJwa+zsL7f8TyGJSBzH
OPZhYBT8Ti9hYxbZtb9H4m/ff2itunRla8aff8QBiYMff+h//eXH4iJCCaUBgtQKAwpzxED0+rfr
HbDYjwH/rxjdTPIJEVErPCajjaut8eV5Qnmw01odVY1TJuda5KwpeZDPh1iHp3ytG+Evk97EkvCg
DCYxxrVO3FocrFXeNiDqM6mCNZu9ZeY60GM25DTkqh5xquX6rFUePZXAY3atex611QLHc5yqeksp
DdOCPPkRLkTbBihd5dtCgpGvrhnEQJo9a5AWa8f6ZFzHNATSxHU9Rtzi4iQ1bgSLpi5tFvZAZrZb
VTCkLielmGlwVqS5U5GmJw93yUomlLiqEp5yQzKpeUpNOKUT7M1BsVyUkxVL7SsxDKPJ2rob+dCV
+xwVNW8ncr8Uvp/MRURTK8eSr+O2d2OYRYNx6TSiO+lXm6qQgdChXoWN6ijR+T1z+LkZy5nnboi5
dDFL/XrCwh9yxGXEBm5Xj4erP+8Zsi7xq2ATKfjBWncLZ3HzKmdnbnuv27aaVUkRVXe4LXe2m9d0
DrFMHKap7zs+FeGQksa2pzUrWybyaKyPuNRazCVGmZfvg37CiR3j5x6FMlNhmTaKxSIP81AU+XJE
cV3u531BqD0uXXPBZeyn04IaHrY3rhhecQnJ0wSRzPKR3tuBImGWqE6DZfpsyLegY92u8O1t3U2H
vKTLtgwOxLCVDwZTEc5yj1Y3chwtazbqV1cbKRbcrClj7/XgdzyYe5120WfX+7mISOMnfmCPdNCj
aGKl+NKjF+2Y2ZZtyduF9mKY8jEzJO4OyPk7Gc5UzEgWCVFTip3n71A4Fdz4TGad2lWUFtuyXk+V
Q/EmHvqrpHHIFz3WW9NJUY/1dZFy3NZhz3PVFUmcR7VA9iuxdZBU1LRC25JHxbIefXz0esxOMY35
qto8M76jSV6Slo+6ogdZm89zno/bdYrvZtWcZO5yTpopSkaDXmwZFdlUTpJ7QPYTFqBcFCaRjtjE
omjhMZ2TAohqsjYNxKk3vKGhFsuk9nIiivsj42W+tMnUE8NtgTc26rt0XtpWTMYVvHBNnuCizlZt
B+GPucq0dslSmZKjJdY8yvuaN16xr2ZC0sVOL8TaReSWEjHrV+zJdlOhuOF50FynFiW150zKxrkU
xNJN7HCYsXp9ie2IxRBNgAyD/4xGH3AkeqzXguzmzjz2ENnCUzJ1/RSleVNe3Ky/5P2Lh93nGcVQ
UN25zZda4CUXc9N6wpY64GFT4uS2dX6ZeA9N1XmiedEk8A7zGHJb93Qro6bcSnWrWbYMrf+UN67j
azumHoPEXlzVp5TNN4MyKBtky6fOw8chvo5VaDaqDAteUrsbp8bn49w8jj072HpNprVfd7XFmYf9
POsa8qUfK9hw7kLT7VfiEuba6lBWO1RVsZjiYEpWCJxru16gwX+Yvb4QTVgCXmr6ggN6Xmd5WQCZ
t5XnpqwPNK+UBMxzExWDdoJ1Ec705EnuT+F2WSHH/LbnYxS8yTWGjW47LQI5386T53ibF1lfLr2Q
roX9mnDBmWFx5vzpDtfrtG2mpuemQU8lgdrBlBXCL3XEm3o5IaOvPS3ddsbLg6qRS2bTrbwoFprM
uDwEVV7dLoPPbbDOSR2PJvGsTfo5LzNv8VQ2xybpZVEnfVmMYqJLShikFI1Ke9TorQ0julf+2nBV
soTmwZAETVBvlXpY18m/tLZ5afz65OyKExwXX8Ohj0TICityGXDLmhCyFuOUtFGT5rHH0aT6xJDS
3o49JjdF7CXDuJgknhVLaandbbf4dSbnpUyoGgHmserSatrB/OKskKTkxVJESewrlS4KAlgxVW66
SC7JEqH7ooyeq7xHx7GX6Gi86BZFAd4y4ryNp8fXYOjCmzrOnegn+7KushIyD2eR+83I9YpffFPT
TVR0zzmWw3GyD7Ix1TZY1yQ2SCa1pVpMJczJBH7F8VwsezrZcRuGCxaxx8ZT7S2Qd22vkwC39iIl
dxQaMBrkY6F99aBbL0o9r9/kMSPcVUOf1bW0iVSE7hhktVHQenxZx8dFrQ8o9rsTXjGfhpxxcH2i
G18Pz7W/yNMauBnqcr2PgmLaMjr30L+eUVvJfYOLxI9ccRPGpZ8NzS0e6pw3Zlm3dHFlUobV5yBY
Ndf56F2IFKsX+6dyCmlWrPTzXMovqFv6fVUWbCPTLlR+Oq71+OjHwxHVrryxAUoadKPDtr9S/6Fb
mpmbheCsCADtx34NhdOrEv48FNtqzYjWcUb9ST3SVR2R6KrJrzkStW3orm3qZu/Ct7xwZcGBomwX
Uw+ZNzizmwcU8byvijsDdb71BpKOxi47s1ZBNkS6vUOkAK+JhO5LFI7cOplKvU5XGTkqAl3WJ2Lz
hvtYzxs2xkNSDYV96Ybgdq7j4NAhilPgJTdTK6vntkiXOLdpW5btkVK/OhX+ohPsnlmD12tc7we5
6pdxsby0a77tC69LjO8XF42KUx/q9ux6o/hogmb7y9dRIYiUF3li7FB3MoPuTgTgJpm6qkjmXhEe
5n6fxiGAFpskO8zzIjfQ9T8zk0/HArn5+Mv/aOenYO7B9qEB56nNIVZxTuimbWV9KqJXh11wXxvU
Cw81aR3Q4aEkgxOtV6DMhH7S+ZWeeDRCp2A+y1jjw1dPIpkOOr4SWey7mSyOrx6kRt7NNGuKkp4i
JVBJgq2W6IN1qc/AK/NbTfbjWJbC78fzOhq6cx+8y5M3E+26baCGiSOrgsyscht2XsF9y7qEdS3A
t1cR3lid9F40cgQ0b6dXtiGsmQ+hz571UEALjTYVzXeSLnjvdRhStbs3rk3UQrLWax4VoBYv/bBI
NCFIENNyinveV2zmJApeYsLOuaQND+j0WYcvOA4vRHditob7eSnyOs8TOg6S10H4YKULN2NjeAu0
P62qMwu+OE8fY63TFrdHNS1JqzD316R2lK8DkFkvEhjQPAJq1pOaV34HwFenXW467k0YcYdNEvkd
4Z7fQbiN9UUb6+eiRVCMAX5HY42ySq9bpojJlJ8XPCzrDEcPc3stYsvnWJ4sdoZTMh0nXe+XuNkD
kTvmMhJ9uHLV1zeNnbdKxxutx20A2G6maKvjfDN4L7YItyNjWbsWG1d72dgHQnk6EM4tQDTNKfLM
BLsWdgBFsLJwukApTmJttOPLulquupZtLJDhtXgLddfythYBroFSY7GYJsEl47M3clVUotCvWklR
hlPSs8u8GLGUE6dTK0LXJSieknL2k3WvPLnFnk1IEKcfwElbkvK5heAYmkjGBFjyCQ3d1oMVYgXz
8jEHPEqi2fJ+6YCdRIkNax7aGAm1WiuquslKRgtOjL/tpvEtcG8VNjxwdTIBa1+BaSAmubITH8tL
qK5NpfkIfGyoIANnLTo38N7BgsuYT3LgjEynJpx4hx3v+1UUrfriyK1ioDfyuAJ+huwGh+Zs5pBu
xu4xQmsOxLbeou5xaY9jYXi0Gp77JJ0Cy3OPcLlc1Ih5eZRBxee644WGSM7LlhLJ0cCyqo9udDtx
PYxJHrGn0FVf6sq/rZrSS5EJJQeuOIZ23TRKdYnSNfBzbcQYsD1sIs6mgYMdQVL0puEVAypuqNU7
S74aH0EhvLRkSWrDeEDsbnYYMNrnoae4N5RC9j23nduMUJjLOvBITokDbrMuvNJ4U9huEwazGB0p
0okEYjAx4codClrlW5903HwwbgmNEiSj22MQDR4znsC2hvxoQBVU47TNuwJxr5jFyhaX1jFwK10v
x8gEqVc8D5bdE7reRgO2vDOLUAaYhI5P5YOuinMQjYjrUMkE8HU3hfhxDWTO6bJCzEZyX4BQZHMd
8SpY7pq1f2V5gZO8jgcQojksM1bVuSQZ7geVFKtDArrlLEzY36J5+TK3DeU9bW49o+680QvFUOin
cAHCZYEdTzFXkyxFwZDh00gHwM5zKOMpjWp7bpBf8iY8LJZcq2A4RW59qTohoZ8Iv/GL1GryMjge
v9gw/ECElfvLWCd4mRxIh+ZLr9EL8dSYtZxJD5ZoaqhKKiGn4yalXWk/3nxWoeJtT2YxSeDvtFq3
pS2XVHfRylv1DcQeJBuUYeUM2TS5/5YPOtzAQdHXYQw34UeaRYNreMygfRkIDzN1weWQP8qSrQcW
9q9GjWbnCvWt0N51XbATTa8xKDOUVthXO+oFoYjyBsAk7I7EKGBoS/vkRs/fs94lNe63hQm826Vm
xZZ4XiEqL0RbkOgrD0kxcLcEZFsCz7uEgPBkujg7ctf0bUKHvE61qtukCaMw1W2QuWhcocKFamLH
axdGHCgkuB9hfRfKIYmM42OX09u6rG9VBDCjoy5r2yjO8paA4GhkWvTMA4p4A5ZpLNrGzEmruyQP
6RnPi+IqUF5WVbMRuWqoAB6yJMpNoIoDnUxa713XngsoSlO9xLoXbcRHj6/FzKUX8gFqq/afmQLH
hcpTnPtJX2BOdqRqYKU1L6Ea8LUwN7Y8xPMGGswK91l/70CTz6wWsihFT8+1vO/6Oxfth7DNvBqk
a/k+6qtbvkp3y+h5sJfF7evlZWp3+rFzt3l8xCwbFUBheD+WQDbll2H9RiLNqbEcqYgvg0yACXLm
HSSolT4cBJFl0kG7LOfPVbhHw9kz12Y5T2PDC3Bkuu6hsguo4K3tBCyxqO8C9aULoRHabezdZES+
TOtzYXfGS1jz4pUPYE+A5m8hp4zwpgV69d0CmF1TsBtAlQsUgZB/L4KcF6BCJdRT2z3I+lnl9xbT
ZPBy7s/jVbKXKj4F3TYun+r8W+69SQlASZ5n8G6i0HIH3QdKhWu5G+aNXlN/yRpm+Ohec3htC/Hu
9HPg9t5821dpT9OVpszsg3g7Fy+0fW6iu5OTB4+Kkh7aYOfnlhct422DeT8/fdCUosqCow15FG2L
aBsVLQ/ims/5zbKmgTwoU0G/uGtqxWX1UhLEJz8HWedzM2cIZw09jR5gKPT0bZUf1uqhrJ8qNXM7
U56hfuXeXMCYq5KN8MZCsPnbhI6Dm/nAdi68w3pMdA+eUX7V/t76GbR3pzdTsB+DmsdyFF5fpkO/
kTgLBsJRwLhnL1HWWPBfNoTs7fJF2uswamheHZ/xbcxuav20+FDH8Qik4iDLE3XX2B5H87UkZ6MC
UeGKK5KxQYRGDAAx7WGyDacOlEQfZ+t8NQGFZH2d5oYTXIs5NCm4ONWjA1Ppo5g/F/hujDFfcCXi
suTlchvQbQvMCHwRsTRPQf25kce8ec3LiwKOBGf1vNevkUvbdpP7x3g9rOSlh6Sdwpul37XxAXcA
TWvWj69IHcMopfVND/ZCfpvXC8cw5ZXullbUgQB0BLvI9y5yDHZ9HfLQF47sveCA2mycAbh4TwTS
Bze95PUG8DM0SVdx/5QD3qqNBe2wRi9h/aUC2ks3nXwPwOZB3jdvWbgKL9Y/9G3WyAOjXzH9Wnnm
Q8/yiG0qI6Y1aaas9Lb5vI+mr6q+Ib3dSRvf6rlJhuG+tku6ro0IijNAxezd9fO3MM73+RwDTT6P
8h6kua5LMbiSg3CNgajk1NvRMReh/jL5O2LOXrj3R2gWc3yjFBDA4IrKvSMVoBDijYtFzzZxtZvU
xNcKXMoyBGC85FElAqsz2eENnR7hN0qesbsEdm+9FDo7wxIa/5Mtd9Cy8xmsSOhkQTllPqyR6Z5/
EKsJ3czygalHL7qDdyB2E0W7xvsS9QH3gOZhsBDi9o3oe1xtSnXbAWV38SXq7kb/0TeUW6DbsYTn
1du2nra6f2ZsD0UmOxDwWaQeSP40et8K987MwSOJN6bjDA5AYpZLXjx7/l1L736RgTYJm28juyzA
M8tLMN0O/dGxYxedmfeEFuDq7zq6xfRi7G5Zts4XzAoUC1vcNiPQ1Pyx0ad23HvgWx+i8LFeznWz
hffNKsV+EuTbwZ95I4HOh/t+fZH17UpucnUzV3twUOf2QED/9WoUWgGEHdH8OZTQ5raogkdcJ9If
FqK5CTakTeY4cU0GUQYALNeWw6vjAOi209yPC97SI85PbICxu2C5se3Bq7OI3g3Ey2KXhqbhfXm1
+qLCQw/ho/i2U5uAB+bEimPLTqw/qf5S6xtjU1ggsnfNuI3xBlYULo+tOk7zxSs/GzjiqN4qPQCF
uaX+ZelvnwPwhiTgMM5cLlpy7eVnO90C0Czq3MQ3U/WiysO63Gn6PPZHr9vNJsNWzOuuKh7D+dhB
E5vAmlLvkbxb2D1gjFJ7RU64OJj8lvbXLvDFFADaA7xKBiSPswpsp8O63veevG8h2qP+qmX2Acgs
KTqQhOg5tq84LLns38N110BRly33lvumFcBI8+BGdaB9Nhgl4G3UdJ93ByM34FGI1cA5xW6pbkj9
2mI47Ulg9my4l6kObmh9UeppmeoMIhX2WW7PysXclU2qwippl/dZPlt5pu29wjvSSXDzLQivDdiW
UZ+A8IMwqkLyCayOdq3gE/Oq/Bx3GQV02CApULfpyzu/PGL/jpGR+96XcnocgDR7FTjf7tnWeyVP
oX7T7nEdH5py09bnsQLVU3+YS3wOAi4LgJvZ3/bL1zpMUPtG5UOpnk1huYTEMcwlub6BGgEbvpPb
fEwWlzF3VmAeVq7muD5BU/bnDPInAZt3lgYMxwNEPaiP/rDry0cMGr9lV2vu1jEpe1EX+2i9g/4F
kTFUxOoedmWdF0Hwlhb7eDrh/ND2KfyB1YyB84Bvx5ZX0zveQX+Gvrnox9jd1vM5BjYOS4ItWLt0
me4btXDPfDRFJfd02efNbplfFbQcyN/uBXpfhQDEww3LQY1tF+858N+x3DBv75TohzTCAppqZL4F
oFixuTH1g/MNr9qX9TCM95Y90SjteijHeeT5ssnxGYpOqq0fb3O065brFG8bcgwKXseZXV9z4Jne
WxOfI3ai4QFe6g0bhjhkeLC8YRD+5rCOm7xNC+8se2hjIa88eOh9k2/AUQPGTpobyFcfbL8hc+CG
LI3o8B5NjwCnDXtd68cqOFYfxR1t2nBjgtMMxKSxcGHKXMuBU82l4wTaa93eA9/w0evs9o3ezJAQ
aBMTmGyBxKRMosvHPl1kQtcAqOQWvpJeQiqB9AcZKcH2j29kBKVeiwrOUiAbgFhTH0y000B3s3/v
qVCEYMkOTZjihYqmhdOlYhC6P7LqXIexgN/BfkWkE9F0GWkPyxVk2tUzh86M4ms4eHCcdR/lR5Dm
dbVZgTjPoom+1I7rCKZFFm7V2+Q9ziOkX3+riqzFGevAvxhVEqi72aUDPlJwefBmRiftFIjO52W+
TrAtEtRav4XuV00X28PZkENZpPcmTMcxm+dH5ZJwfEPN1pidRWkoBRyCgJ22LLdznyEEbad8D6JT
M3siCDdwOAhZ7OcPTbftZgH6tkGbcgAeAg3RazM3fluLTLqNgYQiIAwLwLUuDYq0CFJ/fJmqR4Di
uk0XOEsc8pONEihZMicUb8AZaWXSyZ3N3dYCfwMTzZ4QULoiKckmX3f5eorjGzhbjMbtACmO7kbV
8Ggq9nDqYjcfhrPi8Qae1eoTM3C0GL7oNpXkVHibJjxHza2cd6Pc1nWqNAg5/ei1J+tOrv48RBEv
6BZN23FKwbbnZXWp/Mcqa3QyLAe0jzfVsFsaAPr7PnhV5XM43HXdBa3bqUg7lPrxvnM7mEjYbZbo
EAV3KzAFApb2fQ+isNt3tkni6cF62zG4geMHbkCDrGBWVdXnub5U431HMnglKDPueYfJS5oy8e2G
Qh1QIMd3fnQd1QGrY11kJZxLErVrTdLaXeWDvVDxZmbcB0U/r2fnnlVzT+w18N+K/ouBU8GaKm7b
bdDDudxlCI/jeGxIQr75630VPqEOTqsQ2DfVN40EBQOPPoT64sq7pnnM+5vYHLuh4gHXvPCPIdCa
6hibu3I9T/S9KhMtwW7ZL1Ma4nuKv1bVfWlP8W7Y5tUGczgh7ATjGuRFshQnc8zDQ+1/7r39Wh1z
dGrKNF83w3xZ52/jjOC8CZC6qjlDApwvp1IHvKs7dOU1JXCI64P0fsK9cBE3Zda7J5BuBB2mdt9r
8BhLcKY9eKzkDUfFk4OP2X9eg1KAaBIUvRSig18kYPbA8eAurHbFelOymw7kWYn3Eo5j2bOpjmxI
ykhUwTmeJw6HI4nCL6zfzezFqePogPFsm+ZWUQyl/BYBQpbek+lefG8F3vpF+xvIc9Qehvasqxfp
Hc0KOqX+5rNTjy5uySa7B68i18KxrR+e5Yc7LxfYxlkUZQ/u2tMgj6UPemrbuKyZN8Qec/CF1y82
ghgBerbs0UeXGJ9KSJl+98G/Rn9DowNIFfD117OlHTxzSiajk3wRViVxBOcTWWiy0Z2Augf3C5yF
4Em4ifABhBShQCLTgYLjap+t91TinjtUJ11R8SV/V6AEhuoBAq7mByKhDA+9lxCxcqpv+hmUcf/u
clDMNYAYvhDyQIpTRx/mbiOjjNK9pId6/98snMeO3MgSRb+IAL3Z0pbvMu03RBs1vff8+nc4eAsB
gkaariIzI+PeeyLD+VnjjC/Ed7Zkl19ikrxIv4jFq6VnTpMc8v5hRn8FAU+ZarY8fSyYx+l0zbTL
kBOZdZrTy7kz5409pPhH1T2LYzvPn7LyQNweHbF2F0ewB/mjj0PnU0teFqSxHESW01Se0B8b85Rb
qHS+lsLZ0WZ48nTEZW/L6zv1Hwc7+K4c0qjF65wq25YJR7YzEDerv6EuOmmeOpN8WJuzQDmKrnF1
5mWp0W5d3DV+FkqC1pFj5t8g5A7rDrPgKXaR16OXeIJXDa7qVDk9ce5Rfxfnu8MQHX1C//StNnZK
eNC3jrbb5dZLAfCbasSe/Aqbf3rxSj9SVfdaO4vJsRfebXxxQvfzZlwfUvFuFJaNF+3S5yBUnWW9
FRMtePwncgjMVevlU3myRnxb/VqZJ07R2fxY++vaXUrxxVL2gmc5BZGqmF0bgye52gv9qS96YvMT
4TERbDhqgb0/fo1DQwqNGY/F2c9vZXjW5odWf2i9Fw+4R6iv9FoMH9G4eIXw2yWZvcipaywngrxt
6bSJOxnH3MDhk6+bAipmgtbcTqz3OtWcajLsrPczy7Wag5J+iPnVnDx5+tbC78QUMYFLt0LTd6oQ
jDrZR3o3yk+5uYzut0yMpXko5Pm9CT1NCAz9tMwnqXqRMVa6j2XZmy+icBLlQxwGtNB0orW6X83n
VfKq6qvVArH6SqeLoD9ZPIRO2g/5LoluET1G3dY2P0ALrQPrSmh4vrteP8jjre7/0u5PMR4ilvII
LmOSrhotcqM8rvFblbxK0+/Cq+g4gUVniiMva786eV+TLMw8ip0kvZrrx4oBRhfhShqOcfEhGHur
uUX5W806qGQBH91dR0f7r4EmHsQKs8qDJrxvvpiqLk4VVV68SH67rl60PLM7pDDos9JeFXY9W2RL
on5z/GgrPEj1c7/6bJ6YJsa45nrlJPFjMd4Ea1/Z32HrF8vONJ615DXJz5l+qNQz9S1XXuPuZhSf
dYvaP2r6zmzQPDvT/Fh0/NzBbamfUoipgU0nP0wB8S3eRM0vrd0qfy95hr01OSrujTw71FGayPDJ
sC27N3aUrJJzNCk6u+wnStGVZFfmDJAcdEMtvxjqp7bkOx6pOB/q+qDRcYzutNpsqkQS7NLcKb2n
52+Ya4v2LK2ntj7UwlFLdK8nvBibrefSZR9Hkv0q/eCdzH6Xux1E1OBN1SESc6dI2e++TohPW0ml
156V9jyF+P01n1Z2KRCK4Dd/Ynpohz2ImNwERv49Cv+WKcXnuUdZxDEB0pSKtjy+pALuz/KpcajU
FyUK2npH+4oVlDZBvbRB22FBE9QZ9QHl0MhPoRwY2r9O+RCLR9me8/SlWjyp53x09emnzb77MPeS
+An9qLMVWkeT3fmEQSi+pM2OtlSwdt1yK8PbVOy6+D1fjpHux+mXVY92HQfS5D+Z8znML1b4nGgE
TbYsv2/73iJ0pFSdEdrdn6672eJYuheFx6FowNFOc+uNipNGQS5Lbk6gQ3Itp0XQDgdpDPDlRDzI
0C3LHVplNfxq2IfVzdRfKvEYBZ3qCveGqL37VFLDjXPVlyhLgs33Yg1ah8o4NvFZi8RdYYx2pHyU
+YvoZVjI6lFdnjdUSqC1kbYinmOcL25rHsTpjOFERHQsqSNZ+cbC7pqYLzqg8XZj/hKvDyv7NAZb
b46d8vT3KpofKUeLsnmi/VWdvbndtQjlosGax/rK7F59bRbFF/LQEUJcyfUzN741I7ML6aZb177B
ZBwfU+ilKNk9q7OzTvP8GqfkC4XshvNNjf4NQGBTZIOu8pH5IWzUKSOOUJ4MHmdiX2ONpnqhFPYP
mT6lNe/z+lj91VWbn8kRHSPzdW/0J8udbDokVcBFVV3ZMJyl4wgnVpEl0xZIwmblt1IwIPZFHSjq
qdF9qESzfsnpwsImdHpDwIfRvdnG4yVUSDzT7dDIXQrCQrOWKYHodLbBe/dmN21uhvybOgA8/Tl3
BvwAKKLxOd82N9FCPxNf66dhoSnye+laL49I9CbvuxF3oUVXUePsDy0YHNpf9hXDltLdpOg2gajT
ltcB3S9+C9PrWJzzzQTQc2C4Z6ny6ph16pAVu2pscuBonNID3VfhaPNnMsMb1sQO6ZvldG4rP21f
J0OB9HYE1VHoF6nLHBxEVzSOnXTutgO9p9sN3zTrqVE7z6zSU1Ucuq+xPdfDO49KH/Hx1YO8VsCF
97x+t9QdmZg9DuwOJ+l7Xxn+9QNR3PKuxkegLQEZxI8fRWS1rU/HSf1dhcfQPpnal5Z5yfIvik3M
nV/Vl+11uBfWdyF8GW3L30drOLyxZd8Mu/6o7vUxd2WeqIV/jdr2tHA/eZIthNjWI86X+ifNj2x6
ibBvLXNPj7XINx5Dk3uW5DTI9HGnbV6+9CWwJMq8cfr6oRDEZF7pNsGy2vVe8VMUSLtbZz9Jnao7
DemeV2Yk96i5dPJZjN4JAaZkh9va14dScvr2GKENxvaoln7h9HaDWt2FezpGBDsHo8hpEmX7OQ2d
agRdUMGplsccfUchQXVDfitc1DHn+b3EOmZVIrhDPjgdlnRTXEfgs6ays4LeQlhsYnM7iQSnp03X
x5fGU4MhPcRBtVOrQx1MYC/BZN2U5Vm1DFtrBzuT7iLmRZ78ygX23xRk3Ql3r5YvYLE4IOuw4V0f
6ldeOHLAea845mqblRvbfOCZzDQ9qikafBcKJ1N7t4bF6ZrX9Fmtr/HytlWfMXuRq6MaTJ5YBInx
nlPF58y0zTFjBTRAsc+zjxve3GpXxa0KDJczCsfWD711OeihYAsiZ4jxoc9PihGMHW25ZtopPSq0
2n4y0Ol2OjrE2u2TJXtlvc8yPPZ7NT+rwl+oPMLwVVlOin7QB1DJv6U/S9WPnnwq0oJxgI3ylud/
oU5kePlX2pACWA4YcJZ2RlPSY0QzHtVHUn6XCsVu/AcGasdOAg4cEGfwyStPDpL0ZuGwxIXs1UPs
lrFqd+UfzhG9vqA+TSLMnT0jNA+rS+KenAdPgJa4iuRzUtCLFwFbSGucAV+nnDzdiQhBZ6RyGf5E
3T9xfmnEp0W5zYXgdSyVhtNdsyuSraumf2f8rtCOGBzONJ1a8s0OwQvd4mKPYt05lhvVu+KjEs7L
8qbmfi6VdmuSstR/ba0S3fpD+d6Wd21+X9unsPdNMARF+pWBnYRmhyVcUtjTft+pz03H96xuIphg
TOwjCfJRMNqAyuj2mH9ODFOKEXBSqysnsgu7aM9PJi3yPg7qqXAGUXVW8pjRoqUvz0m1G8LjXJ3z
DdDoYCciE6n2MIfXyI+DqPEKN/GnX+vf7GmO1FMvsWBTooThvczdEFpqCsTyOio/otDYa6+4SXmV
C48qOnyZHGEj1n8rh3bWVl7VyW6HQbYK39Lw3ht3Ot4WMRJ74rqFJzgad0FwY8mXzFcdVa+MtFJa
oPAC+/qU6YHiiOTasj24bBBJ3zfde1g/52VQXXUaFRHLqSrpMDbDOHPaqdsJ4b9EO0fJHjCeFSGB
nQ5HmF+7MK4WFDMrdXxQameOLMl6Mtm04Y5oBqf9mpb3YbYc03Jy1StbV+LH54+aFL4jjFM/iIBA
b+boRB2rVNuoPIValexr4ZQBdIw2eqU/l8peF4LYtZxI9oVetk2hREWUIbWEtmEWUtbaY3Y7W4XM
hTkL4n1R7vFTgk4/D90xRjIpP2r7vZFmItTSMHAaSZih88CL7G2TshO96SW9DB9cwj2ZNu+XzC/W
Erve+udicI1WcXq0bsRRI8AVprAlStsemnL1ZHFA+DwX0meXST5OIxzGTjK+c/VfON2z+lSrgVp9
1oboq/NlUL0wOTXWeZpggu6bYSIW1r4vkNZpion00hbvRbkZOH7b+iNiqXgbjN/B+KnHb1F2R/kM
5ehUwqFzTU5sl6eIi+MKnuFQplPXdIesp9MwKKYj6nZIftT4tRhu97cxvalMJGSB5CYerc6KyNOz
Q65wvGmiPdFK93iw5qNXOpvQFtFT3DgVTOy9ktOulygkSuLMBBaF8JOR8kJnUXCt3ht5CdrA245J
PflDo/fwelTTgYsOAFuJjcARqL+Dk2xvyHDDUHaSp6buvYU4RSLnrqVHmeCtHzSy9nanSueouJB3
YFaPiAV+qGPRLxHWyRg8Ki2/0b8nd8MM7Qn7o/NEB/7bjjAdVy9LbgbNRThOrswAQ0K3JyaB1fsy
RyEcxHQqVAs79xphdq5BbNgQumN1CX2FEOQkfzT0iDHsowFHn38PqcfjTVKX4yCQrA+cAoLz5zD/
EefkNEdgEeVd6K84X04S7fvHQvRNc8sxad7mpbVhSZ3BXhxJ+tX71zSg+vaXtrFpDKjPqoVh5Nc5
Pq723UR3/jLdVvjdCMe1f5Ks17JAM8kUDfEYqqjT+tGEKr4Kx3zjxLgPol+3QQ4Ykk40JIk3ioNf
961dKe+58c/ocAPFa48KTzS/mFwc4+Ibw9lOP5vRAb6wDbZGW7rStAuTpw5g21q1oAKsb9cYVcSK
4EO1/NLx0ZeFr6aqHPaOpbxU4Z8aKdD3u8k6D8uWilFYikFjHbimGcR/k+FBAGRroOoNNI7iTAHW
2ubzxP/+f8DIrzBB6V4P8unx34FK2FjuLOGnZp1V849Sq3YkHczyWFv7iEU8/MXqZ2QTdTwh0csU
Q5gP3ZwL+8kCk2qjL8l4AYWEWYsiyo29VruoKXlAq1MMpdOi42XhU0sPhuXwfVBg48OyKNs5B0By
T+Jztj4p9kjw/F7k//CxXQFcg5ycWF/AhXhSxpt0FekjcL/gExld9iMlKNIYYnZ0ouoPFTsTNGwH
yoSn7XSeBNLAbsjHc5Fadh39GKLO+bovdjmAawh04wkNjNs/M9qRjAZ0XNpynNHdrKaKhUvTNRqF
W9ify39ZHWRNRlbrptp+xSkT8t4TVHYis0D9t0EMHjuRZ5mHDdHMAbNmg8zNn90Ip7Ume3+V+vop
ySy7smRnrr6m+g26xVbii0CLYnAMau7gLSgxkXRoF3PM6DWuKVM2wOmuYCB/cSPXlS7ufZBvyfLZ
VL8y4yvD/KmLzy1jSjj6hqu3F7q2sLwn5KQjUMBmvukKYQDKTiy/ImHXd5DHyUmf/b74G6WPBeK4
iEIH0AzT+q9jCRRO4gzNZ4SEwc6SxXeVr6etRwhW8ESFJwzAj2mn2KIjahh3eDL5+Kb9Ls2bPCZ2
V+wnp14uU/2qK2BqnUmG88uIUmsFWkyyf56gT3jXzeATeUSSqxYftXlJAtU1jOd5Z+5D9SGU73Jy
WHsdpLezzZwITwORus/UZaRQxQwMNryTsO+HWzU/bY6wnICrcuZo0as8poQdP2PxZRBAzFHtCnlh
59UzT4qKvDluy4dhHJLlLGvPa/it1E/58tj+15bwaeIwlOBAs5mxCIFk47tVp+6CqJP2IFV2rt9R
CeqMenVl5QgdqUvvKvE6EWkW/c3JxzdJrb6XfNA8xEYhHzgA9j0IiIZDlA8Hq9vNogsi3Cqhp1Ci
IAyq/rMNMeiIjqr4kUzeKu9aLILN71iIg+fML3GwBDVhEuvFKF/RAnaReimDGLssKLIAqJ1cipZ4
LwhOw0gKSDPYaiAeyv1EHG8dtq8SG35ByFHGXwNU42dHQr2KvZMrvwOEmBF/rijxZVxpIt/Wd8LD
LnuTeL8MGgFo5zEC5ygIFZm8z4DA2hd2kldPVd85bXcZ5+8FOb0Emz5S+KQeh2F8bt0ZDJQkqiSz
JFpYFg+LqJCP/Ktx/hlBTjYhlNcCTi7+sn7djm5tvHyCx6kk5Nn0nbWvUXXtxCfEt5r9xgItR/oa
r3e0vhR/zO0jB1na7IuhuJNJCkwbMQZk92FHCmf5Oaz9zvAm0roDGo4sW4j9jEO8oyRwtjajCOX6
o7Wju30WDFb4NQnbcnja+vpmc22FLRMaonMFzFuD4KrdPZJvHZGmRGUeX0jY2vXEsB8ErLD7xq7U
6AjYiZM64L63SMkSExVXVoQ588zVUUyA10DoLlJNRb+pZg/fCwzff5nu6MiKzWcM2IkS5nOsvZDF
i+ZxqWk0i0srPDeL6LDewvlQds6qnPvlKaRX7N5F8SoKTyXir1QPRn4YXAhm62l0BqL0mzzswlVx
qmbfY/GQ5tppG3R8S/KPzWvyVjchJS2YNmK6aYYel//k4tGKfvjRCHfIKIPnPC/3rC8ol8+K4evg
y0QO2B2JeWyaiy7uVWKnSi1dkHvZoGSI9CHrY1weW31Ui2DTdrFlWy4jO8mxTq+G6uZLYFSDxygo
3ttRaPZNEcjZjpkVGqGmvmcZSxfagn0nzdg/b4b+lGgPA2Q1y2QnTF4V82NIFNvAkrxGppe7xIiR
Q0C09VBwZ3P2mUGpuLPfJPt821jvUnKJXNNrVndgssxJ/FHxLfMUSd9C/NvLj8RA3lzT9FNgUK7o
ExwFE4woxPOFZoiw9pqPGICHEhHptvlZkZpjYbia5VfBUJNn+V35ZGhHqTzicW8ZBuMS2yqDxcLz
8PKaXbKvcErqo5Cf2jEwCj8jQc7aX1QgKz61WO7JD1NicewP1pOkAcGlNKHOWN1NLWjtxM1K7A+R
NttldNZSD325W6zYn9S3iYDJfI7T53Q+9fO90neFfsI5Imeawc1AXaw9wzjJvVx9Xb6l/PlaVJDr
iZNku0xFsaenvtsNqzP7i8dngbfvPN42z9Pcz9Ze+K6xsudDP77SxUPc2JrkbI1wNuKgUzusJccD
poFfZEc3CydDrm4FlzxW8EmlGSvhFcyMpJnbqi8RQCOtS58yAupE7bHTjhYFRGNq6ou5MgZxD0MB
TSdga5iTbbbwif4s4W6vfyFM1ASqc2/ZXm2vo3DAI+rHlFz4iKk/7tL5X3eTJI0mXXVQ21n1l1ob
z5HNniz7i7FgIbKZm8NKuoIaI2KCs3qsOlHodDaw9KXiTMfAqGGQlAarAYiVgGtCXnpkMelJEj7D
5nvRP5ZaR+oMnhHKdt9htgHRvGZ0fHXcMZZBFGygIlfcIYYwbVE6LizfRZt3aqPa4/hriIw2nSiu
jN6wccedvh+1oKE/sfVg8er5YS0ogPKiJ/uF9FX6yOnPiK0VlMdKlzhgsApPsaxwDPpxcWJoTJFf
MsTQelfG35QKo9WHTfLp+XHGiJhgMJUEtL1B3XdYzLx/ILs4+2wVXDfrvCg4yHruJsxrzeNbJAUt
HeEjmrdpM7tKfrqJVK4RfcSlp6fHjiaCiG7TFfVK/0NDkmduP5Jnix9Sdyiqq9W+bw1X/UuJ65OP
1EBkm2i/ki2/2fCzSxUm1pgnzW5r5AhJeZQCljUMQrD1kHfQRGL32W0vxQi+kyzgHILo8jRtD8LT
M+c2H7owdiSa2Ta8pgKhhV3CfQbptxr+A5BgitIgxrxAgm8H+GZZO98GKYnYpPZ/Dlp3avXvNgfk
lz+UjHB8T9w1jXeWwZAHy2c5PLriIoKmTtU9hb3KYfg7CifBlKPE+D1O6MbxSXY6rNb7FhyZJhMN
wObKtTKAD5EfRg999S0vjpY7sr6ROIV5aoYm6DIOR1qzpPbBX0RACCtU4JZwurcy1700MrEaLuc2
/+yymSVtZ5m/iXiIy1vYfy6k7SUg/7ZPLBMyCInU2FP+syQp4S+48aNzUn/hPfq4FYsNP6AoXlR7
WnItHcZlV3eSX+YRZoJkbSunKw5Q321gCIp96T8TEo/ZSdbDFnhX4WvNghAW6KmaXJXvzraBovNm
XB8yhHg4TPVfU/GqXDHeq8Z1hu7R+EzT8wA/Yr2yYbvyC+3TKPekfsalYgzIEChgOaOo13J+lil9
cf9iql9fC1Z17KjqK+PYTqT8Df6EK1sxgHWJ7J8GkdrFBNFT55AgVZrb3fJ4Y5FFCfdPJRx9iYbP
HpREn3mgwOcWXycfMqcOf4jx1/HaFue+9vLuryx/h1CluQW3H75Nay/T3dK/SZ3q9F8lNXivsCve
EpB7hkP/SYRQdRh5hom7wnZgeQnv1JxmsdthlyqXtPKb/l86HabqgqhUTvQKnK2/ik4Eemu30+84
Nk+z+NjS/2QnNhEpA67hdCPAFK3G0UOgXL3wphbIUDtkVBKV/+6xqNhDG6yByVTvo92gv2vRV0Ew
OLGBrQRDgelfIhRHyD4bo3QVHcdG8YTxQM1T9Ys5lHjcTxvbMHcs1enVkrzE9JDiI0Eep8o6MpTE
z2dH+EVgwAr5CWICrzRpfCHZBiowGRX8nB3NKaaP1B41C8wh/DSlv7VEjwUwHPYanaHQcFwK56dX
g3nX76bl0K+njFnrKb+M8daAlAlU5HvX7DMhyChJusugOLK/efTMsxW3LXURSgxOE2SL3OcNKqCp
Lw0zgs34heGmGfsuecNQm1L0puoDU7GbzZrsawq2Ip9a1B+we2WQbQWjvNyXiyuU13Ld99mh4R3K
//I+5I8WYhLd7strIh5zaC39gyTaHvsjXVtyayvJjdsMTUU8D8If5SZS9cZDm9NT43GaLrvNtQmH
VzGG0JC2wMQHVog7V4kZZyJMiBgXhHDiFIqMk1URqFGd3zIQ3emhL2R7LjKgGxFPIdwigd026Xfh
UF7BuIT2Occ9QYqF6DJ3XHYtKI18U6RAH8Cm6D7ourbeD7p88oToRBy6VX1417YwAaHek/Fer0cj
O3Ui4o7mcLmM9Rl+xcVWFkl3sZuE/JsbJpjaejNGbzB9JrJ0rQYBfMAOY/zLjAnlw7v+J5fo5H1v
BiJ54+rqHAM1m4aivEtBwA1mnMW5dJT+3nqrM9Vnswu61JtZYhx9DDdpxt82JSFcMpnPj9royMHL
BD4nJrIzr7n8HZs3luQs77mzITCJxlTu+FBtExfjzfC4smM6JQhDkXA0u231lINrBFaY/uJ6L1Om
EHqjK7CSRPssEQ53ZDO18itYX2b7alk7tF/FPyl3vZQ4Wv81gthjH8coXq36N/hc9BFS72cH6wNK
P8RGZCxgDE3Ku8mo2g/zlwHpIvJk8TjXhtPGxQ1FoIA3jEl77qofBSxCss0B21L53Cz7IX3W+anh
CD1+p/RzrwjgbIU/PeF9MqiwJRDiPW5zv5BHP5OhZqPNfFkNBweuvIgWxCb+mlbuNe1JiStmg0B7
zI2u+yVjpAYb2l7n/1hiGYpzDSnAIWu8WMBccZDSqOfHNPkXWTdZWuwvbqdQroO109dj2J3DH/TF
8BOJx6yi7TX5GZh5K7WOcfowG7BRExuPmF4XbrOlyaNjnDLR3a5aYGgPk/s/2w8vBa3VDwcknM2F
BJtY7SBJrfq5q/4tr618rRp/IrxkLUienrjSetZg/bv3FmpTfjUcNF5+x8VoQ7ijr+K8VF+lG/ua
QqCfuYxmztlNAyAPfyxr4JYV0yYTY8qDqv3PFPa0yjKvKc0BVQQTdUwgKiDr6c+yYwreTsNMX2D+
11Zp4hVY7allhQnCQQbvHVkVL6bSXs3+vFyzAKpT3XdBFWCjcOwz6nKmZwglRuNjh4BnbEbe2yv3
IHCZxCffTRzPoQJv4Wv4hRVXWCC24694+O6lz//caeulB1rjdhE7hJljWITF3STX2LccebJO3GtB
/brp7OlSukjCeXZpNeb6qQF4pWeiSdDypznElmwhHfNnzqIMa6iQQifGAebyHLtV8s3wFhhz25Cu
CepE0s7FZ2Ih5Zm7wMAAneEiCheetPf1oI48BjjQ3zvEgG92x8yN3GRlmuDXqr8S62NJD2jlPLlP
0q4RLpuhxO+sdrS3lrM/ESlXA9af6qQYOe2Z7oZh5dPS3/vyoyqP1U4Ecgjif3JC9EvN+TKV3RhC
3KQ/yXARyhc8jkbzl68leddoU5uPan6ZUMBbUr1xncn0BapBuVGA0zDzmzdJDZ3oNISrY46No7qm
9fuf9seRz4S/xOPKFJ0Ii8UHoU5Thffdeas/kqEwRk5Q8bKw+YVbJt6E+rxkOxo8HUDtEo4fgvYp
FzPR+mLHZugu0W+qfQpF9bCm32ogIvQFb2y3jHkS/rbOsEh+xf6p+0ezS6Q2oMHL9GXEiBKmx8A5
vWp3mGGVi1T0Q5hcFPlJHI9J8cH1JtA0c6DGF1n3RKaf1xDtllxJDzgH8p4LPp4m5WMLT7qSGkHb
rRsut2rQGBV7hpQdMzsnYvAHJd1/RL4Gqw+WoZ4zDreGaCdi+7VAQ4PFFsAkLZB4G2C3ml+d+Iya
MTSu4ggmHCeYwNrlnoyIiSFlfF3iX1namHDma94a9WKV+635mcvbBoGBG43jYYlvOnRyL3xZyzFv
RLsvXhKNK4wYTnsZ11eB9l7tFlfFq2mMUze+dcJBT+9WfslXDWuUnTfdsReZECAS3qmCv5UAWkaL
1KZtgvm7yhjhOnQzlsSpif+E6Tp3bwp0n/rUZNdo5eTb1aOfVrQlp3zxyIYKC5xgXJwSIG4gQvIU
R8a8k7pTMoHbhH7UP60iHe7JMO+D/kjivyR9nYgSBvAu7EuWSKuRgiFxVf4e2fKlUBmy9NhCfPGo
+R17j8SegvHVASgOBdW5ua6Cw34T0puuXAXxRSXaM4DjN+I27x463XkcX7ZMbhNDVvbSQTRmyi2S
dr25Mxa/8ThISMkfGcEKirqvmTrQr7ny6BeaiOw7GX+zAbr8SgoA64Rsmxl+01qJdPhPF3Zjd5SA
nvF5G0fO9lb1scl0sbuHxuP3fdY1N/SwK7TPNsFuHv7Bsi1wFjfGGGf5VHC8p8JXNn9VF1L+RKHd
dr5r/WeLkAw8nJXYyyjBA9oEOm2xt7HFgcsOEuuobKiFx00nFSxOeyzz97Z+GxiyrF5GXo0ivVzr
+MOoTG/CY5fptYe/QTO2dS5xu1QcGOjOTT0FHb1Mf8Jiav10nwBrw7RSnKKI1W16VvSPiyd84u0W
LhoymYFChlv6v5h9rdKA9NYL2mmOacG/mZoxBixtCdBiG5SvPy0uEzDzwW4YsV3ki5DcrIbknlqw
mc0TQPih7651du5Kv6wOsU93ygEwB3gbeuYtjM/VHC2bR6JOO2YdtoAcbnNzVhReiJQxzw+Z1E+H
ELNgwzQcnlf3EOXMXdsvUfeGziWNVq9NCVn+kqf0NjlT7gUm+CGan5eKksegzhb9DA0NHd6g7G4t
BlEhRHILK0bPplY7Id7hH2ntp9nOtBK/EuLW+B51kl/jR+kJqW2l3uPhpURRkUCFZyJsjS+cXhYe
cwxJg/OWKFAxu0b/XoxvBbNAzmpHFp5G9oxWv2K7cjiC0zYOvW/zsonrkWxkLj+jSSGbq22Bv6Dr
vEZS4VY9kex29jhfe5VG3Wb80VB9tdlLqeWMDEgkCcMK3R8KARTFlprCNeKYJzNjpXK1ku4I7Zup
jtzecly/+f6b7WBxoKC1xWRiHVBCW2SFrT3J1pUrTIbhtxJfxva9FA51v4u5uQIbE7yPfFTnZgbf
GnRbof+ey7MePRMfOBIxz0BpaGs2FSGO2OK9A2e0TCkK4usSXvXyX9TS7mQnTTgMDaMrIDXMFvqi
jhhxNvsiekScEyMnZTcGC4dF6nIBy3wr0t9NAxtUQZPbNiSC4ZDv/D+SzmO5cWSJol+ECHizJQl6
byVtELLw3uPr51RPxCye7ZZIoCrz5r0nk/ZnQDaKlUXXf0hUl0ycFW2DYdvXlkEyt1eEwlHWvdM/
h8V0DilLAc3Y6NOYkWTtvUbf8e6MUjMYUSMNvuxaeTC3OaKjrHG9hsEMiLAec7plI5zAN5tsY5tM
uL0r/CeqwrH81jXtkp5yAROn4jeuQcD9KwOcahN5q5bBsW/eInkvLIVF3DPFzHCanzztGownP/0w
nHk0bWNJoljmcJozrMZGOg/cChLejHCEum0wLokhx8KU+9nvd2XiWKmhkMgT1TnaYjuIr6WIL814
RRnLUVQD69Jqt3D221H9k6LGNoRutCzXwWbQz0nxKL1d7BxxavLRw8Mh+BsPnRAahJV78qRZkLxZ
wT3Uvxv1PmHb0+eIBWGzNpOl+p3Q2S0wsqTEXRYmAJBK9JjzAmdof7W0vdatgjjBJ24sSjBelbbH
7Y9HnvhOYzEu47rVwlVC0xQivNZYaomcMDDK/GalKhOhQTyvHOPbsnjyVQQOtzbnSzXM0xJb7Iic
MzxLHEB80YwfXAZNFDC0gkj+PUKf0l4dbtG+OvULDCfBIrYY9i16xnhks+ilGA6s/VXX/fbFI6T9
sM15kd4jC3u4ccGcTPZ3EdHx+uJ8oqqu5Jme0yu7tNnQJhCxUNowGVK498xltY9Bf4sZHHWN5vbl
3R5fJmBHOYTI8psGu4xKyx0XWv4zNiXGPJ7WDEWBEluOkQdmL2ArpZovm6Bai+fLphUNi3xj29OG
Z23Rqkc1vzASYeBPobWx33FWiAPNK/lkbz1tkzqdCiAfgZjNBAVp4uIt7k7ifPVw/oFznP9K+Cn0
5NNTfuOIMynA+VEf+PRQeXHx7c1qbTARCoITJqhmPmgFo+AOt33nJpY165SrVpHnHK5WvtHsC8GE
iqiDr8NavGYDcz+GINYNCy50MY7+aAsyCSTb29hwdZHhXiQOpEeh/zvuv08u09a8465NhS2OQbs6
kgNk+szVh8zBvEDogjq3bnlQV9PSGs/SUibR5abWu5r8MZ03oxc4AR+7vqxf7G4d5nspwUHVzhzH
Ry10Pa6PIlXcsS6XwUiNgJ2ykB+e9xOM2bIjQ4i5Upd+dOcvzB8+SARufj5XLVoCfpuN2jbGc6O0
nJn9LaZDJUw8KU9RNWrhRzKnZKnPP3jL8ooWJJzHw7Viki0MXclwRLxoMYg0P/m0wp0jvoimJKmn
q0B0oMOUjpsiHH5LHoFsHgoHP1d3GElexxmJfdBNGa7lhND0tMs5AwNOFmatlQv6RdRgWbzuT5ww
hJq86fkezHT8XrPPAOcal+ii4PaGAIbYby8cTvjSdhadlHICJPPNIKLd1dwv0eL9dwXXbjxABcwJ
PtDRqHfd2/KWS588bQHFuTP8JOguDoJXgJBrF/W3NyFr1+CFeOsDOEsiNgJUq6IPwTL6LsWc8cl6
KI4TSkDXWDO/f+HgluZcRoweRWCFkXG/FoODJvxqLJEwtdNn7Qs+kYOUQTSGV72ehG2e0SHGOOKQ
K9PLVp110TPohuTTLG/+DegNt40YWJqXIX4bxLCEs1bItxX5mGQ/8i3mwyfPOq8uYoe5Y1JjMtWr
uMKTQFyuWsns4jP78i00veaPy4qHKHTraKS0V+caLpWY8OY4oHVQoar1mzkep5W/qdWX5IaryTgI
IaNMVt6KW5f5njAJKTB9WhwZMVeiI2Fs4eqy7Vsofgju+gwUHJqpt/SqD1ViyqLhuYS4UxHcOrc+
Phf7L24ANGh/PpJj/LSiM1/aAqCfx2WB8cOePSrv2M097oFP3fhCtp+paI8M1xZYllU+BcdZKMrk
hj0/Dt8f/EPyfWtxaARYSxlkUWw02i//iswdWTDmnpq1tcPdYCBV9qhi6seonVOpXeeWheOhXvVq
iTVuVwfYc87Ihgv64rlic5QGuBMX8dycko1W4Jzn4ejsbGZSeevlQ//szG+RrDbDV0bYj09GZqaf
iJOC1/NZONzsOSYhWjM0Diiu/KQOQm996fAT5flOnASVBQnJTbC62OOX2vNJxMTirY+skriBcSzp
X1J8doxzpB+ldF/If1Z+1wTOiHGn/xaXP0Plw5Th2Q12dXqu6etpPiGUlFsjvmcp6d/VmO8pmRGo
Q5l2lM8xxYse8woj5fC+P8riUJaX1vi2+YOP07SZcBAkihC9KnqRBuMCFfDMmbcaRRa3I3+FSE0p
HC0JkeBdtvFWfnKbgisgnwijcrPzukuiCXEVnmwwwSdgelgCeMDW42+mrdUSCOIGqAONtl1lfBQv
euZjJTOB6CgZGWSRaubXiWtZJQfluLJlaS14XwaOfJPjgl/Bk+Al9A59BbU9lKuBGX9DMS9TXOXz
b1uo5NxtIQQx8f4wBRvx2mLoKpNZywiRG2+uYDEBkUQR9m55OexATHuJ5Qon1+RkLrbaykPNCxV6
kSdUOKN685T3Vtvm1ZlBvV5cScxYznucWPz90nKMaDy6YKbJc4fZZ7P06S69rCN8Ns5tBkxe/yJN
iHCMIvdBJwvNCoWRivFEfrgk5szP7BNuDhkDq+rdMKV/Hm9jQpI7Vjhuc4Z0sdrNnL3W1oyS2hlt
kFnuRCfkTUSFtkWC23MOutQ4mFjbmPHU6rqI9rG8MaQlpF/5ORlreL2mTfeLNZRnUp8+LKygyTrb
kOZQ94AHRXNEyHgElYK5swmWVtdsnPCq15jGGibp64QfsefiJDXLrNvtxc8ic+RT3NkdCiiu+K5I
CPcuOvuddk9ED3K+ZVEPqwGNovQuFes4DSib77V0Az/VP23vSEKzD0FkjvPewe/tRDPHxOuvFq6W
tAu8u66FEoTE7xmUX0QeFrK/0cvPVvorojtyeJafO7wcPkK5gVVQYRKLZOD2zcGzMJYf++RTtak4
wX/WaDbENYWryqKwrcZfalO+RvpdBrvmZ5HRcGkHyeCXqLnauxCJpSTtd/X4PpKPIMIpgxLbLVtr
n3R/RXlTcXvAx+LZgvU5FIszlzeQJtzrgB0ptZjCmoscy4e0cshC4vLh2ycbRJ0GvGStesU85dsH
QaHbxWzMSYx+DuQFZ1999kfoHSXhp+JPGruHNd7E11GZzz48FMxh4pVTrXSVmNk2G/cxoq8m/KfM
Gk3ZnsccpxWw36jjQsxfFeQkiTuKYCR2wCxcai94E+I4VaQtM2cHjgvobHTkZ2aQAzm2HpNOn0w8
XOuSsFyxgWlaKF+hRlnh7CT5s+q+Ww31MauwKEHsrS1u02JeWFhIcUT6wbcNT4xrEmvKLRHXcbNT
y6unHsrs5mEk8AB+iZGsz1Xb01dkLpBAvHaG+YvQ6hdXhAydmz5xNecIBRbblmA9GjP5e7Q/6STn
XDmph+D3bY5vkfppyM3CqF4akwMAOciS475zQkgFCEGYV4Xs6Rd/4jsNpRfsyflAzAPwECHqDccz
X0QzbGXkTxIVKc28sdbDZVqi377Z0lvh/Jn6jlMhl14evgqrkGdj9uKTkZqGEA4KRXfOo6NZ8M03
dDQxTJJV7EbLCBADIxkN7zzOnNA/aNbGMr7y5lOndimC6yQhOIDDWSBwoYtLmBJb6KrTVaHT0EbE
zQjvY3S3sz3/xMhAEX7EjorB1l5qpPHeZjNtAVHKCtBhFpa9VupNTP+LLmNNx7zTaGJinPI/YYpz
HEcH9UNiHxIMZ0mzY8oA+SdDdIykDsNING9k/iPqNbW7CRsTB3yoc6AdtOZuGX8hE4eguTBk8Xyw
YFgJ7XPY7wPv4tcPomgI3q5Hm2MWEn8vnZ33DvNOOFJQFhlMcBXE+afXHQLzoLXnCiEo/Ylhmo7r
uqKsbOyFVofzVPm1FyBLvR8MmvOEdjMKC5w5QH4iIQlgdzZO+CVFx9vVKjEqwn0Z1swGw/NZBZ1V
Sh9arc0q620w3qep2himhqVycjMbf0hyB+FNIGCBZJ6W5Ndx8tFR4AnPjGsdqAQO6n1SoVXDty9A
5AS8DPHkMFz7LcI/x7ir1V32Hs7fuBwXzFgoIpsZk6VeyH+Ot6NWr0iQcWzMrh1I2C8EjnIb+SiL
jsF84CAwGCGZBgZrAh9m/HTqwtS2pCQieumZbu4ZVEvem3CvW91Tm66q8RJ5vokTS22+iWaJhp1+
OEo/pOArGJ/9SFRrJ2Ha5uXgoVRxB9d2RkVAkozovXMLa5JJh2G4WGM0T/t+/mBaF/7VeETrZxJe
siqEm/Gpp8CeZgUl9g1cOGYQQn1r8NbeH25G6KTgFU2GZuM9a25y9YGwQB22nDTEsFWPxT6X30Iu
5/Fh7Br7UnJFa7j2yCDiXOdilk7NVZVfQf1jx/sgc/Ho7vt+FXZCOfRdcyFVt8C58KfIoC1KfYbZ
ZKZiACDXaIQX2NsLm2SJ1zM2r7iaNoq67SGW49GFikVcg/tsrnBXf8LYDo5yf/RgpFhMAhmEY5BY
2v1bTWaTi0rcy6gFWLSWcrZPEri7nGcAPv0f1RoQzwnm8W4M5gWQoD876xhgpZ32ghRUeYS9vmTv
KBfHouDdQViXvq3mbXIeqKcNsxabDmyYjhUai4fy/0zSS4+Q2FfEOqbHWG6kcd2p95QwW1TNDBYW
1IsJwuuVmmlRv+PzArgJzCtfOa5weUzKdSRUicyuNs5cUbuFw7A/MxgLH2x1R7hZj78L9cuimSix
PvK3ZrDHiPmrIGwiFwShHO3TeoOTqSt2kXQEjj2rCNMq6zzBq85pabCOATOg+N610Jlr+tIIN172
XrfObHT8tYWKJQy/jcdXJbl8cKLsykEOiKw5ZgbpJTQr0g4zm9GD7h3FJ+Gr76m1yycAk0z9x0Me
Vou6f69N+JuUXpaz88w9X+8YnMk+4FWucKpFeL0b5hK2BMIudjXsFlJxlGK3HZ4W7hYY7bPYe38w
us4u46KYK/GmLE6ZSrN1Er9AFL7Yy4QXjEGv8mAkBjyYyQZHBsYWa/ge1iHyEc081tgzcvI8htRY
SueazAbueAXo+FS4gc18YZZpi3i6JExzzmhwms+d7fCApJ+SATixnsvpe6pfU5ixBvQoX//O6qNW
3Cb9I8DCpuKJax8UVHhBpDdwb2G/oBAKm6XOC14emoU8lyYEEhYlaKA1HfDNBi+6jEV3Un4L7dqQ
64/cDDXZI4gUJ3cFAbcutnZ7ZnL1ALU7M4yvWj5k5Imb/ZhxXvlvY/lU8TqKu1blYcw0HLYG1nWk
6o7ZOt4EnHEcpiVW76jYWPnJwBMerlhMQdHAkBksINObYBeliya5pTJa7fzTsSPgRJzkY0XpTffu
fTjRQeLNRbbFa7cAdxCUW12/CeOKHL6Jz9bpCR9Vd9ajOSn5QCS7CuzMAqIrN/vHWHwp1rYFfJN8
Vep6GDdh+Bj7V1q/Sdlv1HxlBrcQ84ax2ljcTpGH3eGEm4r00a4pXzn6NPsY/nWLigqx+9CXcIup
j7nb8/IM+dCvfmwyrVlzn9CSaN5HPWOA8+Urp7zcGfqIOvsR6+8d3ia5/ZLzHYIDF3gWvlemd+iw
igRbGT0+0vec3HhWf0vbnUJCpEsLOKK6DkT3f67zk9Q/bMPNbYAD+SVJ1/aMZqU4xfpfK5tzmyjh
t4m972G5hgvPTwx/veCnHy6YPSfxkVrbzrmXBFvY+IC68slzVpZYkq2VF9I38jHUWyEOGfgk2NhB
k6UFS/wUo3jacQ2Urwhn+Zgc62xrFmLi3Y0v8SIS/RjRMQkwK9Co6EB0xFvrK+KBkJRnyaS103/4
Zib52OKo8W1ceyoZiaVSihtsp+YHLV1F00nWnoV008g2xNTH2DGYLi0V4IiGm+4N4y3P3pPpYGkH
AoVV/JZyhBX2BdcN7NUVFYOurkwLg9G5a9bDcC4snAvOMi4erEDIcELQltcwt/+PYjEg4bBPk63Q
/xuOJ91Yio0vMdtH3Lb5sHPAk9aHsEHiJG3NJWapnsUlIJ2kE9mDkagzFZOzj5Rb1QMeeq8rHjvh
ExWzSI4vdzJoV2gj6qhZq/nPYH4VeJtjxDc3d9P2POSsSNkN5lok+aIPjfQxaV9Qut5KmJPj4DB0
K6lbOR2DRigaOIsL/9xggaL6+bbe4p2v7USiX2m4N4TvbmPLa19d9/osq1aa/MV6DKc5h5Cwce0A
2F3KNhtIHjlzFYzlswr/C1J5pK5/qfUbQkrikGaOZ3W/uX+Du4/kFspMcLgbwvxmWxhSmVbUy/pp
1ZsIic1fZurVMk4kNZKvHASJjCKOAFX6/5RNx/7fd4AOKZ9g3OLTfI7qylApUugZlm31kWK/Bcs9
HBnUduqWDQRMODYYdLEyMHeaF5SmDzb+zPVyrWkUIruh/aWEw0iKsssPG2bXJML22yNYPKKci4a7
yvTDJVoTjIxjmH5zPQTp3YL8I/1jrsT9nmkrnqoIvVdZTXC07r58KHiITYbD1kBK831EzbBgXCvV
BfNUKq8zWeBUpXjvLGliGutggWiMOptWfJrr/l/VHYU5ACIEdm0+p3/X00loYFH2brF7QWSaJuC8
BrG39N3oUaKIXBP5nA5pc82Ku2cAuPpuKgGwOhaY1E1Uu1qHvfNlF2cNa7W0tdgfFBwRNdN4Q8Im
CKGLnRp9T62U1hxCBJNI8RYr+VNmQRD2DUcQH4D/sBYCBfAODSAZfgpvZ1OJs5ChQkWSuXYahj4D
XA+m01R2GS6VQxVCJBKaCK8/XkVytHyey8k8DeCFcJ4W5ibv9lYA6O3hUBVAGSio4hyVq4Bhv3bM
ebA9TChbBP4C/16LNqYjnIl2Jhn0VZhf2zgnHZkspvoFSsxLv8QDXbLRI9EQtlxoiXZybmsocUGG
xL8StEEHOU2wWKuRkEi990tkiLNmvjn1Fy/9PCCsxKybA7LBHKopH1VLKGDVtn8+IWuKJWcxNTiW
cTqQuhXT1My/aXw6gXMelM241JeOT1w+xzvUuL71/P2W+d/TGSb9jy68GpXtVv2PxwwMl+SiwznX
y7ve2UKfjtjklGKqdn5660/8DCZMC6/053V9qXNkRtejRLyXCzyP+bfoO1ugYd09QquU1E84ynKx
J58Oi0gdYeU4vHLaatQvg/SYgDlb2nNMtr5/waNoywdNE0lqJBF/F4otFyvd36LbDcqjaZ+J86od
zKe3XD763qYIDxbi4bwCIbfBwTZr8p+Y63uqr6Xu6tqvlf1lGngGdvYsm+YjKh9O8qU6d3kWuH57
YWPDfFxq8zh/l5kqCJ+jia/BGjKqrZzQ6qttDxrwmnBnRbSlS9J1Xvbo0AaUyvz3GGk8GiAX5r51
1gyCGJs+AKq5wLS8APzCKUuUZfLdFk0KzT9otjo1gdasjG9GrjBr8BhCAxKBcdPlRbC+kYBQc3Hl
sC/APFj2vU6vSf8djudc/elDddPU16bSGCmDA2IJj259Jv1+yo41k9qEW29iRFAod/lm4n9IN/+u
TiZj/k2Qr1LzZeA3HNaApHmkj0DOtOpm5/uO9qFyiiXAGyBZyMiiT1Hbb53AxvgS7JemX9XdqUku
MiCwfC8jgSJm2QuD6Efko+lxVnqZgC8bFF+8lOmK+zrqjt24n2r8tgmEY14pdDMZDNaRI8CkBsNY
EV4D449DAWaKpa9ZYeP5v5wGGOp+J0waA6IuhYpHHFL/7aiZJ9TDnsFjrL5DGzAYQ9Y1lV2/i+Nt
O20IF8zDv6TGRPTqPEZa30O9URjWkYPv3QJ7nv5K+IP18xh+SelO5bDoQQwOtw4FpZSpZkEt6Nhu
nexH8s6Fsawn7EgMv/Yi66oS2ik3ncR9bXFmH//ZqKQ76tE8K2FvLttkp/obW3qqBntiVkQ1NjGp
LwM3R8sLlFyA/GktjnkBpb1M4SlHAqZJEAwPcqYiCdDLwPr27NHK9uEIVHSFPdKFOJF1r56oe53t
LGUPKq4qDlZxaWcwCfEigIcp7mp9ZepfEDm38JsvonTJHYpPqumPQ3QauV/klgU51I4MqqHdvbVU
jHl5r+u3kXq+vlrV1eES1dQ17MAUkS7GoyOEqlK6GuqD/UBWewyDap4O753OgTV9M+YX0O4Gtwz2
fLurScJtobebG+Tvvntnw8KclEKG1IcwQTqQllArL87NG8kXrCMMwkN3sbw/Wz9M+KOLHnMfJ5Yc
DLOgOKn1stAwJ1B3rfVo57RnZ9jD1hwZvMNvR82Mu1fsc97VR5tGXmXHRBeeTNT6ImuwD700bSPl
21Q/igT2VK1UN3WJPQvPgn+U8DpEwlRAfxEv02wFHV3kZrThZSGzxiAo5lhiclRnWMf9bjLXjrk2
s7NSHiKsWtLZpIMrMJs/DeNDGa+ptMmcnQG/q0YgVeqlFJTQoGwAG3j+iAQ2R0rCeWZ+KJwClvcu
5mXgenGnWtlb2J+AdMy09DCV25hQSYJ3h9bb7bWL/fnvAxxvRGpd9v9F3kF2bn33CemFK0byDlir
MwV7H1bmbCVaJj2+iTxzxIsjE+WsvZfifIZYXWqwyLwSnIz90jLI6O384EcQ5yrIAPk2IwPpaG9+
La/wczvbusEZBfvcseaF26anoL4WtUgLmduWKMeovnTvu7Z/sc0sGgyBFnZvcarozYkxiB3R1i6o
kaFXgbHVBtR0EssKQES2MHk4jreDxqD82vDCmPvUfhavIYGeapEYor+QQezxbQewdAL2kbQYWDwe
y0GHlkHgJOPfWnt72AbDT2+XqNMkaOhZiZgxVKlgcooIdbqr7eM0YA9fUJXGPFXeCu8PqST+bo0K
gelGqN58ZafTcNvG2WS5lfDzYZSBjsvPmwdgDVjsNO/MrWJuUwSHDHmsRTcrevaTgSM0l366yUm7
2XtxjNaOqywZz7w14ytqNzbt0XCHFZlIIO0NxkoaY4Bp5Hg8UL+k6G94/ZMKZP2FQcOc80W29gXb
HhY4jzvr3RONOgQoxk+uAw1Zhiu7065q+MzIB1nE7pgyhmeofWN4LNplbT/x0GC753Uk0uqMVyW8
Q5d20E3VwDsW6qdY1sIJ1FKqwBJoEUuBP6XDRWqPcvzEr7oI0JnBTMU7bKWhea7nwZLIuEHA3JiP
3tpvFih1wbJZ2/oxoO1e67YbxSdq9hTkRovZWMYJI26JDrqmQ4aOK0JvgSeScMUcbdgBFmGwj+8M
zbQQpAPVmP3Chs4d1SZn3XglOa+ShR04PiXJHSMFTF8VBKgHlMDaB2JwETOGh0pFkQxM+J9fKOCV
jo9ts0SxostLE8IES997DhpQ3uPYrsFAxTia+mptHfT8YC0e9If2bHJzAIzMSgjLsD5n1cVowVug
GhrFer7tgruN5V1yFr3HVqUPTIbRHEEyvIheHk+ZijCrHisDqfzZYH3w1wztimEvqnySqBJvG288
D+fUbaVxB6aWh1GDqQc/zbDWzw9WBcJ1lHvM2eekW+WCsAWVyHkk6VKk/4prnzMr2nBrfP3ySUzO
HWWIVwdkNlzbf8A+7LpAbRlEWthnchmkthsMZ3gLRFl9w55nRPxzwPayrbsmN6OhNawymFFHz2gl
l3DzaJ55JjuHtXPrLr4wMnlp8MFpnjExwovwjVfOGxJM33HEYj2Rc4DySRrOW+TDYQy2SUX3LCRZ
SErdqbYwP6y0ATAS7BBW1YCeJ1tPulppV/zaEGn69DVGBzvZYUH3wBzYaxujk3klOTKvGyZuex+P
PETwVNuGAIgNllQeGWSgx8vqMapRepmJ5CA9sgKSMr8ACnGCy7+nuB8XDXYYIU9iUenj1ZS+ZQDv
nHoXjlsRQFZKV4SZVXtX1JdQ23LIFA7mThA2PK7Voyafq+9SinSZ9ZUl7cLWsejTcA+MdFaM9jmq
1O7CLo5ivOZtNJ98ZpECTMEwQjI4LzDN/2+NViiJ+PYGCKOA1AtXepJS7qrVdIcU6eMyzYZbpYMr
8Q9h8zU4q04kZpk/+l9ZulSKk5luWQ5DRJK8KRb1+1QshPDipQuJGl89xMmrZ6gJqEBVVgp7M2n2
6BUNUFTCzD8q99Z4E1ms6CPH9W1PF9HNWeFRWkRzpTv42Kx8loI8/XIzKWvbewzPDNFVOknerSp3
lrOXjVUUEXMGjtmMGC6uiXBzB2gw0esJWIDJ/6B9h87ZZNAcW+/RKlhBOpzCn1LiaMvN+SD9JTD9
8nXZgnPEGFwXpPecaybv9J7dgXRx4HaP8rhx5IUMFGIUXj/l0DZfBz6Ghrq0rs5gD/PxUrLLZ9BP
UXKQsdjqZ8wvSdnMUALE9RtpG17esvxgPw1fdczAwGcJlcCLBTytvStylXn9mbJ2UKXo59QEh5Zj
MEDtLSkM/XzV0MAK/6R0qjF6SDfxC7aQBFJ5Ndovn1WmIdFLNcXCAhUxXmNAbyu8jePaiJeS+tSR
AliCIoSXcm9hJaMRssg5Bhv2yc0amkCcZ13IXda99AAivHeK8pUGx3VwiEAQ21OwuwEYRE/sEm4o
+2QuIOXlLymO5zaHKMKkABcIJYn7PCVOGY4rRmNcpSg4qzZcszdYqy7Emwc6erv6gsMnnPD2bRK1
SseY1LgKH/PgfIsWu9+U8DvqD73t3Yy45hdviXfp2l2XHhTtIWLDKLZ+vDOHraqDf16wd2VqfvXy
rTW/fNwOOWZbpYbAjPRhlMtRdw3zbWSYCvouUFeibQuNq0gv6eVC8g+Vc2S8vapxHjPWAVMg6mTF
vvTKG+K9hTfAh8bHEJgjtHzmxrLPfsv+QUGU3Kh0owbuqfD1huFfo1xD75n+TtHpi03E/RLfZjb9
5h1tjbCz7iKWN2SbiM9LZh0VspvWbot0XjukwGSG1VvAVBAhUSJy+zxxaTMGZNVm96Q7RrMz0xOs
kRiAJp4dOTuxo2SZ8JAO9VX2DtD9hKcLxhp1NP+3EPPKEgWWXRw8anwVopTTVF6xg6BDIUMXhGUM
HO2MlF+Z9N44dxLMBsKDesuC9xpoq3nHZ9CKGzgkWY4/eqvbbHl4yPGmFdKAiZu2uSTlNsM6A7ZY
p6oev/IaE6qzYL7k//bsW7FAOeLnEdZwEHEUPRb/FWtGh4gjhxk1FC3m4/C0/PAo6g05/mLgD/sD
12q/QeR32fEwomm1+1RblSjMKkXndx1s9QKrLN6uZM30xzEOwCVnTbkVeUWm10LRpsU3LxUIDiUC
Wqw9tWrTtIKbbCTLLuUHYsfIX7Wwoc+qm8T/NAV+xD9QrPMPxHajZX/kpgDM2TOVfWSKwGoyCLDu
jQpU9275KjM0hnHcxz4icpTnc5WO3IQh3DsCwIWLaxlvaBU8XIs09OFZ1o5qw+uWQfnc20AgkC4C
4yAC03H9IR7z2OX/XvYuzQ9sZDVniAFyEf24OoFxF+KmFl5ZUEAX22hnBwhuThWgYXCAZCUmC5H2
qzbXtKfRYYSNaSnYLIp9mB0N60RwkVWxD5+pHPXMvCtpuSQyvxbNCvTrKnxK2rHx8Cb2jNU/9GSV
+QynQoJQLLwG0SDpWJFQ5JT9aDJzQfQqs58ODpK6R5LTwkdgXPN4barbUrrVOd6KrYHTBXKkvbVT
jD6ai65MWpEzo452Rfc7Uv+m0THpcIJntKPWZxVzSJebgTVBbCsTHZamfFZpBkbmPeHqs1ii1TEw
hbalhyPxEu9ZmeWnqjDrZB32Bj8YY5eeZGS0q0yQUkXFh7jIe/9eGfaxlqK/tio/2FzCXeVn+sKQ
lPM0idQRtWKayX+a7pyDdHqmMgCqSgHSgJ6vRvjHAmnXcBFXxYZ1z0fFWo96/tVPHz3bJG2+XG1g
L5cvHU1Y8lNuvuoUPFrQrWz0nKD0dzmM+yhNDxWVZCi3jFSVB37xeUuKH0xMf7VxkoJdxVpI/i2L
2btByLKEfuFN+z5QuUyJgZT62mGY0nY8cFXMoTkuaa2X+P/naqgdDsHQHju5PVqOsvIL+9qrqczA
peX8dQu8gVog4ZshENrF12CYVpKigxt1VnJMuSkNJ5VZJJYMO3cgE1nLrjGXA32WYG32nDWV3PzY
esSowbpYjpjt0Esk7D/H+ObgGxvTfGOF5EWB/GEzD1CdzOJaqpBiR1h05gB8cXCjHJqMNa7yCZ8L
u2c9G+sVaEnPr1bFxASYUVSjfnEYS12/VlJ2DmrjtpelQxJk+6ILWRw2rRNsgi3GB8Xn3mSKMKY9
u9ccXiqsP2q6bAtt1dJzlgBeQ53eOI/PU2o/OoeoR2ca52LqD0FUrAwfsC9+ZCtRFkMp1uYUNHQT
XsME46N0MMOtnvJEUGGl5N5owZz0LSF9MvjD0ScUBG1zb8AQkOPSbSyYonAfxRgjj5RL7YBhY0cZ
64mXMa9RGJT7nkeDwgSAnspOy3IV5RbBM7BEoO3hFi87G5AW44tJYXO9MAFV7KJRuCkVMt92t1f0
T0n+mgCqFOLs+VEsADYWKwhqeFo1Q08UU4+KQucCjKmUGNqCdHz3fkRZkmBbMZjrD+coQC1ntBTh
NgwM2iScgbHNoNxg7Ae1kbmFjm6sR0cneSvoq0aHzplFG8NRavA/sBhyMqHTgNZqCDobCKomY+Jx
wifWwHxO40XU0uEM4F0ZqxepPlfZTWGDCxu5s1XKDefTwbtUsh1MwUrYY1AQf49Oh1U47x7Fflu0
bhArM4PAFSewL9Mb02mG09KbdmPyXk71kh/UZc2mmxjY6yYK3e5Hb9CUkEmik23tvXCXkfpATKVS
XmBN0mpm65wfFnmFQXSjwT0w1pbCDjAml6ytpyL86KYrRXcaPwsyvi07yEILkx3aBDa0UOoXfpCu
arY72HwiCVmPhB0AMw+hzJPtiIydhRFh3OgA3PzUrfF26gghUio/UBRbjkXx8U6Ca8MqBAkGvoW7
2tL52PDOix8upKFNcs4H7dWxw6gX9kv+wMKkVInoQ4WlJWHbIIMxNpqMPpZ34h4jNVULb28kfs11
3eULv5dcNcRv6w3LDAveRFbAytZFwPixRl6jqcSYXWBRCEeqEtBAKn72TAGYSogyBQLViUqNR6nC
roVfAIIAnoeOz1zP1hpQr8KL93qluGk10m3QwCEMuqV5qwrmYOFvDvjYRMNQecIF3cto0sXEODcX
KyAd+uiaD5DDHXxhNV7Dhs6YTuQ/js5juXVji6JfhCo0YmMqkmAOYpAoTVCSroScM77eCx5cP9tV
fqJIovuEvdcWNmM3ZKY5yRkOUocC7boNxc6GYBxQL6O/av6M9EtiJZ7pFLXGPJhl5Vyxsr8XyXvV
gZzV9zC87pDrazphgECUiNmPEjIpZkQuei4xJtpFTWloowMbxnrlg9trvpp0bwNAG5h31ezmVG7t
nNeqAyLRVXvTd+qLjBqUFdECMxauppwnpalQ0X524jvwYYmmvM2vvSTFlFayXmkDtpCJcIBe2yfV
s7FwhbFG6Jvv3nvvhpMTPBLnXOhvuXasw6coP4BWyOqhJEe+/DrtpRioUkwaFsb8SBMKjXqwBjNA
/9HQEgz8cz64bW1wZSChGLyd03msp/4ZPRjg/rdFtDZPUOeZiBq9Jdwzhc0XCD/la8aHksaXoWSj
r31lktlDIh5FBN4V5ghWi2UEScHLMBvkhBIg28ihiA/qz0y1YJlpWkcBUWq0gR2P3KKPrEDUF/LZ
fU/9xbY+U9TQyeStZvOHY4ToSr5NiCp/gXZvWwHZgplbwDAWYlKDyzEMv8KaqT2RUEQbZH99i3jS
Qu0gPmqMBgXgEPEr4j/JVKr4zJCBRjRzdzX9xqXAFUA65KsSn0UF0+sjRFU9m/C0axiBXce8J6p8
GWuA2dKX7YQjtPzqjIc13HknerwgrIxBy8UKgVzhIjN3g/rqF/eUIF3gR9GeCFhhkSPEE8jWm8Sj
fDsyHlKDdcpmNr6I+NxB1HpptacqaP8VN2AhmPAZAb+w6eN0HGplvTbRs436Ig29hWQT0FCFBiX8
aJUQEaWAI4aBVOW9wFHZsC0w5ZN/hdAP65P1lXLKDDlVi1zrfOn/l2InaP0wmevc2K0MXN239hn9
rmkXy4BRnAfJNk5q9koQI4dPr5vRgMlLwx5YY6hAU4hgmFBEFtr88UeSCLx8M+TlJq6Wc34IjYjN
xh1ZxZlRlRITpnIyiGGjzUg35L1BjQax/GKn9A/9kZybEQll7+Y7fI5T6sJmnit27cF/qeSrcrxY
0cEPrwp4PTTt7V7FvYirx8i3uQO375FU/yZwrwrYz5YxhSnu85c8LT4rbCk+Lzl3Bv4oJOtCEGEf
ToRsyNQpocuN0mkToQ5CV6HRPSUqKP0Qhbrx0KNyqXcXw8tdXVwV46GQLqlr38K7W+m38D9YlU9W
9v/RUwc4wS3KdqRQBbqnZvgqzI+sOrW2D//IJGiD9vBX5wTJX8OMqLc/LTgZJJLOj2WW/qr2Q7O/
62GveecC+Iy9zxDCCJ3p4m9SFe6ovcXxQYm2Je9v7a/0ULqWjiZC/HUMv713WGdAYStvz3sZygPT
BNZ2LGOaveociOLBd1/LfYXdMr2V8zUbfhn0faN+F8VHmiKy/eN3dsZDbtx4QsbpmXPNZuNPj5Av
LT8B/SbxDYXhBBdTPRmyJqCbtGRtaw+PmjogJf2w1o2jZJHCzL8RnIgfKtdPhLO9ci5qy4zq6JVX
q/3Jyk05SAy+9C0hJj5C47OJa5/NVFk8tMDmiXlk+fs4goPqb2ZznSsEoaLFdXPsm+KSxenSCg6a
uHbmrWGGksAtvnYW6WY76Wr+KequGsX7uI9KerkTCen8t6Xc9qAtpkvAfMTTbrr8qAqxMLlTk/iM
oY19oqOyCzxXnF7VbQx+0vRLpBt2mq1xTdF306yb01lrtjjwdG2vkhYior2njphq12X7HqqIHQ9J
fJH5zvauAYM3qHa9t69YVXanonSNGvjCrjWveovIUn1M1r1HvyCyExT0ipZRCoY39TnHsMMb74n3
JtvVxTERH+F0UoebwUHQhg++MoJjAP9z6fxqjnkQE2I2bsz519HpRevsu2Ota8d3hiZg2EP/T+ne
GMuL8RhGLE5fCrAIlGS+frBY1mFeZIniYzhkdtnn90LciRdCAHu2IixI+A6niwIWcl5a3C25bRgG
GYcEr2/kFg7rCvPAbntsnykb+R7HD53trHelbozXnnnmb6r4ojp3i1GsNBlRZpzoSBOSi1k9bOsU
VDCHXoNynwao+LfDhCRyA1xPBpcA+SKREY5+jky59FSq8DWXHGtxG9XvAC2/71+t5BuwQ8Inmrfo
8shyGQpqLU7P7kYQdpH9JvA1y38x1196DPxw1aJYkIG9FN6bZ2y6Cg2KW2JZcr6U6nv0v6bo3ZJ4
U5WDk17oDpZrKpAAtnHFWZrr/wruGokHa0BNU+doefpoFbLdyv0vcyAfmlKPNBy0nXlyGgNy6ulA
Y9YPgfiKg7e8e7esRzGygFlV2QozkDfum+6gJZ8G2/ns7AdXk/8PUrYZKGjt0ejuKvdK9MPhWJtL
zceTsAhZS4HRa86FcWTAUjMpxkCIzBRBwleKglJ6V4cFWu1dI0H9BHdDu2neP5UPIH/wjSjTq9Hy
gf4VzMoQMfLR64h0wdy2OwNhuc+39iKHve99GfWuEMzH8s/R/2nUtdkz/i6O/XCKiIvptlF0hmdM
Ay/7DRl1mKs54OPf+WlqL3V79LWDVj3psVWInlH0rsDfpIwy9J+ufYvUdYlqkrWGs09yNsTbUHvj
u5oUP3W1RZY3SDJH05ccCRLBEjhJSDVmePIWYrYRYO3Ea4lzMuUs7mBDgrOF1L6w4Dyn0MMYhS4p
CwvpLyIpmVX9zg/YPDwoGmaFx8jcZ2LN0dYabwUZAOgXzfSvYo0fkjFJB7hAiQJah1dWiB1hyL6y
VS2mXShSOU1kv6u7D3wQzcSMa+eJA8NDB1d15D81ZtxUwC91j1WYP9NgLNsoXdBRk6m6lS2Bo/qv
MQcqUNP0aPti+LWqnFX2nKi2/Sqzq8lgodgF0X1u03ixXfVNl+rDc5eMYefCqEMxalfkZXiorw5Z
8qvjSOoY/4YYC83w3o9P2ruc8ie6ROkrQW2Z55blbHpIfbbaBxnfjOS3Faz31Y/B+CnMnzL/KxH0
ZwvRkyq4C/p/VjwsMLjO/WGr/JszD1P6sK66Gdo7XLCaKkRhmB9cMawyRv/UVYSbeEnJkkq2ntyl
zdarQZmtBYE+NvCq9TCRDX9t4puUDLufgXNK3ipyF6AqqjDukNhRyWd/iXNrUfoWP9yi/PK9f83h
4ACqmRmzkIwvBVORkGXigZdrWS5QA0IoLZ44CrsXHpqgfOcZSPSzgjErfxuZ6yUbzdyMGeGo99A/
2DChqVGqXcXflGTprh4G1tj6yHVM/VGBG0eESzY6ZDI+nRJHAhsa9lEvbPCgb2ikBIVr/iay7xED
Is6J0Ua5sjXJl0Sd1hTAPpStPuKi4GBM/II1Ss2FwCMzIoUP7efGKMaVMUboQZzPLp3eHUt7K9SK
IRPLSm36kl43sw5fJZeAhsK5TbPTyJ/k1LzFTN1C2zh2OrbRXoINina1rvPI5og5frzKpIIYt2YM
I84Z0m0qy701UBsU+cFDRZ9KtsQSmJ6C6BspwACqMk+qi2V7l0PRpofWtGc31ipQMxP9jnWJbAPl
HPlW/BH0exGkgCbUtE0Sb/S03g+9fuiVGA/dyyQ9dxoLV2FI6dgRCENUlAGEkOA5eLQoNmZAtAU4
Wtem2azTjhCKqiC+2hTLortCINtMdnASnv9ay/a1GSBwOCMt96FJbz5Q6e6rcaZTR3HUBIAEYnXV
Upq2xbArw08VxUA6UtfCd2q1dRYmx5RI9jJDm2IiHCbUzerOHme9oFlXuxsGgcI+j/6wSRntNQEQ
EaRWI0sdHQZQ1Hyp+ess3w1xwcSkxmWx9lKyRFS0e1yNcMDG9zjKcO5MhxYNhxgwTTYHZ3qEib+c
MqKRchJ5yPOKjXGhFg2q5HFbx98drjBGNjGZElj9NnyUbp5gVPFma1z+4wNDph0tsK/EfybDEDJB
oVppyOv8dcwPSnNCaml0RyDqGImXhoawC3C90o2uQ36ZReSXSWtoUowVCB1tDdcysoqavJmuBMpv
r8hm5jzig2YWq1E3egPoCa+c2OESQNT03U1VsP+1CedObfVXTG5delWqaZ2HJJW1/kEX407W7Q1/
4pQPB+SZBzUZeaDEOcuaVxrgtUFKHc4aXKOQIgZy6uEn5NFVJduvlMp7MvY3pfkdZLjpbfMBXteU
41Xzk31X+BuDHK0GY2+T6IfSqO5KGf0qCXFX1izvrfuD87CH4qvsiem1+u+ozm6F4LtDXYrNv5ft
pVeGUy/EKbOmUxAjMeaUbAJi9tiEOdZsE9bHnxq+U0uy0azBV1cIHzJSkJIy+aqrgkOEtcVAJAMF
jbw5kMEGWnQkc51zFdDESpMlOaxlOwufTcnq6Ajo7IsJwUoo6SdJr5j7l30Y38dA/Ut0HfBX3J1q
528Q/a2TxmtumJBou6VlTJue5O/M7JeOOpxxmKGKUKGN6QZCPMqLjheddiY7BVTQORJQM4yXHt/p
3lLAz9ofKB5w8qRfuncALsN2y5wlMAZkzNohuknAK1HetbC8EWoDE1o/pH55ax3MZ6mhPfMx7vba
Geo+t2mZP/1+qrBR/wzK+G/oCUZBoLgtwc4duDIdpvIO48OkbV+qci43EOkkOeFsZSzDg+dNDztM
yW4Yw1cCEBE2KcZLTqpv0OCI6zlBs5KAXZ19q8CWQyTNGg7Nzag2EdXLYipY1RhmtSuip05IlYOw
HvAAeS3hRmrBxpi8nS6rbTVC7oW2guSzKaK9RkvbJqi+0J+kknW7THdTYJJu1EPrMzYWdApHPXak
TXk67jsYJAXrEdRVvENrWYfbvI+WU4HTvqle1RHjeBQAPvEXOEu2tt4fLB9WvqosvcD6CIFyJV66
CHueM7Jv1b5eV1ZLZCYO4bqjC4sOIQ3bGOY7sDpXQYA7X/7VZGNJNgQy1HtptJuxxfrUqjsRvQ8d
X25RievUDh9qUJPzQasdBWdViJ8SkW62l56HshCIcDmsyqTdzlIAxvItbxpzR7LXAMgP8Zfls1w3
2HdE1cUvql0XTj8TCQk84xfHsLZDy105I9gsbmijWGZdh10JbzxqGJFOx1rh8zangxGoe9PX9q0N
3SOErk+BYLPdN6LPHtpVAmMpRaYSjNTYFqSf/tAW0amMwl0PcnIQSG5BI2Ad9IrxODBsDMxmo4+t
q/jQmsx8HUEISBvnRFeDP2vrK+Vp/scOUGpXRKQI96w4wpPZeueGnXw1TKtEKgz5hm0d1WiEmt3E
ClAy9SxB4RMZ7wJVIopUWIsG1H7ii4tWAdY5B/kuCVxPPxGfzF8DYwv/oWsvWk4bzZylOZEFWoE9
CsOfYkCfB+58dP7V+ns1t5HpV66sbe9ZqA/bfMVbI4L7EAqGwAAtvEPF/Lsqv0PGUX7cMWRnsGV9
NJW1TBgejJeAcyyANVkKZWFD6nACAWeVBSakLGzAqsBB4Vzwz7bOrudg98PPVr/M8HrTY4ai7gxc
Xl32Nk82fefq0C/ooDWG+tI18wsymIyWJK/WFfgz+8vnsG2YnbNhp8EOWnIOYZno4WuDe4yqqBnR
tx9Jz8KTTx10CAie8AFnGyUI4titlU9+CNkLwZvM7gUXT4Hf1iZmt1k4XJJG7SAmP6Tjq12uWnUz
0c5S+TYkbBvVWyw2fBx1slO8s/C/KuNP05GX323jqzRulk7vCr1XRbmr37TwH9/31Id4/ZmCtfTt
d5hu+I6mGs3YwQ1nktwxB0pYBuESRH87MC1jNm+5yMYxwaisiOP4NKDyMgPo4wwKMgwMik0aS1uQ
+8cD7igvVguXED9KA4WjsaGtY83uSdWdkmdkMUH64xdhBOQojGN32qMDHalxjcmjktxzZseywxAS
4ovrQTbXsz/6WRM2qlEgcVmX86yNqbA5feuAMAsmakT2GMT4KPLTjhGjsS9KfSROXrX4joKBYzle
Brm1SgjiqVjPWUpCRrWz8i6DzkIudjbh2GLGQxPOm4uulMQFniL2OUOTrU0vcaNmds5WrsX8Wnb0
C+MW6QeJaCyIyeaIcfDq3hPUMqkPIGEzIMX+DmzywITdi3S0SM3CtwjQwPbuXHv5G6RciirbMMg7
BqNk0x9YOj14+yM3RNzWEp+Vb0TyqmgPL0rZUXyl0a+qPUVLQ3Hxhi3Zuo4bcVRI6xTJz8IEDuT/
GONFpmd8J6wQKeSnAipx+D2j3TQsbe1xaC8ZO5iR9dX//TadnEw//PClF28ZsL+JbqmDg5CUb5mP
6/tJGZXKf776bmnwRB4xR7W4tR1bmAZPv5XSIiE1798s+2DzMQRevbeUf0lDnPBbEL9OtM0EZUz6
g6dDyn2gvIbT3YdNzQAl0b5ilg7+9PRz7K9wqtnqc9IsIstccKEyM2fzrDwJg0KMfgtS3E0KlJDn
wFJWIuzjcXS+2lx1p1jg4bpX6GSq5HcgnaUTHLrhn5maLP5YfY8KRs6FYhBUxYy0SO7o4BsUL6b1
GSW8tMkHokmeFUPZ9je2Idwj7WCdid0FMf0ybJIlOzw3t5zr2CTr+avUBuVqZpA1YuVTa8yjt1oW
G9NHwzhA+BIdebCQUGPUpwhjtdWkBSumSphlAmw82P+0bOUU2tZRSB1EzztYXKmiXY6mtwuYNnm9
sR/iYmWxTy0UgGbkoFoOI0mjdyOu4B4irhENJIHw7+rZhr8TpXrs/f51YBuXmDwsmJ9TEjyHIN7S
M5NeRJZTJ1lZ3/yI83IyTqFRbATyDcVDNU+JYYvAlWrq8qrJHM/cvKJW7st1FlmrSSYIX8RHEcI6
KQeCwyHfyfXYmye/wquVB2xAZgEEKxn/4UO1kDFCPca+PeoPyoNl4UerpryZQUwqI6l2AZqb0A0m
tnzYlT0ThR0C34QGWlUVaIOxq/ErRANPuO7ty+wcyuyABRrkSKm41uS88Z/20D0JFcVzai0mFVWA
BhdEg4hVxrCvibmCFGIaUOEAIaQAmSYNPfDAAYw8MmFhlPes2rDgFMkKbtGihgtmzqPnplzmlDjU
ZkFzGEiAibL+1ITTKkXlkUWQ73y2/51Y9s246ntvpzABQpsrgEtV/LyhtzchCE8zaddytIF6smLX
1XPLLG3y0pWzqMgvMTxjpchxNTrkq9NlW0AqaXBWZtFvxh7bC4qMxgndDnSkitQ1tDXESxMunKNl
oVxn952DevMbuS6ZBDGyGOUjEtEuLeWGvqRV86XdEv2m2M+6dpYqg0nqdP4QVMHXJNoMU70LJPmf
i0k5WDR0FmVVzPJxZAbiAP5RqSV9gtN/eyZBBoqTfrYo/ynxu1owdYqHZY8vNrbZD2FUdELscN13
CZOmOEOmlezgdGuRzyvquEVYzH6XiLYgftolAcWfIcv9Eaeo3Z6N9t1iS5R729q6xuaPoXx29Pyx
SjUjXqv4FuHdxZy/N0Xs6q+Bf/TzmC3h1PGa6lNhKvcwqrbMZ/JVTBJ1VofHuTUsimnp4NcZCEnJ
rzpAmc5NonMHUiEJP7ThXolvOznq3a+ZbYbwXVXcSL9LEjyzdaxequonldt57D7m/Valk9OVQ9Qv
QZh74s2DGFy+mm28SklWEeVPzM4sbBDcya9WHGbTkQ8uHQWoKr+zHkX41WGjYaIy9IxZcuIvmjZf
OTah6x+Bbi56Rnkxu7ne/FFnbyYGJtdI212o4JsLKSjfHPVRK2LB/wC8hxVhrg0HzRK2BPO1zPAg
pntLkL2AOo420II+SUliCRyCak14EUnhFRHGbMHmH5OmmCfskfWkQ4MxT7w3YYj+XO/IWb/pzmWM
YOxTXDbAvnEgsoFAiqVa6b+W3bjQ623DEarEJqv50E3YRnZ4jZRTLdD49c3Or0hhiWAb+D4DXLj7
sCJzyBiV1iwr/HvGwDrMemTch7XTsn+v1yKb1oOjr/pBRZs6uEVR3xT90+OYthm8gikPnX6hOxHq
r3rtlLrbWd5S90JXNMayi6XbFSWa7E99pC2Bi+M4pzp8eFrwMjmXJLeR6ttQPge3wnugSo9DVcf3
kPw0LYa3mJfPKm+oqQNBqxs9YT7EUifnPDYujIbVMeENn0sN7B5k7PUOwSmoiEtkpGxywU3Cqieb
hMY6Q+eSBuM69Rja+x8ZcqcIWYVvvGtohVFZlaSfTWW+GRsHPIq5GmL4TKgtwol8x3EgsB3xPWbX
oiTbjEQNcnpTDdFWhmGdzVXOGt7heOxUJtMNKpS/gQq0J/VoPk8iuNUDu1/8b/OavepGbuG3hg1R
JlmzmNOqHr3FUNTE/mGk5MU1mC1aMiYTts4hihZtryU8ypTXyiLQ+BdcdbSi6zh8KyLUbxg5KO8a
Zd914IT+FWzIcg3jTfqnNZTe4mNqW8KT/CVKs3mgWrhdZb8YdODTQHSdEm4Ke1pxZ5ELdGjgdlsk
jRZ+e6h6uZc1FgutXYcEZ4wp6FCjECw32MMkhy4OSIJqOy6B6Qxy7gMpSMrU2Ry1XS6yo2bX55AX
TkdcRfR6tllfEsP4GtPyWAAFm8TZELBhbB6NF63EFzFf9GaiuFPLNVMzKqmGU9K366IlVykRJ98J
bmUn3mbnkR4ictSicC8THgq1wBZCRL12mp8AEWmbblT/kd999HIfnJncVOrIg9bA+LLArIUnS0C9
y8tdP1mXyTh6TvA9xfnNYzCVKvU78zomzzkk/gakhNf+A9kYNPUtyQ0UFADn+KmKGH/mwWDbtKfY
ga8UzbyA6uQTX508nBbIloNuOXmkTrSysUXF0fDW5jWYE6qV/pkAbakVY5uM7MhRRCGrwlwYj27u
12ctKBCpJ/WeB+jQCQudicGZhiTZFB8CIcZsM1CqD9Vmd2X2kG6nvSjiLYNUFFiI1p3qElr0miY3
2FhVx4pGNIzIsrOSZ2dUiDN8/V8tS9f0/XfDN9880V89dnGOeicA4JrwJo0KqC2HedpLuNYszhVJ
80jA60+PpqExmJIl1t4c8YFF8VqteNV5dTLF/D2g7MzEPXcQw4jx4SjEuQwabVMRJu/2FK2lQWVs
GX+9n2/VpHRFH7pV712H3H7jx95iwz/pKKL8ErFgj3ZTSWDVpRT7ltWfHQebXkspz8brtQprTh1U
vz6Gw6qAvIiUO9B/gprksIrcIFs5FIl0ZfEKw38pyYOIedgi9px1WR9sqFh06vPWrLj6qMdHtmh6
W+IlvurTcJkirGLY+ZQKFfmMNw0Ik0dAxDA+SoCdsKLsuOGEFh7zbnoihaM+H49889EmPlXszgnj
TdaWq5EU+dakmZvsW4yAQtUicK7xER+1KwEqWtkt9dM1znLFH58NIoUoMFw0rix6yZX3qvvEGL/1
ib7UtMMYO0ezYRLXMiXO995EYHgPwxS6ogVW1BoQ/ugci6X+PdHMCcxZXq/+VWqyEr25iTp9P8b6
I/FV12zNbVGw9SSjFdA/ygM3Df27aJoTOog/PzeWetBsG7jxdu92fN06ItRhtCdNsC1RigRosyLS
xWItcSez+Q4a6fb2FYnfsiuTU0VtE+aH0clYELHwYCoLs3xrY+UaTZ9xaHrJO7IJSu8xDpmypCA5
99ZBOILI+BDwj6BpY3qlWi0lM1nS6KL1IT3JqH4d8g0xsnAkB085pRmQUB1ByreUw0bn+Z1SnIbA
N0K2xpJo3JjLPpuQuEziUPbY4loVIa+5x4f9brb23/BnE2yqSeZRxpHNqIB+wYRvYchz1VvXcbZv
NubvPF3TYm+vsV8og/JSTvZB9dRTro5YMcd1MwDiskjGzrvLLB4o6ap6ZYIJnV1kBl0vA0llSMXV
rXojivri90AZMGcLJ2lcmpGXGmCA8D0ghTZURt1tQBOIsduDE27tadkZ8j2vsIJ67G/yuF4wk0D5
Nq3kKcuQXUvqVR9zAr6V2EAX1RQ3B6VamKI2QFuoP82ucgcyD7itWPdF1iKW7a5jBw3DXowx2BqH
0HNcHLHDRrz1rm1JFxG1/bJMx8PASojE96+yISeu3sss3ZhOfdCHbpvo0JmZWXZmdKgCpJktYe7y
WA549A4iQJ+Usb/qTQJyim2jQPXl0lFCVD8Wc/xGW5CnnuLry7kEyTwoWBc0bXPy3hIEi9H40xap
W4zOApScPjSbdMrdGO3UGBpEXUnYAjqYCW3RVZarqp1bgF/PTT74lF2XV69VA/FLPixTCPzpsKaZ
3Nak7jbM+C1ivms6cnyYh5JgKpWurMSwkMcfNujEGgMQGFP5WUoo7k8lyumk0EYIFMl+sOQjdsPE
YvqXLr3ZOInir6wbcAsfA9kM3pLoeQe/XgOldgQzPlfdBYNNkqN6GlGTqYI5Exdw1YXMSfRZsoYI
u/xqKlRZyLdCmlqddNYsxLFRwHacGIOxmQ8x2Aqao5T86inAQd1F7rutw9VRubAbB+ZNiXUQ+Soi
SWoGIlN+uuqQseiWwecYfdfTs5tHRCkYQwujDzw/fs2vTGmXOUUuVxcuvZx9Y+5KHVuntVdZQ4WV
ZD7DwF01UWfftTDYKOJVs0jqq8IGmjYFYqALUnZajdzndA4bJKIhbyd8CA4dmDBgfRVK0W2zGkef
EyIDMlsg1has/SF/2pUMloZOvR68p5P1rUfNRwISZinUcGlPGH4breTnR/6nrkWUXpk4hxUZP7aM
UZRK+Ce9wqsFfKTFiDlqQ3u1SiBnqWRYkwOaK/kV8tikDLQRZGdqDIkmLU6ibC41JEi/DBHttpnt
Ns1B8bjCNGOQCztF5akQqNpN81Yl4UsWGPBSplAWbkb8iJ4IbROCO3HKglNNIPqWMTrMyMgi9sWU
nYMpgo3F5UMaKsUkhF/Pj4lbRFo1WL3NaDte1rZXH3LMhZptkNyJlVmxje+yt0G1DgQ5esld2GRW
KHH7A7Rv2SWWGwttJTXMygyYFpIGIQuRDVj/rG6Gg4ThgSdppiBbAG0Lb6MF8Liof7E2k0kvHcSw
4WdjZ+e4UO6xYQLa8en580PQN4fILDdJX1BFWwgJ6mk8SPxbQdJteWOFG6XUPMZwkY19izIPQofm
daDoopsTBK+2SFdxild/snRa9UZlXYI4AM8/oEmEgL2CnEFIwuKGGT1K8EBowQ/xQ3vr42nWBI6N
spHHNAaH1YCyVwnc6DXG1poZoAqc/5JlEStTG0CBP3CHqIh6zUjuqpa1alDctMH8061XEjmAMyom
0T/+ZVLhjkfWe0eMrWZB9+eVR7dGS+ExDV9DSmQCm+R8nRmQ0fSAL4lf3vWowIZiDmsj4eHS636v
2J2+drJ92ETpPm29tbQZI6c2PZafqP1mSP1DWYBeCUMP2fhScm8uBh/OZ6QCxc8SAsGmJHHFGAD6
CHXA7163aip8ipJJ9UIfjXZd8RSVc+KRWX37rR2v/GCaNejpJjZneg30x0GbpuU44dG0ZpUTuVyi
DXu3yZRhJYvhX1+mP41GJIclalp0pvgaY3o1elSkfm+TSRLIlei/HljK0mJZ3XrsbPU63aklIjGb
+WEpy6OIS5bqLTTcMAbQFdsNtDCcFJKFwEJ/o4T+5zc5DpZ4Qt4gvrIeiXZfLKOM2Vvlmz91UfSr
CiSkavI2tfC1ekglYiJzMSWeok4TDe5NjHbUYf9uRR+4k++T3WoY1VP6J4LQ1Ik19yi8DxMhQD75
P1WKojXWSaqLEG87afosusja6KF3yHIWaRbwrHIEvFjZ1sZjxbLsMho63TBuKoQ5dn1rQbZoYQPW
Z4w2bYpG/UW5MSX3ckI4NPrgF4dw0qmHp5PsmenUXY+7VlALESmUhl9mAqO19+6dBjM3YL0pckSW
nfBXQ0Coh8JzbzTWd6R1+6giiSCbTKIUMU5o5V/veX+jYB4wUBeEBeK5MqYtRTmQ+SGsZPtU02ot
bRU5vqN+ekx7hgFJT6RpS2Oc1dQaxuVQd3alDu5cKPaHAzevg0hTG7dY0kzopvfLWZNyYTGoqK8m
XhPRjf+EXiqgTYgXhJql2aAiuMAST53YiCTUJM6jr3kysuEzsrAZRxO5sMKwj3lxjxlPWVEnkHzz
cRg24z9lnVMVv0jbWui5D4hfJVpYqQhZE0rmHXxsajpEOTmz2KY8ZeWT9M/OKVcmMCsvVWjY0E63
vkZlkzd4b7sCTUVdUi1cnTjf2wag65oY7igOQdl0qGe93EaL1LtDZrDQHCPAE5N+GCR0C60Izqbx
EergADwP5Kg367olsREQEiJQ1MLg3SghYNj2cG304qAbmrosJ8JM2W7VNhQbjRWwpOlPkvKdNe05
lTlQYE/ZaiC1ndbY57zjnJzMnOrEu3V8eWB+QmVVdBwcZl0uJ3s5eFTwlsL+LAuPmmJMRKq8lv+/
E6URrbRK38Utc6O6IiytbRB5mMqlRFaXUHYxP8Wz0KbYuwZ6G1uaLXrQa8mMIUE8g4WtJejFxHvY
l3jf50oobsw3p0bc6XRb4Rf4TpG/Vz5TL1E110Rg9qk1ipW0mmAygetBdCWM/MMIfLZog4+pLg5p
oyqoX4QOjVOz1cNaX2YKJ3uJq84cPRKxGb0oGdKbXn5GNSLFQc1Y1ZtGiQbk2E0EgmjSYSyvQJxD
gux3uBBVaN3z+0gI/dJCBVZb1bVG7wNnic2S4eTPzKv+Y+xMluNm0iz7KjKtG1kY3DG01Z9mzZiD
8ySR3MAoknIAjtkxP30fKLOqLHPR1pu0X0mKIoMB92+491y2YB4DuuSuDewvlgOPYdsSsBjtifZF
vB+NBXpQXHS+z+keOCgH40AdUzY5lSGHTBdEO6Rtf+a5xKyYYEgzK1FncqFgwAWcsxJ18xCFWxQA
z7ndXTmdBFtEJAhn9Vkg/qVZeyl5TNmO6U2SkvVRG7vd2TYxw136KQdSC2a3oecDx8v2rdm0zIsb
Sx554tiUTbzV4wkM+cDeP88UawcMTW5l7Sod8HHhoOFD99bMxBlF7QeyWiarBo6jhpSbVPrH4DKl
tXw8hpL+KVAxkl5mQwOPDzOaB5GX+XbA/EoBXm3GEWNRlPWKbYTzCEa0ClJ7I9soJ6CYuWJJNi2K
RZTUGYP6xq2Jt3QiABLLsMNjOMeFve36T1nGFIFieJGcUo2BY9Oz55GteCwR+Q9eCah8Hvzd3FWw
EMJ7NQVrwPgCbWBgW50j2UiM/ZJ5VEbCGTVCaJR5PYpa6u5l55bdC8Y5LTKoD76692ojOMiQL+kk
uPR7tr8xq7F+0e2GNymm7OEmsxlpu1Li23YlmK38TAwDZkMWWoNlridXfsYL+4dBflmzsdm3Tkz/
c8ZkwpfHOj8VIwT5znzUFgKVJVoZ+3Qqvf2C+HVhDyij/GD54U8KBqhxKe9EURCWa6XPjp4jhnvI
meY6uknb+9xu1gwQwFBJj29oHKanGvaA0Gy6cZETO+Rmy+Zh6XSO5zPGRiiQ0co0eZahp46+x8wy
HSL/kJmcpdaAByJqxCnmSr2yoMblRfbqlfJubm3irpvPxHBlWtrla3S/0qqWvNMWqCPpc10681Vb
3qkq5rdhM6fpJ9hqQQhRipZ1UBXmKlcRkYlNwk5ZiCxlyjwQFOZUKWJ94Qo4c8NxQGxmuDBg0+Zy
dMWziQtAPAJvb1ra5Vor8r5hA5/1psa/OOFJn6u3IFtDGAv2DC4eCoi7jNNt9eC59U/2LrNPOWdl
cHiGVjJQjO/z0ItxDThPbsy8s9HTTTKExMrEntgNo77WbcfYKkxvXT3hxaLuUil7h7w1wDP6niAY
5tO1/UYWRbqpfLfmuZxwVY3tJ+ZF1LELViM79nY6SLpznPv3dde9V4Nm0oZ672CQNQy9T1c2+XdB
gIR4rCpsUbQhUR46h7ingrOZttUc6qIiw7fL1DrbsAhf7cL1GgV8N0XpD9knn4HXzXu7vVo0FqGe
QvnCZ8FMhwNoqpM8kQwDip5msu2uraW+nawAd6unw62bEcgWQxcxdIhZXDAjGjE1eYYJg47Q4M5n
3+tI7HEi5i2hfattCnhPwVstaaDbHHUk5sA4LVntqf5IGs5WexYkF4e+t3eJVR6zTY1Me+NM3q/J
61mTYjSIFtpMK/N2tRnO4Nrf3STCaN2ygtJlxHyYCwXrkPBoP7tVCteSPSBUbQMP9J9igb47TcKL
0IRYAuul2LrWrgzmlyH5ZTXFa2k1r13GsCCOcLJUqXkJE4W5rePXr4x4duRTVkL3hvZKXGDAeTR2
O0e7vxdKVx5jboTMajcJaafdBMNQd16ElKY45Gl1LIyBdIjLAOtnZeGBsyNnP5MljeXxwiTQN+Lr
emzhtsLmXD8+VpSJyAwJ7bga12C8TjAp1wjztqCl4wiar6mtU7YqLZJVm5zEuHXkWl8vTJXr1eDe
G/NG5PpHgIbJXsJLZ8i3Yy9b9GoUI4xXtv1AhGVYUSHPo/M4KRbkpLgzO/gQMnSAa/HdFdEvv5iI
JZwJpUxSJEAMJOFiEG2briUvc0SWTOQOBM6tCb03lJS/6qV59O1+nzFf2uTjveUNqzrSgAasfpYT
CIOEvZZRC7KBfO0DJwzSnkNedwczJe0OPeAG1CVmBDdZZDhJ/HEfKVgec2oRG96zgA1ALfXuFUlu
I4jKJqP1SwZaaDdhXWyyDtqag9REnNysDnCilMWutHh5gwxfsw7F0bG4RcbRnUifVcewDxFc2x4+
qTDcLzXOOERfL1NR/koq5k1Ly5IEyeTPsDJYzsTBmjLCPsOIlQczx7SMj38+r0vVjpjnh6qwnzzl
PrHB+MCgftlLKmvXoy0syj9d0jFJSl5mdpHDmu/uwqi0s9+q929N85gxKABQw5tsXoaXxlq+Sg9V
jI1FMdbP00jvI9ruufJwdJeUZWZhF6Tv3UaQDpi/VSQ7hk21jRaYACUTgr6QaEoieeggyhZ89Qt/
/Zc9CzqUzW0ysw0hHGNhWLSSVrTe1o5Ff+uOh9AiZsDzsOBlEZoD2+a04m8xr/plEvFRoGZN0+Ql
KSLItY9yxMcp/NzfRhLZXZXinqyRGXJxsfxl2clR0Pah2jaJefOxl5UJ/uHGQ5aZ+MPHWFvPJsqS
Q/Wzj7OJ7LUrvADvfrLQYhogLQ1rg6RiBKWSEaZipL9I8XBX1Yyb0vswQ/9Bz3rUCCCROGlB+bfp
e6ydADQuxTCoHYBXsECBICDerkjuvcJO+DV0yX0q7HOne8zdFDCVhFbg9kbgREY0pKdI7QqfqyXZ
dT6plwFmhDqOjk1E41KPYbGTkos7WN9SnXzCt3vrxqPZFgO/syjsnr0BAdkSfNiWdNluQRznrJLz
W6fwkkrsehvV8U9y++SgoIobT9Nczr1TXDZj91JEz4USZ12Wmxyd2uxn3HZTzhgQU3jFDjQvq3m3
NHTi+VT/7tvgxVHHNvbu+I4utcKgOPkI2yAUM79O99U8UXr0jGhG7Xx5pJHGHfu9JarOaTSvU0hw
aNYQHL0AcZQeoaYvFIO9p6ZtEFMkewPFdqJi9lHTtoFrKgL/pR0FNFVPVFtupIn1vssek6uLvR5n
rhnmjce3xHxYqR1R9E/SZojJrvNZQfMhCmVmz7Eq+WT+0oUMR9qpGtlPt9GmGFLe8d1sbRt69qV2
YuQL46drcda1imZoWuajX4N8bAPebX1N5y98Vpx9cilzao8pDZsLZec1P/1agTn7OrF+2BF1YJnU
tDKOd+zkuFI6UHXExNOwmsk2TJZxLjvV76VFzFEUDs28NE++Rk6EYOBYTd51xKGOY5JXpol55Xwv
x+pX7BbiW0CIjhA665DBeQ7Gp2Ai2jRpeKhhYE41zqlc7idoDl5i35UCoXgdW/CSJsIq+w5OSg1L
trbZvXRy3k0tabHUgk5a7oKkjhEWvuXmeZGU/Vp7OOZcoAcellXcoDxrkh1qWQDVN1A0yrZCsMAz
XYvq7EyEPHcK7ZFlghOt9VYVvB1zwSxkzOAVJYqJ0dixLWIUhydiRb6pEAFjOY8/QjcIzjXNfpAx
n2ZEni0oXX2s9KYvs2szWA8d59hBT82717BucwK+rvT76nJinW8yj9+XXVGxOvOjCqrqFE3BZdNX
q8D6tqzs4JyywNzIyrmcE86qOlHtkfrwaLVkQquSIa8dW7QKpEDlCjqtnEWwXwzHl5dPr5GNttUP
muQiqsKQAT42NIS/O5nxeKQutOOqh90x8s5k5WXfwjvItlOJ4ayNiLCoxs+lptTr4uautzA1adaa
VUjWY0XcTKnR46V9Z86il/fhPFSPJWI0lvg9K6wbeh3I+jY45DjB5dEdOPHnnV0SKrbUr8y2KLO8
kJkNJfq8YPO0c/yMXPhEF7YXKG74jdaPjKFC+tnwVcbOjZz5W4l0aJTbYFMhUthgnzkyksTRuh8S
QjMmu+mRlTAsWuoJHZck1VLToE9JcnSlD6DPsV9N4lkoC/rzErdf5apdyE5BRqdZ5qB+g3QFdY5U
Sd5FXLlUM3MMlaAedjFPpadP2ufPoQtLHCZHu0PPz/lFlmijxU8HpWZv8ZjZqZzZ1/a/mecsaLjA
PnLUloiio+KqI1s3HJ19UVfHrvA+l2ohFrDghI+sndLBg12Q4iKmFdWY2B9jByipGr3r0UHu65Rf
sarHzTTBR/YwHbqAHqWTsviZEcMmdMSNU+Vk3daHWoZIY7Vh6VmmlzkYEDDKOGrqIHiSsmoOWkxb
OCXqaKiQEYxEvzVP2m5Rr17Wlkc16PVbpk2m1bqvlcdqdBTZoeo88sEJeEDaZblbkxTk1HpWcfR8
xG5NN+WbGgBbyNiYZF9K5Tn8wFhVDg7UnDD/4F0FImwZOPvLZTMrAXxeYoJTdHvOOKK4NwUPveFw
aQ0Kfp5sooAG/B4TDbMlJ5S2NCswrNG4xQXoDs005SJsqWG8ciYQINEG23e9j3X3Zvf0RumQ/FiS
oT2mxHJJZicmYEibxvV1gY8uaZDJqgVZwTzP42ZsSMzR1lM+Mb0JTeMduXvYBzrlThEd3hbZcp0K
B9e8Ws7wXna4KchFLaOPLPwxNRCofRvtRq30nUqHp2IOoVhVLusX1LxlwLm0lKs8My/ea6e9HlI2
Mk7B26ZxM3Ao5X2So2l3o9VKn3jPnZ8dJm/+0Zf+R+HQL8UaRaaY2NnDYuoJqxkz3pjsQIoFbJ1k
mZsgGUD99NuOIaUXHgksAZKOKJpWq12fbjMWdQcVvXJkdhuH1gsrDcOpvtSbKGxf5cT97UmOeuP4
L0lnO5dNgB7PNSjmU/edu2o/CQCeUsAQ0EmNlgrJXG4lr42i8tLD3gtNta2i7SiRT/q0sVVLoU04
bshNFo3E3yTQtxRwRatlX5CEwNvXuwVHzF6wxicJ9TLN+/m40IVt+OyTLBFhFpwnsD3kb2SI+QCI
ZSxRgk8d+uX5ufHj/pDxrF6EfXPSMmYWGNH94pa8KwP/2cn9bicXzc4xEbtEwY3pLcJXA4TrnVqy
XQSfY0pi8I++YLun+gedo0LFgjFVM1TM4HPyGMGaqNq3EtPGrOKnKZEkLeVcNKJPvmrXSOaV1nlU
MTH0GQYZYg2TNua2nhl+6InoTZfKGlo9rVzbM3aMHtyCtjTucl79BKXP4M/NoZmu4igYudFtEPgi
JIitCHd9s27x2jw+zAuDs7nEUxHqojnG9m6o5us5wtNXleLku/14AnRyO9g/uqUkBX0oEeJXXCCY
sRgBBNUeVJCseaJagjoN4VQgDz4mALZN3vxmwZjtPGUd5ejCAI6YrdIPiSO9A85shsVpKu8DA3mh
xgSAvx495XybiMY/o6IcTsvcfmWoPmCZ5tZ2HuntEueZCWyLwrLjRKAWHjpJlqG9jeeUxAs/2dVj
h36dHGLPCmI+J79bqm7Ypyi7A8BNXcTriXiMSIux3HmJ87NI6nLH1tEK/IggP/MwEbFmIMyQikEy
doAKdcm7r5Sq5+wEw71FSse2zaMXHce/lGmzK68jK0IFSXxKrRoCCkK5XBCIhp8OFV/FCZ+4zD59
R+2XvGI0NNCgm/wD7QJ4UtcF3yCm5uiH0ace/VPG48i5ZG5Hsmp6OwfnaaGjZ8URbPvoshD8G24o
L5MQqomcU48NYwD0yLLBvy2ttUsK/RTOLrD6GSR1lXy0A7K+Ug9gx3jac1tGQMSnk99eJmJUd9OC
O3uhmkWIl3NPkROkNPtmhROmqMpbMdrFdkoYXMb4Ac7t1OEf5AZzmWRh5ZuBJqBeG2EkHIIBqHdX
i2MQDsVWouDKBfwH142BDpUMqZlN+AGUVr9uMZWyEMURpV99hyJC9O649QMz7b2iemk/0iU6KA8P
i8GlOwz1rpgflihNdyHC8q3LqxlqmAoqJS9Olel2qZEvcSG/89y/Exymqaqnr1kI8pss/EEL++XI
seqrxKJItSBCaBZA2l1uyjbYdh9tLr299M2TyMqrBX/n0rNax87EfpBkMfHLwSa6C42Gym1ND/Ny
HRr6xapZgN/liJkm9NYOAMZKOd5jRFcvEkIdZCavdE+DmYrxurMg4nqrJHuWyKhpKzsynqkVeyRt
jDADd7NyQyz3s1gn2xj1wOzkvzLc4IgdwNFx8a/KY5SiCdrMqGMKU2bIr4zv+Uc6jSTC3RWZZjlz
yh+zgJUq81EmYrK8N6533Swe5eeIEmPtYXIUmFjkaOWrxl22CSxV4Ux3eK9ehQwqzsAEb7msId+1
aAZH2O4RL0xlhlMROzPP9F3eI3lfLAw0XSzgpsbI1DtgpqtMzM7aGFjgtG+03yEgTc5oXME5xxUD
dSfENTC24N5RcEeKsB6B5L2Ped0KR5c45VuYoZkDehGSoJYcDyjmCKNJK7PPWo6PcTFMJsKC4yJm
/4nPbu+16Keaholnl1CIwqZF+EkbXU8j+YGoxAKnVYe57p51A6EJu+ewLVr+azTuc8veJDGm3A1B
eWMBjNu22a5BorZFVp0ituA6SqPCXNnJnvxhdTVAl+bkalE09lDSWkY7VnqoFadP5BfjMUu6WzEE
HFOlj3LSD59iVSBi7xiN9A3YlrmdrrQbLEffZrmLE9m6+P7tP/7+n//xMf1v9VXdVTmLxtL8/T/5
8wdmwjZVyA7/9Y9/v3kfuq/mz9/578/5t085fFU378WX+X9+0vbx/zx9+121364f90///pnrd/Tf
X53v4J/f4fa9e/+XP+y4Tbr5vv8CYfVl+rz7853ws6yf+f/7wW9ff77K01x//fX9Y+0w1q+m0qr8
/s8PnT7/+h7IP6/VP16q9cv/82PrT/rX983y9ZF8e/iq+195+vHvf+/r3XR/fXfCv4W+bWPgjLCu
2sKPvn8bv/58xP2bHflOhGQz8pwwFOH3b1x8XfLXd+n8zZZhSJpN6HBkC+l9/2aqfv2QCP8mhcsi
xZH8NRZfwff/+vH/5Vf5P7/ab2WP2C0tO/PXdw/Q4Pdv9T9+539+QNQAXJp8e2Hogi53pcvHP94f
0lLx+c7/wnrMt5bhyGgSGOyBS/pnB7hhNGuUew0LxmT13i9srjw7u6/Mz8LoVVDEcqb2WFQlIYcM
kn2mCaE4KbZQF90c/3Ad0mE6BNB1UjyC2UKslBAEQ/poRv5DLO3yRT/IiLjovnLogK17/sKlXdAE
dYoGo0Frodf8N9TLxwZYCycWQ3FMzBee7T61yLEdh3EmN7/XZxCBQ/sdzgJUK7G1EE3t0oSRe++g
Y6saZmutKFEfeOnt0ALXLG0HHTSCusTCm8IGEj3SVO6XBXoUuXe3wULo4YQPs1xjYSetH5YeUaIO
istcI3YOfKbEvumxc8aMNsfa3AR1h44XO6Zwsab03WXvIZ/pckYfcxTFWzuGgVZHibnII80EYfJe
FD2JksHZD+VvF7LZua/zn7FTffpsIy8Wk/w2pnjpatc9MFT1N252HJmtEzxX3AYD1Wsjo+sIpygR
QDSGHZj8Ep22HVTw+yJ2cl6A93eMDo2z/Mpy6ye0AQJ2Q8St2XQ2NnF0LnjmWY0vXFzHWOx1+ZVk
ozhkDjXwrDzOMuacXgTAM1R4EDKmixVbdZLl08izN0XZPxutjk01vQl5miP/nbcapWOi90iE88ti
gj1ersKlmayaDntTr0poozFJJAInWaW1f+yUdx+P3X5sizft0ZKQL6adxzSlNs01LS5jsl99iKjI
L52HbOxhyKzaiQq9WxtBzCmX3OyjeCKUxSPXXSMpYks2bMrK3BaZBXd6WNWaKT/0FN1LtLcgP5he
LR4UPNZw2fzcGvdolWtKnaMXCAjZuXO4KXiFh8uCs3YofC6vQkSHEf+kkghWmlSRHlzxrhTWF9Rk
MOzntht/KtdH0zFk7BiXNz9dzraZ0R5EA40SMPAyuVqssDz1WA6TGEQLtGsao0m91nmPQFewd3Jr
Xm0NyU6kzUk2E0yY6iZSVXcIaPLHuib+3VvzRs3vxVM3sRS43/dsdmJ4S5tSBUCrWMpx99Uv9bJO
HPIJSO5qHfMgRtpAXZDKrWJ+livFgu3BytW5QnOLX/5tLoF49bGFRMLCPWiaFJIszA891DiC+1MD
5eyqb1Zmz6qetpljzJjfROb+UHN8NSh59YeyPYXU09TvvYjsXTVzMugF7Bl7VbTSM4jxRQc/sZo6
G7fzb5eaoMyRRO+wRidnAH7rYsIXAPzTzSkOZcoBUDQoWjwJQch1QLrJxCLsILSOk5u4Oyu9tBSG
keUzl0l78ozc1ClvJ2q9a6VY2LBW5jWZCflJF+c6Ft09llzEgGcMDOw9JhDeSx2BmB4I0A4QvOGd
mgrrRpEEYNfOdZb1Z8wL5mhyzVZtKnaWXcTEKDEOMN5jPAoPn81Tx5mHaNivT42jX0dIfUL1Npxf
2W3mPnwcADkc7IDrmsIVGrDHkATBZn3O0BekoxmOUibA5Zco27olep04u3TKHhBqsKonZH62Z2bA
LH6gPAXEzRQLdUhO6Alzj0GAE3ZcFMfueIyZ3wbCey9ToHD9ioKBF8VTvDA2DoGYBxOFIosxIxyk
1zgdEEpjA0hSHFux6X8wgRa4Dp/KgG1qUIQfg10zgou6R9Q86S4ajh3lt1p/KcGqGwlF/pF58/ME
g9cJGBIj53KuXIyI/OCkEYubFtNBLBxCeqIbhnEfXgqQEl2CvUuczHqyFbjS4amdsXo4gxrucuyq
dif1pRzcGyzwpCV4/WdRFBLRd6Qv5xl2Tz+VUEhXAmFrSn8TTZxTwzA++zIELeTUjN/oaRoPGinH
YIauqCBV+IkwBcPzbkON9tqtxRYRfLt/Ey/+1YBr8why+N5NWP2vYB63FVc668NdICEKzNZLt+SE
7oycvAOAjDVzDI7TQAb90kBdcoZ9BBu3CFjW+cbl1uvwDoi6OzUVtSJ7SQdcEBkQaBqCfZ0DkOsg
URyjJfzK+pqUaQa/W/bhYFJeeV9AhvSD4nYA36ASDxegqW/bKW6hQDQP4cAk3ATeLvPFsMk0YqPg
dpIF4RBmRWGTKZFyJvYaV1Q2Zs1prR6n3jmjWsx3SRofg3F8S427h3oC288UPBQ28VNzWosDQeGb
YEKm3VVmRisMkEy3IHezFJNSEE+HIFp+22Z8Z4OHmylwdk6hHtg+3FphgWQsCk8xTQZE7uCdtRR+
pYHf4pzXl47Xowwe9JGeNEoVCGWEbLm8aYKc3BL2CKxzToUY3jLrN94xzD5sSqeUrttUzqPvM8zL
mXBlBojC6s5TIvxRWetEGQzr0JNU5PjJQ1CPJSwz3uuWcywTl2apctm9ihWDSI93la7bCleNj0Et
n6o2IeZgAGoZZODO0DG6SFNZWRZzexQzA6nOgTAf4jNq405ccjLjbUMpFTamuNRLN97Gkkchk8s2
C7V8T4M1daoP3tEwAHPODnlX9u9uZ5GIrdHN6PApmw0agRpT7eJbYBbrstyVXjPvQyAPW0inNj7E
dFsgHz2OHt/DNGblLuZ/EQS/TZ3HVi0VFtcfO90hG/NTba80jtJc9fj4nIpFbC90RgOLtr+s4puY
9c5psC12rwwhG3hAhjXmaUnK9wIB5InVrMvcAapTSuyQYv/Kbms6Bss4XM1OwDYUJuGmXnWYCabM
fspiwnkkHv4hfK+9ND/CEUchovFXjDkGyBl9pJ5hKS08ArYi1SAV83mJoFIY15AEzD/XQAR2K5AD
dmlDtU9a5K0JbW3K9UC7iyjPMsxhRMZqL2SuuJ8S+wF3w28xqfymjry3EPTHYUBBBOgdFzuXqn10
O+hKikQ9L3I3WUZwS5vM1nWt5MEsTbaybTPgEijMrKVAUr1IbJHUh0Psz5B4bKh8hXOtguiWCn+n
F52fRkfD189RcNlJcHSSjGF2B/VJRz37skhE//gnkM9vg2qNa0eCfRSdIx6qBXyQaJBqxyOCsIDk
A+Z+jFGJ5ynm5yzdWrKxz3mBx9kdxvxBtOiJVJn05wzAAfB2YY7ACogFRhobDeM6eR6j1TH36LMi
WGX75FhYPK1WEV/W1TIyR2nUWTefftUwxPZrdZYlCEtZSRzgTOccQm1sBqVnLaob0Y9XNCnltal8
fWcpHv2yD8h2XPZ2w/2fxfSpaL6BF+pmwmiSIBlcpne6i+U6Gp3rJikxa4Azrgge7YK53gnPPtlD
TcSCxv9nQanzfUTqMq+2W0B8/aVMMahz36pNzADj1kqJUNFFB9MphT3g56xOF5bAvZjavS3QS9k2
mSs4SXhN2t08kJ0dt/k736h1ZNd6kgXZQYvtfuVOFu6iErulqGdzSaSWD6HKZ1YnU+sQO/2HGdNu
GzsWGYpk15QjQ0LsVhjeRtFedbV9divUcpVN7EzbWLdZ22U3C1YFD/p1PwZnrasvG2PrUvwcI5TP
YdmRRQ0acnJahhc+iVczdVaVWT9qU3SYlNY2YgoPQ0IMw5RneCuJOZH+DAo/PpY+g7FxtN+qlBis
bMDT7LEJmIpJIruqsIcoROJt5G2UxTE8+FRLEHxUTbZAXiETYpwXMQRmgcDp4ZBjwhBxHyO4C4zL
7YhatG19sCAk+RbVqqsiZa3Lp4Wpx6GbYdu6hh0OSmxUufQxlZXpCw6Gr54sL2tovqhH833Oz5cM
DO5Goc+Nn0MSiZvjYOHZt9KUfOF4vG67mB4h/1HVDaviqPyVOjCfm7anSXKX7ogTJd5kBk8J1mqy
b1vb27pdNr/ntxmc0AZ7MC1T6Wx7TicisjE9uBZ+fntCOM2Dl5GexfwVtYKJw1+5YJ86yvk+hkdW
q4n0PaJA49bBsd1hFjS12MUsQLbWBISbwXeGZtI/iRn4BAtmbXlsVjcK4+iKg94ObcdBANs0KO8I
Lzp7FlZsU0PVrkcb6Bn21FmGDXiHiHN61FcBOahxkAyP6wjUa6Jgm7Q4Ivxu+giaMjl1LnTathTn
HhBZGDrYXeKnIhvV2kRe9qzwq2j2tlH9W1jusZJUye2KHJBIK2rkRsqAJMCrRUPiVG81yec07TVL
FqfbM0O+nAvvsetJirdy1Dlu9ls8C2rE7Vgj0kLIKQ9JzXLYU9exzubthGXcORQZfigMJM99MiEY
TYCoNy21p2nBmvAdAK/HkIzWnXHvwjB8JoMmB3ds+AXsAuxBfYPxRk/+O8I8lLiIoALm/fx74it+
zQhdmdBtm5GfodcN1gnCKcqsx+Acz81JLPZBNYjKkbh5ToFSYYyB+OlfuaRuWtbWP/lKc/5bgdyu
vOF+6dZkXNXWl8kI9lNUEVhdc7a5WT1J9ofC5uD6xf3MABjFOw9WFe/brnmXlnhrc72XTXxIp2rn
dc0+cjGVJgnT23kAYjaDPmAhjqNizeMYuGlsH/+GqSlpYZuZgEeo0FD5lMU39YsxS06+FQnjiJ5+
rGzJpVGUYHCjhgzPj1bj7VDhgIhK2tCUUfcOo8u2DhqLNJforOOoPsHdOnh+ddfoFajNjPFiiL2P
2qmzAzkUm9FvqbGIvd8D42N7FLI+0xRTG1z5QZiTM1SVzS6Ks9vJFpi30fJaDcuVhIGEnRZP5Hvd
1prNa0EyQGO9kuFC7vWsPwdpIdNu0uskXLsI11zFmuRfKzx60mZtUQ/HPkA7MayKOpLZnJS0L6Pe
A9G0p1DgcoZAsPfE9NrEik4uHC6RJL6bGiPk4EJRqlyLzBDuvSKvnmFdfKqIct5TrAvThKWnsmp+
PFk9oY5GfB4znmkspiPpiMbQpePMZ8TPGYuZ7dT21d4qCGCwYBUKtyQbIWeGkoJtYaCMyHEp3Z9T
K25llmCtauq7mcXM4LbvZTInF2GB4r3I2fGmfksFSxS4E75rn2DzEDE9beDBlhih4hm+qCfkNq9U
vAm6uymMwKx1SGoyDtguy3YJbfVGGKgn6chw2C9+VClBUpgSY1YOzW9kY61Zl8AFFLC2fixLFz9s
4S+bkc1N5gQxW2UEiKTVwu+K0PbL4XPCqXk21KwbUPxvWqvs0Lgl8M8wOPo9lvB+z0ibHJ7YWy2e
VAFLzQ6lWUv7tHx1nfw2kIywFwVxhLndxkLaR+FyUXil2EUpeu8l871zZVP3xaQ7dwPmOOH5RKzj
W/NVDszFxSeXiAKSfVzmO7jLoXVfp3DcfHd+XOl6PfxTQJ2bJZ8eJ+3/au2emXpGflfooqPJzata
WDx6gAdL9emluJTKlDHHErxppjSM4X67NpsRJW1gimMEJMdwWdZhezmY6odsUk3oxnzJKOkBit96
KJHPJvmFCYNOr4jYTRWNM5BokuxaBbHiz2e4OJQ2mcKxpZxmayPRtHx/00tQ914M33VsO5aLcXPh
TjxAdew/hz0TloE7n2rb1GeKfrYZ1XyahXlAsNI/570Vky2C7rEAf9VXQffkOWB+0GB7phnPQ9Vf
phHWBmXTbfa2IUvGxULfsW9rhXprCXEfs/ZHoPWHXtwbgyWtHt7zPCVgJgexmnvshaPyhoqCE4Q1
3q5khtaV+ElnqelVxFuiYfaNZXYTEr2xlzGR9UslfzWW+yteeP7zYNwa/h/07K+GfLSmOg0qy7et
YT8Rsa6QHNDbMpfLoSjUXdzPwY2cikPpsFyrHI9qo3lSOTMiv1F3KFktigKIVAskXC8b9wMaae74
ctrVbnegs+58ojvUCPRuHtKHymEYEybJdJWINe1IoNRZZZYYa1Ji1aCHTc16hQoWqYYIP63io+/c
mJB7DCwjDEm3hlQisp8ctFudSSLAHetOQia8HHsT/l/2zmw3biXN1k8UBTJIRpC3OSozlRotpewb
wpJszvMQJJ++P+7uxikc4ACn77sujKrC3rKdSUb8w1rfwnUzFqhxpr9TIi7sSMypAEadGzgjcuRs
6zByCIY3aGvJTliADEU8F0/TzPKaiR+RF/hMsrR+VQPAm4Qm50TdwTjF+soaQC/SdknqXPNeQoR4
Ylw9oYr5jEulNfec5bLzXQAeoMrzugCocAJSIMjXCDBTx0yvW875A1F1O1E7KOq8eefMuOPaJZmO
tt/ueok/uxb5bcCTyQ12l1pAAuV0c/wq3unIkMc+OPRubgWhMwejS1WnPIegQ0+xpyporMb0qUon
DlZ+ML8zF0SLh14z7nIHXM+j59/cRXd4+8xyzCLqoAE35oZ7VMWsrWCgmK1yu1uatcW1hPIRemBL
dFveB5MiFxSiVO2ySWUpT+TDHN/bVvRu2AKh8untilsmj6+h7tliBeHVQJby8uyeGby9b6RW0LvE
b7KgSIQdKMRSDNQumq686W5DNhIOPTFg77OHlKnPoQ/aX16FRGDpKHGLWu8z+CRsuyomf21xoDhn
m9uvqehZiPwUAIWAvbXNO+ZKyNvsrXKcbdvzbaXz9BdW7vQkCczl3DpzSTzIEnxWmHS7JhBAXkW+
xnMx3tJQcKwKF/uSpofYQmo9JhOX81I/Md9+tYeJa+yfwGEPJZ4OpgRo+sTkLAdLPxfjG93IXeT4
yy6RUUqoVvq359mPsvll6BAnuiiEeURQi3TYeuzQwO1lXhPTsLACQRFhpRzIjkWgVgZPkevtzp8b
hj+MyHZ1mSf0mMiChylOtkkArz9k2f/P/5pi95clcMlCmMgGTVxdMiAxz8Q3YQpPxRqnEtlMPvxl
ZGZaHABhEENFp6IrD6FI+WPKJSk5Ms33s3epmi58yD02D1UO4u5VlAMD9lVgzeXojMm7VIcgY/iH
4kscimzG96ij/uiHEv6PSQCGrvYJRgwbi9glq53zazT+1o2f7cpkOsQyvfD2gZ/QpHG06Ugu7jMR
URjW8LzKgbItaCLwjyjxJkDBVoJAaAJoBhiY2zlS+TlLGZkntXenOpvfnceDjgVmQx80PI9lcbVk
wVp2QBtlD9gsIubmoQiCA3tYeGbkcNopjpFAFsD5h6w+igoSHBC5g53019pxxmM7yceEXApv1UGV
gkfXjb6cOGU+YgGTGatQHjW8wnKgj7ElJYM1pS99mHOsmLLeJhPL9YLf9E4ohAeF7xMO1LvnOLHk
HgcPrz4Dpb4kwKZBlUaIpfpmUi7J3F0XtwvCM3xtabfIk0Njr+z5F9YJcwD/UxzbDPaRMPfUA8PW
tpnBDtUc7dADvvAJtzC18VGiOblyA9j7yq5eTIPijy7sVyShdvopMshs2vWhsM/ae6e3uHqBeuTC
o0Zs1SWKiMn1I1iJnNy4RP38VvrRXhqnwC6afOUugjc7g89oLc5jyO57N/g9T+jIUN1m9opMKGQW
0+XuRF5kcWEuMbNFQd3fOxOB02R35Q7whOqg+8FsRjAHpywwv6SKiKOHtxq3NztA1cxKDKJAx78t
6+c5UrdkYMRGIAFyHE2wXEIdqlB5ddTyaFyIuXDZHlqEhG3rlZeDIH1bSQqBpnfWSOQh2VsmePGk
vsuhheMK5V9ekJDhweC09XkHkL7mLCpps1I/Bafu06Uh+EJH2Dcv8aflor1dFgz3eGjwAg4B4Tke
xGlu3Ma+pIi79mPGM2IAwQOmQDGQxgiyAuJYlvLNnceM8RlgCJnf7GRsLqcxR9WcZdxMxVDu1NLq
g39v19Z31zNdWjqWlGrg4RLIpwNQ9Pg4YS8aBeVwiPYD3z3XXHJMSlYek3Tei/7R8Vh94veL0vk2
VjmscNY9hD3pFwPXhfY4yAhA4wQr0uCpZ5pvFT+CnhWWZfLhYkcuQcQN7jCRlL8siZNw8ftzAl0Q
maPPb17/E8fUvvlT/wPfsto2TcVcrO4iykLsNAjljxwkG9HCcV9GpoJ04jFGTgxPDuOZXRmxcCpo
NphTlbjAbug+YSUWhPFG5lxToU8VMm0fxrbhWTSq+J0m7lejQACmFa9bTLSRX+OlKMVKYuDIJHcD
f0LNfqpXJRAO7fn0SNC0RmJb9imLJAr3+lXHU7OfIvPEfB74jrzaNrWkB8e2CkPmoLEXH1scA2Wd
/IpFfc2qzwXcVTOWh6LVt7joH6yFSCvpZr+W2PnL3xwL7yRfAQUQTuGML3AUvLsxCv4SkEz6DCOr
Un847C/DEAvfNNwHDhO+bDAv5ZzeI6Tmph22QAJR+6sSoUusT6CpaYQDAB0RVFwLii2eVQTw63W1
zm1RWiMQ141emRAzEGnLbItYPsQ2SHZMk6zaXVXjTSLSyF6wyYhF7fDL02+1MBsMsWAKfmhVyotq
EQXW9s4vhvFY+naBVQCKqRLT1a3ZVdQdJk5jhbfOHeigLOeGdZ9r2KLyIHs1d5BaiTmOHvgBGJvr
/lJQj/Tz8o3+kEmAZGnGovA2Ww3JPYPTbLPGW1PIga0BHjRzHu66aSDIWeAKNhQlgc7eLBAGpxIq
dCIwbHp/Cg9/gyuT28pwHO+ylWphULR4M3stw8VHmdZyBYkmfHR69FpNahMCkbgfY4XsFeIAs1sO
jTH47kdCiUue13z2vtoeiwKI0I86zlwYAWhy6xhlI54fFGQO+VOrPlvrQG+yENcbGuOeYKLmN/Yt
hgf5j/WCYyhOGnCiXPfIobBDlKr7n6XbBDANGXniutoUsXl1WvJ6cbVj89f3jORQONSk8KIu7oBM
4MYKwFz5zP/xTHYKHaIs18hllwLdNu9tLiC3FuqxjstndxhurqL0rmUDQrJK0+3QyXMehVRCrrj6
7FFaw9vYAwRpCaxXiaYODxnQhUy/2sV7nSa72CHV2rUV+FRlJ+Yku+K9HJgtZIG8ZYTnYNm7YC1/
TxDImYFEQyeng+qa+UoKAuySZt/GSAukRY0xlTNElvnbKjNi1YdTOhNLpJl9N9+eoeTxWjpN1Ur4
JsUlFQjJk6X4qsFL9QHI2VlDgpo97W2xpUIKCly2WFVHzldvHTj2htMI47gEXxev+91BfLRhgOcX
lcrW6/qvskg+HKRbCMSZErjVnVUiiLdO+L0m3BsD4AHa6i1kpJ2jk0eNuA7gWXpG2IUepEITmomz
TaxnXxcoXH2t8ddivzX5bhqJGAmrjoX4abAQjnO5M6jBB4WwtZ9QItuMlwYSdfsFf427ik9L/VcX
3OXOQqCfIJu+JqLEFBg2g1zz6LHGYMsMcJ8YWLwN25lULH4uGT2x/6UHdZ6wQQMW9ON9Rqe/dyx2
8UM0NBfbjGjHGdtWK+Zs9qyLDokCI5VrOzv8PUaj8RdRXWBjvfQriUMJtua2SL+NFh6gCzTETd5/
TDw7B+nyObtBUaOFgRajreV3ViOwLuMyZ4VMu6eU0DuVd6wTyRkcplX0SKpsiS2I0/UAYIs1OZ5O
9CpQ/aRHyAkqRU5WeJhMpPbKi3DcDdmtcyys8Ulc7qekfhpKUDk5h89e0ksf3BKbaFJCJMvhMlH3
wArKVweby5+shlzptJSw+WcrVn1x5DPPZBvM9FiydPDqdzmh7zFDuXU5mfj7o/vPVPZaTj5EPVMZ
NlIEmsXlZI7SD3/KAxLW29wzBgoIueCtQM4+9/J+ipyXxYLHoiI4H6UV5XCyOZ4jLvB9pdpdnfqv
WUOE7YSegCUhNZnfEISjAKUE8WMPtAF2tLVvu5gHK4YGopBO7kp0Qbt0Qdxia2Bc6x/Lmm14AXbv
o3YiqSjA1LBxdfiqWFnWFUE3jANvBdiKNeuiGNoX4+JKy5DXI3To/+q6eSxVr5lsLVCOGlLX2oI0
Vp1G95Y+lrivSZlkZlnY5clmT31WgoiDSb4nGEyRBYWHWYxffLNHN8AGJdv1c4t27Tj8DvE2mXE/
BAKYpks8EREGGDN/NYBjy3mUWxFgpGMlTxIU12VhzhUbtB6pz4qk+GC184JmoDw0g01SFyBVZnhz
8G3Lk76qmJif2RGvfNF3majfyxrXzqj3kuSWAVf/Vjas3ZseMRHyL+DX6S32ePRcn8+RJ4PiiLTv
aXLuO4eFu2TzuqlAE4OUFcfGIdvNGrKn0nOuok6pPwl5FYP6tjoWm1VQorcbw2uTAS5Y26mhoUdx
35pgVruBaIn1JaRP3xuTMLyz4hLTNE+qXcMcB7WBHM3+FpyNyDHKW7VgtHfZMCwkWIIdZB/r0QTH
y/cIwwIJKQI5mz96u1j3KbCySWCNCKMG6rt9zfzuT8MpTIwNUS1x0uAjHMRzmMR/00Ud80z75zJc
c0z6H3RSXucx+EMdoFJiclnXiK560BajTWm088NAb+tVzFpM3hcNNquw6X7bYMj2Hrp1NbrFpcak
OBUqPYApStGYHtZsQtCIvDTBmvbp2tBcNKRY12OkGkxUtpVDfheyQPrQoCNmZdLDkX1cPOb1QbO7
Ih8++JXZ0Xfq6HeDqMoOqpuHlCdS39jTi92IrTmW4pzCajx5Vf3mROEXQpHpMi5pAGTW/RL4E5AL
nsMa80iylC9gHPTJTVyKnziGpmpjH1jPGE++ey6mSfInsJzGMFrWXFnXdopXEk++maeKo3Cdaw6w
YsNN+j1XriADwm1Q6oy4rMbpnEZFdBTR8DlhCjgyar626xfE4QdRE5H80R8mIPBOnh9lhSgsQ9kI
d7fetn4Dfxl61p2oKEoJ0BkEmg727QRxkJALL66FIa6C8wRVC+tPyBo+o3xCash669itsowVuVgw
xEIqx/sNlxobctSd/ErgsTbLD2cxx6g1p4S3hzdZZbuZFBtOQkaKttt/m59eh3pjhr61F3aojwNP
1UZTXtSwUNKHGefFNvKZeZeyLnANVRxRef2sM858w3VrWzYlYzrPOM3oG70VoW7iiYomM5gyugl1
JonEgAx3+ZrZmfOetC0u2qruXmSKrD9WEViQYCA2M9InZmkgecfkEeTcJa/ZpQWS36owkUPvFmxD
rVjsX/Nm/Jgk65ISNdgGEQde1yE31OwZmUQFp2K9hjbgRvJchIRZuTwWwMlp2E1PpGxhQXH4aY0I
QKyF5AmNDbaOcAXgWQRoVzKFm4Jd0bjlvbJW+T8/d0dnTUI2WW1YzPIDxO1ExXe1qr+UhpQhetJx
U4Vyqtccr0HnPrC6PJAbwcihQjmCsJwgmwIFk56aa5Yub7ollAVSYVh0r+OYPqRUAuTVJPeoUHYF
eOlTElG+OLBLWFHG3whzboWWDyZB/Q4nI9taMr/y4ZPuayGZ9IPwWPYBt0xgnzQHxoYmHFoNnRvv
4xkMtR0XTATIxip1NAAjGQ9+hc2hwuxKj6Qvydi+hWYB7hDfZZphXAGOMua+OpAjTWI2EUd8VaPh
yU72ugow3DXBJ0lA12RiSthgMmV0/+aNJC37Okyw2lUfsbOuJSPvVEG3kyUDY1dDAs7NdJvRAZzY
4iib/dTAF/Tcz5BcydScb6GJSVy10A4wZ7UnlG5e3xwFvE12mvG9SX6Gvq5P9cw0AklZKoIXXJ5R
vOoZBp67lGLvFFWMTmE+MV5deem9WPbjAJcoCUkWzFHkx5J4Ym+6okt/qi0FVABNDHoWCofJHS5p
yPakqemn9ZTtUdFGF0kPe/bt5sdoN/HRGTrUVbHe1+6qNRlwchDAi0qXCitEvZs5zIQWtrpZhCKY
JfB6U/bnRpD97sro0OQrZGE2kOfK8I/K1AstAzV915GNTW5C6b3kC+I7BEgUeSGYn6I89aZ6xgXO
II91/myxgOH6EKEnH5kUUswBAoaL4P5pJdYZg3IWWcRGGSbMWT+AkceKWnbpdyTYOGuP9RB6h43h
/2beCUWxg6E+24aWwb25VvY3zyeM9ATJCtzzQJuRMMAfjM7oYV8XB6o+a/XUa5EyTy5a52hmEAXD
xK+wu8eFW8A7Za49FTsXoCU+XAITiNCF5a0EK8xWHVXi8LjlcLCN3ZJ97bH/NguRNEoT9oXsA3MP
0t+ErKy6PMksGO8tsIwTl5Rl9XtHD8sLxe/yEpCOGbcpDnXJLzDIwcis30nM3CMKDZgpz5BZgXNT
pTk/QASgBCo6XKa15B50tJdgyU6JX38WbchbgpTPmACdGRxP5hnIuVs0kxGZt4U/wGgVKSHxH8EA
dteGXB868c3UaFNhvv20V3tSnb3nLtqSMps/NSF1PVbnaOmvLdcb8EviyqYj1+EpDDHQTMOvXLNp
DENSTjINc+gfY1KigjfwLc8jEXSbAigXfyn1PVDybyVU7Qh+Z2NGlIdFzUqPAaZBsV63aXNuS2s3
uOIlS9LD0vf3bqYPLuOF0MeaGhUFgLreEDIWTTRQJyTc6LHZ0XCgdsSzM2UJ0qTYp1APt0nqMSBY
qk/hYbnrEDQ3rv8Dg/3L4ib1jgSyACNd8wEbJr4vRXBoZNufWmAuXETryqNFcut990bM+7BOEXcD
LT7GQt5g14NDDtHAOrA/6qR7koNUUNJmHJI1XXMukU4N3RduviuulABRHsKDTOqzTDroQZbiPaNc
pS8od47NSDzKrybPGUkMJMq3Pu1QY6KbAN3hpKxuTOz+nDpeWqGxnEVK7TK7nc79Uv0lXSW8g6DP
8ruG5bqw69w6ys4vqTdX+5FclxpUVIRO7MjY6Mwbv4I2WBtAJkE3MjKzEkwZfc8CTYq3KsTROruO
d2SUSnfr5vqP74Ylk0G1xpXzSzO1K5gsJrbNPXNmPA6W42xYfv1x8+RXmEz6gP3tHMrxFAXoRLBl
Ipmly2F8z9TK7c7ByRTJcomQ7e6cEXHX9BTEPI1ZycRuDvAAWBoyFyEYmI9QUDJpzTB8KyS6ZTg+
Rw1euSmFNy7xix1nzVbNAxRW+9ySBZqBzkUUbYfW1QsRhkEs9Vm15BFL+DY+BtkUkwWHRtVN17/R
P8tU8E0erPTtlLsZFFX9WoCW2NR19jJrii/S6/looviAIYEZ1HhOvAExF2p939U+29F1lrqfJ0Id
LPel79rT7KD0JVob60JoEaUicHvOIv7F9AT7k7iPquCcpmlD0q9NbYEhgB1sdPJG0ETuqhe6Tl3/
O0qIqM4761Sgil7W3UkVk0bCad1tdUzFyryaWcacnajNXmtwfndR+wol6bjOSvexuwqg2dDPGb1q
NEV4dhUdy6SbbQVeXIkw3gFG+ZK+zerrmDuq2DFu2ue9+0cuIV4sALXMqX5bFnZvcFkkhsNXFpGC
Zo/dwJGdfJCTOoQyCs7oyIjOYwNdOcWxWPRLN2RHrKkjLsblXffpsvPH7G8SUMuXNqdUsEp8pATw
uESnPDq25EAIOOgoH0IZrqmxuXUOE7YuOZfS3PCVsK1ujxWeZdoF9mqWfCxsivCcwoIB+UCFAaoc
7fxpCkE+qbZBiziCw1+i/eIUya6uNdPzTF6hKt/mZHmXDvy6gtGFj1zQJlGto+zeEFZyrxOveIA3
/0F1xhlFEXimWjLPMaws1uPTHWtHUM7+mB/pmfeIpL+7OrdBmWWXaKEIj5M3FJMlL61H41uyDkJC
SqO0NEdOxnOsPXLocNXVBRNlnpe/oKboNBvnJUWNQnf8HRuuHqdEImNVtLh5RWytsLjSnJXvGqp7
0DLDRvhMrGduhnBIBpyBq37NHhF9ElPRO9+idE5toPdmxd5JAp0qqCeJVA3eUQE1ilp5WNYMnm7T
rWMSvEp3nQTaq3QOtTGd4r0igSUSSXffT2IvJRokq4zJsLCOYPxdFizEQlWU6VHvfZicBMol+DtV
nXeVaFytFi1HFhf2sVb3ffwOEOrccO9Gk1/sBrF8Kl2+xir+rtfxejGQ6RBu7TEMz0vTvePvYEpK
WJYX/Kp9vzj/r12vnf//7Hq2hbsOb+P/w693N5Tkpc3/btT759/4T6eelP/yAQ1rCykKUClX45T7
L6ee+pdt49DjP+glfQvP3X879VY7nu8pL7CkxuQHUOH/OPW8f2GtUDbSWWn5lqX9/5lTT6v/26nn
YvhTQWBZ0pWes/oF/92pF6VdCu+Zky4fs4nAL6e+WLn3AVjnSq/4WOL1PuUxU2N/pl/qi2kPBOIA
5/mCJH46JARO7dIwO7sFqitLAfQaB/rWxvefLMBl2IeoiK2HhoTndELiR4fCLJL1Tt4Ae10UWzo3
CuHXWM2epiWlovfaraV6NEN9T0I9/4At4nfbzQpY03TDCDqZuNbp3oMoiTC16vcpo9Jdw4Rx0xer
PmuRzSlapgjEkw3eAM9BO7t4/GYm+2hiKFvD0zSCthhWBa17LnFLCFRk+zhwcSyI8Y4sypYJKT5r
qBTTLggZ0VLrMc0V42syvYGa21kRjKMR8KxFi5nCRsc6SNpdw607AQyONdW5DpLzSsDkk7WJ9s3Q
dwAWJZyJMEEUX/dZGZuLEzEI7z4xVdvkYrJy6QUw5nbW56op4jtcEj/95Rk4bXhvYE9XLhNOR5IO
FjI63sxZ+TNHke3H2Z+8Nz8cgzS5moffOi+IO1P4uIHxiGL6w3QOAD0fB/3C7yKsBQCv4C/eQMZD
WJlhMZ6QmSe7TFpHK41pIqLI27JzSXe1Z/1c1FfupFCZCvqj0CvPVVBvFsG3PZcXK/TZqtkIBnHn
0UiTMVZ3uDMIcgXbwKZA1Qnrx+G5zpODE6iJVJnYw0bJ7Cjt9Qlb14kUtRVOxv4KyD8aEJSkSxEz
qHDoaqdYPzuonYj5G2/IrdlVNsF9pDw6dvJfNlGEFVpW4C4Dv2JMQGhbP5vPsnX+uh4CJ7uN3/qc
ZLzw54BcwharqQh0AG9Gv+fI3M+hJM8LfYUozkF/lF49HdTK0BgDl8kNV2vaWxC1jHrnFnhLBBvR
OvuRNqjdQG2hKKNz0JPzKxcEIsZG04NAYpWKjW0mwfSyQmKnTwJpAMWRRU88bFxJtk0Ls6+fbuxl
UdGNwRoI+gc5L5MJ5J4qOYRjIWlBmAQzX3P4Rh0Sh7y32s3y+3ZsWP8fuozi+jOdILJ2kOpUMtOV
RSvbu1mrRMc9zmq8Zu5PaeHntIv2XFvMbwT3FF08MUMectiMcBKEeO1hiUjPqSLsIhNj6RlU+gH+
Ju1B39wlIznIk/n0AVhI31DhrLaoPvBIG8J7huro6InvgNDiS9pV7AFbIrSHiJxA1GKHwh4VdRVM
IBmDaG0AZFQjiKZkEgvyiLm80zCL7GKE3I7hbQv3dN0e+n/yTNw1yCZ2c8C62AkyRCTeYnY5/dlh
xvmxXQL16QXZa5jW/kFZFpYYLLpbf4bY21HojsTgbdUcY0sIdkD63t2yxEzMUpiTWO4NAmX2ytZz
P5XkvKb7cjFgGXxNiGs282B0lM1sWd5dxZoQL83vXOQ/TQTyNtZQO+NJsxDhpk7jWz2X0L4Hj69c
uxh3EMTGQ4EaRjS7uGR3jzeBNUjMp7w+3tNi7+RSM+yF3QwP80F3gmDQWYg79FyL10JvSI869uHo
QjlB00xVXqKhBrK7nmaoExrbIi6ERcRo6FLH2TAWbamVbVJFatwSNlPvFpLabh6Av7SGgWSWde3O
CPUmnP6SDRJ7EtP0JETd7gMLM9BXfSis84pjXVYwq8e2kQIWFMIKbQ3B3igNxrWH5zpZdAZM61A0
zE+9Duf7bHzLEpQHjei9re0TWoQFLFkxsQwxvlk879tSPwHgI7JCnLDHNvd+455idnrbZIXOxit+
1ltBtO6KpHVh0w7Yb5FtgqudV3Dt87AKKL0VZ+tkgG1pbjfjOP2IVuTtgJdpg5AOzR8A61w8TGkw
Y9wE89VCzHUg50YlVm0fOAJqX3GzczyRa1Ks2SET/xglUdrIOnMtWP/pL2ZSwHl79sH6TvSKHYbH
FESvaVhp5f8JIPsaCL94HK5JPyLD1d0DGn+xooCdFQqcrXhgMT7U/YCBL6zarZAoWuc1KdT2L5A1
5bGF/rRbVPKcgVTDqsZGZvzw1bDsRcRbPUc5qdOcC6wvi03gyY+MCTjNwrIvV7SxMECOUdk9g3Y6
NTPYu2EFIRcQkfNJvZK1QBCHH53tZrpwTxKiHBbUst/TClU2/s98hSxj6z/WkhYqXgHMPYSzFmDN
LgsnctgnNrvlCmzO8o8wtl/9FeQ8rkjnboU7IxZcjxPI2239Imfs5sx5aScKGg8SckjnA7Fp8cRO
xbuv+u/I87FKasajsf6a7TbdEmGTbQYgjxGy4g36p4MwdMN+6rFGwYIacKfnK7K666DZ1lCsG2jW
lts3W+QNyVYN3dUO+IEz7GsbuFdfq3bf469Yn+EMxzKHoxd+RPhM8WScE0jakq9yUzcjAP7ybUzS
YKd4uUCOtee2D507kdMQsAQ4oIvGHe8DpgU/smdWwLiJM3YoEvSH3LLQ78B/rrjvKjDFNlpBKb4J
Dz6pkL6TvIrF+RPo9KlGakppdI3a9oMWHOTnCg0g+vmlEXxuVr3z4I6bFUDO/oRmGglmj59hRZSb
FVaeu1e1wsvnFWOedSvQ3P/VKrBRUU6OYpDHhB4HjzqiZIKJRnxmMp7GDLwVg4M4Ldj0kwmBGgKZ
2lS2PzkOtobJb6GsU4cFezth+98w53npVhS7C5NdrnD2cERDzpzBZ8ilGzKBEYAfqxg0JdsfECVt
wg65xjbYvYwmIm7E2MxG7emEMxKgzYqIrxEH9jDjRQ9+rIUin65jWxm4ZyuhkZ4VD02ZvBRzsGDk
ucIdI5PPCTV7ZoK9p2anvXHPaA/jsGJp0kOyh3HAz2VoQWPnXhzAyBnUe9bOEitL+8gM/BaIAr1m
62063zzD0AODjwnaBaFf9y2RKQvzi/5Aeh441MH7qqDuNxhFsxXDH8Djb3woZkHxS5IFaXf5RNyN
dy8i9j4o89DFjtOh8hCVKU8cS850FmzZ2V8jANh8X9zwxeVaBvdPSIAgLWCMGPGJNUBAkCQQoN3T
IU/pMn9gUew31owpyV0/CQPez53Ce03mB5JGOvh0zqEmINszQLY27amCBkK1hHYciIy97ZBDu/YP
UoH8axlWd84cm8dF/HI5qbZ+FL37Q3FikLlQcKB0CIiJAbl8PyHVdwbykslZUIjVKnIXQICVawwD
Ork/mcPK2eMMCTCneAKcZfhztvgzz7U4V4Qibd2Rbc40abkL7BrPOiOE9HdZIDnrnGUkyzx4ICHj
oYxzVInAn9boiJmyeFnDJJhwUTmY/m8AkkpFzsoSt7aini5erz4pwaha4+4cGTIqJGEVbkxqhSG+
Ygp/qDXNAhvqb7ALh8mSd52eb5aFw5VQnwcOSQc9aNshZNAEM3rlj+p3QHYIa4/lLkh0v4tJmkmK
4kjtjg9RYdeFPxL2BCGVFVG1Wbxs/WJheTand6kS94yt1F1sVR9O1m07pg6bsea9j6r0K5D1fs5x
XNQdWiTVUkAzGnCmGTLr0P1wquIncXUhS/Gc6WYD/xOWhrfU2XFxVo6s+mB1RYYx6hurJiyslPoL
NAd3Zr1DFk2WGzElLnEl8ZpbEvrLd/rTQnJP1FuI9Z+zsalX3JuXIA4uBnInrO7KNPrSdQzQXQJS
yO/R/7iDV9w4Pknvz1QU073DA3TqDNciCxZyZRFkIuytc44GUX35kfXtQX/ZxynxFYRTcRPxj83h
sLcTDMmA0h78jHhevMF3FcG1W1PEpLepT4W1jo8RAowr0MZB08R4hrqrqTKzH6ll5Zokg+ed8FLC
ZTIm5oBDyJsJ1uQZB/R7guJIFMneZvpcgYy7G5aJ4c/Ex8QA/JgM2KPj6RKuyTaSiJvImwM+1jX1
Jq3PRv5IK8/bo3iF09LhEGctk+1cf/nN2JfquqFerEvydCx71xj/hp3o5iXRkyF4p6hJ4JHq2SaQ
pyjaVyFIu4QgNyukJM1qHPQKLH5tmj92fAuIm/jF5IyiMgS4tW++Q/bBe1WE19BC3mQ6Pryh0acw
FfmuWoUKzbINVeKiAmJ21Uxwc7P+fvYRqCRkI45+MO8zmUxo48D2JelzWuWvY85Z4FQpk/pev/pE
GcVN8ZYZYOP2Yk6+YkVXW/fYqWDMROBjxqy7y4vxPgnqe0lQUup6V4bgP9gsP1YEKUl+nw2GkjVf
iUUiWm0il7Clpbtu4N3wiGPyRqUY8hO2p6DUFN8dtQR89OXVd8ADdGSI0yK2ynzR+HJOZ9WPxcd4
AEL3szX6ExEL4txMvwGOhple9bRtWOUVXfe0ZkmR35Pd5TIWWKIuHnFTxsPjAFEZrRyenBNbac5L
tq3bmJRQrJpkg8WBvFu8kNVFgu+Ov9+m9tR4SGWEI5V4P6ddmZrYaLYtnLBN7BDLMbAl6eAqdhMo
xHp86gloaFvSCtJEkVfbMP2di2CV5CMDZyyYeJYEses+22suV4Aef0MSXTly8Yi4ziEULjxWxHmh
iUcyQsDX8E/Sl2EdRtHP8n5AKzyPP2UZfEY3xzFIVxsk8VXYfLgDFQ679We7LYmCYc0SFPOIYZdm
ojSs59lvkoU9WZfIZj4yLmgh+4xB4YB2G8vj+CwXFwRg/JLk3BmwFxLu6gWNbZt+8MBfrSR6B5R/
h8r/sZuJAh0vDonvcZZfWxaJI69H/CJDkIdYog9lwfe9WuPcI587y/LwxZkfA5+tbc56bmMDE7AG
Z6/yAHyBd3c9uRm09FIhxluIYcZsg91uvwzjs7F3YacIslrwbfvXCFQsA2M/iV7yjPVd4KqIzXBy
wmhzaKuzj/YQZjwrXz/DHaZQWkTBD7Tmh4CAp87hXi2q+MOaqk+2LtuqyqxNgnqHSJc17E3mW18E
n83gO0c7PKVyejQl7TCABSIkLdkQLJLvm6W/BJP81TdIn2gFngcHKFqkLwB1/6Jg2bhLsW+m4cK0
9bkcsrOo8/NoxhMuGJZLmEiC/qmdkVSELzVZ883gPA5594cq8MHT5SXS/pMKmT21WfGuFrzm5kow
8kk6IR1ufBSWeG7qi8M9iET0njMOtUYNjzmylkdPG+DlTfjlEs/K3JtrFYlvGp0aLv5dPnWHyGVl
MlzGonhprObiRYRmUwf/Lip9w3j0zK4TvEmCJ8XcsbFmobrOmWcfuRbp7bqYN/FiLngpIeXi+GCB
aR815npWDv6xcIYW1zXlkRQ+6xzuv3alDcXYVak6ENq2Vnio3NLFD1OgE0L1VnZZuRn4b5TUcGQQ
dMHJzl6KK0d+i+R+vncNsaR4GzQNuK76c6D0G9gUyMP/wd6ZLDeOZFn0i1CG0QFsxXmmZoU2MEVI
gXlwOOav7wNGVqqrqq3Net8bJgFSkRKJ4fl7957boAEcuG0RwDB7qioOozrXfhIn+AmwJqWEpG/Q
cMmbmIYqiyHQQLIbjMjO6pbEpB37wlxKPbRAFcM3ss29E5jvKBmIbCQHrDJb7sLjOsrctSmbL7fz
djioD11jrxP+rzIKfnZ+/nvSaeC4aDB0jV95ZoORK3EHxgsOA/9y8EipdiCeAwKTZrwwrUCMFq0G
wzsJpc0jgqFFzRds8spfdVqM+cX9Bc7jbBQa/O5uHQgPz2hp/4Ctu3NaUlPQ2Yn8Gf3BKs9SxMKM
kKyi2YzRdDU8Y9vb8CpAli8T9Ro6Iasivd9qXsXap0u2s2Ap1b6m7M2LHlJLrDrTfXV9r1/FBRi1
qaxYRwhvAXF3Djv0Hs2KzmRn3Ue+g4zNlKvEa18GER5Hcc276hji8yDMEuhQ5sysAa6+Xv4yBRpC
SlDifOnkaBb5EqzWIgKgD6OEc2msNh6ZNaFf3Jup9tKppdNt5FhdvRxbqyotc0vAIddt/TdKF67F
0nkFSuqucklHF2QeaxQaQXVAF8Yb3lpWw4aH17TOoArpNZLGkCk0uEiWUU5RbVsD1kA4UX+yTlzj
M7eRhoYvqJuAMFNflzjqFMcauDMyXPGBi3JydtNgYORqaQ/XyJlveGVLnrVZH4qFziXW4hUd5nag
JFiWqn9AyrsuDdpFqhy79zT4KAUwCtN375UVMyKCIlmQsLRSGdUYbZ2sIemIfqRPvqiZmcUy6T7S
wRkIFkklF9BFbGVzQjnjpQSTwFzUoIkezGeV++cCc8kYOL9pocCmy2n3IkuuBacZhldwM1ST1Qws
8QcExtzHoKvWLbwyzWmWs1R+HQwj/6c2/CkmRVs9LmkS8fWbpOag4S6xoRTVp5HW7wmtW3LfnFUL
2W7yucRfMw15HjKYj8RSV8Eg00+R5UiHVahOjzsHqYZ4yX0FqNafdO500mE1hJL/osq6OLDWsyuT
tTyOt4jRKJBXbug4etoKb5BXepAu+FXC3My3pIYgKCyncw5DwMlyb4HEjM5yhOQndEcczB36YIfU
ig5vxcUAi7ZV+vAZ05MLGQmua8WduHYAIDOUg6/p0EpS1a9MtdYmJh4kmeReUWxfq46Tt830d7OO
f5Z5F5B6TBPYTPzPXDpraSx7HUyZqLlmaIJFnUefCF58fdZg/1MqYzY0qWtVoj5H3XhSiitXIMS+
LHCjIR8Cj5+S1WDENo47TpApZ4GRJdxDHEXUWSb4UJ26Fass5gJWBExoS0uiT0OiJIPAwFayCkRy
okL7nXTzEhpo2TKcEVABwqxlkuMzjdF2LK0bxd73+I5Y1qY0KDYyJ+S1wsul6TG64pKmCfmKXIr0
keajaWVESQPyCzyKXKt7LtPIvtc4wEloOdhjeIY3XM1/O1iuFCwVjdVFIWgMaXRlNr3FPQKBw0Zr
tAwxLaQrD1Fo1BgCLJv4CB0isPxgXDNW/zBd+ok6/69ptDooyfZXK0hcrCYyTMsYJRlmHEXc6bRi
AP2EjSnblm0Fwr7D8mKaM6+NVgOZpUtLcUSi4VnZafgL45O+skSz9iULWRW4eCOx7ilv+ClS5udm
mLarotWB9tgkUXXkvkqP1odIuJRKO7x4ebzRq8SEhguOB9Z5yrehsJtqI9HcSjksRsZPH6891ZvY
ZWbA/LlkVZi66Y7W8hlZBZf5ukawkkY11RVs1ZDw0aj9NIQ4kSR56SWFJlreHTp1eZzaaq8qgsNg
Y8ASRlLnllN9VjayO58W36oV3lFa0RFz8iUNKPxUnZ5zR0d9Say9hwi/V5zUtH42fECQge07E59b
GkDdqfg1Gj6AAfDcupHZ1ZL9uay6RVinDCi4wrOS1SDIRjoEX7msh+o1Bvpv4tEddXR31Nr+tjLu
g4sO8OrK1IypOF8g46jqiaQti9QJh2nJZEPsSX+FredtIToWMekPwr+PpUJRo8c/tJTqBWFBHOTx
woUn209uuXegDwYNOtK4A8QEOLfbS6GnaLSt8IJrAP0nOuCWUvuOZpKxU2583/gE+3LA3BFKRssy
eo+D4lxqPcgg45B6hXfGbA53cfZojcxSaCzUC2P0lqAS6QABKtSEQ3Jc2RGUPpeq0FaWqP3E3HYl
q4pcdPS5ctO2xEQhQ2QzRB7k4ISAqrCEP/5oxBGTsHHczx7Riq4qRLqT0eQACW1nVcZGekKJsk31
VBxGzj2Jo/8ulnS9gSGAuaaMdjQC6emdXVWUHpWdofSP1wTdTAa5nJjvgerUY8RKTw6bRANvIjvO
0zbS7kl0J20FeAMFLqBkvyZfoGOYii3/o1V+t8+nruUP+ggtuvB0i4ZtrtfbztQZ8+sjU76BX8nK
33xthO032stuetV9iB55WJt0bN2treGCNTiI7+SQXXCQ4D52Tfjq5sfESm5eGnyljcCBqhFZhv7o
Qxc1Kx6/BYGGlyfrcWJOkg7pMKWfxFI+o/nkSk4RmLoToSjcf4faAejt19s6oRR3muoHV5TZ+hH6
KxEjYTHa6M5V2NFQRWGMhDPS2G576oiVR8ATDVm8DFFkVQOxd6n9lpIfvZkm9IqTS+J2jkp0SOqL
XzJ9iFX0CY9K2zSswND+fsGwCPZBvTNgm3CSuyzybIYfE6F3CyPU0NmijGG4CvfQi55Dt6IB2Fne
uq104prsh1E0sy8r91mGm+sgmhdniesxNPSQpgMx7QMOpXJE6xu4KenshCwwkqTnC4tMk4DAbQK8
Y1bsiDWjQwySr6KVsHBweiXEHt5FBuPvsMNSY8KBmXpvVdHrCrvqzRDcDSJF39diEYlTSYFlxIvU
0DXJaXLSuFHPhO7SkzHIUZmAUt21HZL/iEKLiTFzyk5ghwqZUKAUXMHGR+Tjtc6dRb7DHcfsQktt
jgUszhTZj55T31uzSt+TP/w+a15qrX0i64wlfZDDnKd4AseoLa1inlZz9m6DNthz1DW0JAvB3TVd
EI6MjWe2I8Hi2HSCysvPNRy72EPWzKSZHeisVdMs8NZmFz3WmrYXpSFOemV/Vdh3FtK13DtI0fsk
Lh69UImtNL33LqMz6znQMKsAwIMEApmOiJ7H0CXxlxgdr3zqsuDiGKyKeu/ZRFJq2fCW7PYyFumD
G+G2wrxsYjzhI1jBwfEZRXHh14hdA4Q7nQMJ9Ug8hO7Pcc7QthxWyECkHlIKzlzSPmGUwvWiv/o+
8ZtUehE0mNXoTmvIatyc3fZXSWiOFpfPKUYyraBRzgT4uWq6A6GPByNrHrq8POVlsgbgsJWqOJlm
RoIGRjXR/S5V/TkaZM2h6SRK6hE2FXhXjZ6WLSa5hA4Cz9TA727RGqwce9lUJXLdHpsu8U4s3Fhl
UBOgPJRczQ1GaFFm0zesY31jZclLEhT3GHVfhqnaki5x6GvYEKnqEagaD4kEfaWAe/HR+1/EcuzN
kTUoePXIBu045hK+jDzTVn1szVHf5oIafBg0k7szjPZSWoipG9EzaKkZx6NsP1Qi3cZue4Rr7O0W
flqU9GTQNhuJcHeRhaAAp7a5inQMtyqO4iclzU3H2GVv5Z2/QoWLGZPO1MUoGPaWGmFJ8TA2BwUl
XuhRcw5mB4Qgy3RLwgX9LjeN8XQ0b0maiKOb2U96mebbnFsfQJRKWzdj7J9DHeKQx9oHvcxZ9Ejx
m6bfQ7T0Nk07PiE7d85cIMAhJYBxQ9J4HD8I1jHOI36bFq9UPqldklZrq9Bxt1mU4q6Vj8ckrqeN
E8GWgKohTq7+DIQ0x38rxuHVHamTCD23CXvMH5gS4XvBnuEEk70VzDIoSsEG5xQXU1RvhrY7ZHEl
70pXf0gj1vG92z+4MQq0wkEgqsWkSyZCJ7gRsHPbblTAIJD2PXOqnnbL6HegZukVtKwdBg6nuJ2V
t7X2kbiCKa0V/TApjogqxBNrcfY0zAkjaksPBwO2attadnMYrwX7b8VoyV5m1L8EgZCCZELyqANk
rb1Ne282/a4g3qU42ds3P6UInGdTRhODKyvXdJCKxxYApFSAIQ09QM5n6MXBj3CD50OMiSTjA4u4
kyzc1vE3IgBlQtVeZ2sB6eIpDJtX3zBDWKE2ceVed1/GU0izaHhiKEMbhgGCV6TrPAJ3aEFA3oos
PvZSL7ZeIcaDKQcE33m16VQIJSn80sQwQejMKDKQCho93Cr+aWQECA5ZQk+0YAmz6+gPoBK2idvR
s4nLjY67xmsl0Aw8lHW+qrlj77zQBLrduktHc/H0N8661qpdOBPoAp+SFTvyQ4WVKVPYUGF8irvK
jZAtIOCinY6qSLhEMIQpk716kJcgyY07qcbpbLUgiXwZmIdm4m6atEa+C4WxsRKs/eTuEoLQfyY9
8zQNdFlUblr0z7NEiDgVA2oQyTL4YPJ+OAxl9aQrulEO7bc9CdELX4QoqECe7qoMo0qPzZAwKFxb
0y61LG1XFS9OMDz3gf9stcijfS7qRmj5D2FlcPM2A2fRC+DBARBZAqS0U0vtkCUkiYUu8POQKnmb
ivhMG7vbDBEcKAMuDmwkZklVHVVrB7K5zCgmyPc5wGYPT7mOpd1mynpMOnciRhuFlm3pGpPHdIJz
xN0f3eixQsG5ItCGtpRiYu4S2gtRgAgYUujf8pb+Y5I0E5K06zCXs0hX65Vljc99zQAikM2jaX2J
eg5Rb6NygeEs2aoAXyhRn+R6aC/pnBnXglXErzn+SHNynzivyKrswxeBlYR2SawfM8maLOe2T792
63O0bQ3A0d6LCkWypdurcfrToW7NGBQS2T5qwCle0vUZmT1riWfOQM6ZjiI2VQRlFPMSMqPeuTph
sY4dX9tkIV5xGsFBABZrNPFoiBwGokx4G7841g53oUva09KhgO3wZOdx0zOSMg4Q/lq6qdlZJztQ
do27mnSxa1rucIyoqSy8kYayhlhPL6+u1I/gRD4GQ62sUewGpgyjrW1Hz1Xb0jtaVISIr9THVM16
g8j6CLF38ftqK0N6+8Gk4J4rQxwBr67zKnyXLhVZP2E67C2QRmEn83USUoH6s+zEdJROfEb0kxzO
TV8gSdbz9plIQHyUzZynfvW0YVoZPeeroe51GEuYqMH+EiWmMrDt8cY2IjiRPcbizOmS/azgjooK
xAbdcFhR5bNCdd5MGBdESzhs3Xr+MmOKr5eav2E6te3aYZe5bwlXBpDp3Eb4CDlqluVE5nyURPnO
ZwU1aWj/TBTKi6TDzCog5Szd6A30fDkDERhqNMTzpgnMI0aNG6wJmwCJG0HaWrsUxC32NX0uG8Nl
GgN602Bj2eQL9oH1W88KbxO66SUiN/KuGNFmJ5ocVw59F1px0M7XgY0xTzTmBsXOuA5m5zIRB7Ri
Ia0XgB/IIddofzm08KaJBkYyMj4FN7EP02M/js5jkI7negS2ikrOcpILwht8t6V+sXQkOIbl7FN8
SPuuwXwXqCtjIorFynEYSjUbLWWU7vgjXhTtZ8YAA+kPv0A7HvGQQ/3LCCmwjeJ3YzkPENYQctkI
4RBOLNUYHqPMb9Ztk25MXRY7bI7oNLk8ROLVcDL1Eun0SFM8uDRsSFeRiL5rZ+PahNtoBaSFCOZK
ncWnjEnvstOn09Ax481VE2xlvIL+tIi9dGfZGcaH1kehXrraprbdV6hsNGEt4wTgn8CvKHK2aRPt
05iBsSi8OT6iyjdcfq56WHqElbN08BCgZJQTuTDNvV8bOCZpo1KeEmo/tnW8bmMNGQyjEa8rDkTT
7fmptGR1blgpK/NRu4+oKBYC36fn+5iiqFvbBC2/m3ZkD1A1tSmzOVR8d2YevXoNg3wiKxn3aQoi
k9URkj2sDWVctMjtdj3KQYur3kHSL6HwqM7tkLDoIGg9zfZDmnx4WYJcIWGha5W4lpw4eclJst+6
UAKWVDFAk2x9HXlww320DgZhARyv2BQ0ET5RF0OugzmGWAAhgGwmcjCjgzSjT71yYzSE5SY2XzI3
OBkRJjsGWxbqB/kwdvol44q6ZjaNJQVyTerjf3BxD7TCXDZEZcLt8KiqGLuR15x/NlAoVqzwPwjE
e6tjy1lRLGKQ9SiVYviVS9ui0NN8c5VMSMh8prB+bZYI27mJ++TCbLLAwgLNuhq9xrmiU4iggV5u
hccwzukQ4Jy/F7mbbIraVMu4iZ8NAJCvsVc86Ij++aMWbdcPa52kwI0v2ooGI187K/GVM3Bp8vDX
HSbB1BOT90B10/9IawyDEWlS0CWIMbYipycipB1J++AsK2HubCK/W+UYmEm4nY5YcJifoYJjTXmg
VGkAh5jt0oef4GRVd1DBIq+QpFXjeGps8t98JhbOGOhU5TS4jVBsht5fqVFHbsOYgFClpQn08K4y
GFOXQQRZsMSCmKUBp/HEnaKvnHPutmCzrClZ6FbGKGMgDzYixjJrCCnKkjdjFhorJFMCEw0u4ZOG
VvuOEewFP9hAdjlFI3DshBEYHF/DLj8KwpgWYD5XuWFgZKs9Rk1c/nqhPdjkXyGdsR7TCcUYHDUC
bdNObLW8PMATYfrHlTaoxEHE0Y8xkBXw3f49I9MCyioiU+K26c3j+9TlvR2e9ZDRRkHqRScobbPe
RK2mI92uLezXrp+Aomw2VfBSRLnEIEKHxOqyS9qWhCgbDNfomMSpfa0a72eZ2iem7wgDTLj6YD8o
SFLkUEkOS7kqUrLgwKYUEqtYbq0Gs3wC58HqNSlokXIs4Q/WkTyM4VM7YnYeYRIhhcEGJwwcMPDP
bDj+iIPH+GDn0JFCUd1XFurhMMbJMzNmu0arCEBsTKYLtCXisHh3XAqJ2PcR/bj0DjSsVeGpa5Ld
WI1vjtF+KJr9d4MX7WmhfYA5sfdlHT/x311eyuFHEf32JTKGLHN/WORD3FnA/+48H8aGV7RPE6pH
A8mDnZqbRh8qKnZzMxUCfTIfPOrMO7epSD6WwO9SSwfYn3D08Q11CO6AQIPYFtHaA5QfRQUY61nQ
VGu/TSudWWLjD9zD/kzbcKaau5/3DvsDSQvseWP4bITiaCUe27a835SvuG0JI7bpdzsWq79oYh7m
7Ulo2YJeeMjQrnAhCMqFTHpUPD2zqFoynckYI+VQd8hyjBJyMtFffGod1D1c2UJPOLPmZb1R2bs6
lytr8FEPz8Y2eipkntf+tiQ/Uy8RSpe2pe3HuHiL7KiDkxGSv9E+a9mEXM0As0WrJVpmeS3uMyaR
2jDPOdzmMrnk49rJEzN4H1F1yDp4whGLnp5vvmngnsNFUyNVRt60nFERn43yzI5MDIHMucgOQSqu
cUtTOgzzbB20+cnGZY3UVnsWmVy3QuNCOHYQtNCB0v0wkbUQrEwkw1IMXAn5iIwamYxlgh1sPSSD
nuQSHjryWLrhb0/H2obF44387bVnU1Bj9fnUIJCnLqh1ZbjvU/mhVc6nq1OH5QUznV6fttZsiSeT
4pqL7r2snUvjokF2u/KB1AW+X598xVkhMiIRqPHbrmhv4j61t23+3HSgE3Hj+02IXoFP9s5JUNaq
sf0V1sTA47CdNtL+yjA9OxHabXaAEeQOY080/3zZU2E61PM5yyDiamBwsVBoq9+xgO4vqnFrwsFc
qrS92nFp7Tz4RXd6WL3MHR8FASeP0sVs2ewjdK9Blz6qSatWqK3fA/7F3reee8+Eo58w+PALNd4V
BnfJlBQl6dvxynaJTcVOs0tZR/CnUuR4A+FkxIACiz6FrOr7EkW+UcXUkxZsNlZAur3jyK2Qxk3Y
Y0X9MZLNtJ6GZmcZ6PUZN3bb3AjftR43BBoABl3WzyAd3nGVId6FAuOk1iGR9SfoHkxefHSMfyC0
ZcYzYgN3g7PvOdJAPDvasEcDEK+VxfRbC+C+k5e8x1X52hhpuO4MfVvXunP2hnEnMo3FXRg/eE77
4qPLWqbAUNZ6F1ebVLWbukepWI9aiuWVKWqqxVBm/fHSMJuzNGGhYqRFnQ4aOgjOdhkJcHhYydzU
l9valNjLIxN9vY1ykWiYYVlyQpcKUSEaU30bjoz0/BLeuUp+uKZxxnHL4CEXP21InIjr4i/bAw5t
xc5G5RRfXi9ZQ0xPseFFJzSi9Bor+9S5297QnvKSUXWgP2gE9K2IxlqHCQVMFWKqUSxbSQWZR4SH
WlWSIS89oQ4Ot1ntGlSgY4fkfCSGMG/GbZCfhxKSZOP9qkwYGIKDpWS/k4fOlnHjvNzWD42iqWxa
773uAltp/VdNn5I1fiBuZsydnFgjO50RtWNN8NVKyZBk/HDt7poPw7tPqwgND3pQxxmWyhHHUENO
HeXuhzl2e1tzzb0+QP6Qmj9s417/SVw2VSSOWkAnzsbW/OTYBO9m5Exr0FGv8RjTqksxgxrhCLsh
wjx4muiE9QEnrmdFrPawtUcViOZCg+GdMgZaB7W8lo778P9GvP8w4hGiV3wVzb9a6hzb+N9seIyw
y+rrf/iRr485F0+If1iua/tM1kzdMFzj78Q8zbT/IQwsewRtWIawdUEu3l+Rea7xDwP8Hyhcw3Yc
zHb8Cn9F5ln2P3zTBY/GD2DPhtX1fzHimVDD/sWI59g2hGDDBoZu64Zu2479r0Y8iGylScIMUvtE
L7eJF7nA5fCpHyZ9yg9ANLKdwi5z2/Xn1dsL/+1pNCHUV0bEJJFc8SON94mBDNkFpE3r2z+bt1ds
Vjukgdu6B7c3Z3GTM8W4vRIPgXe8vTCgZujunPk9jFpn7m24bTMNlbTi/jQaCev6+aGKWEtJMUTb
2+bthds+JNLRti7s+l4bUgYZdiCYloXzwLv09p1OCx1z9XBhVby6beXt0CAZ0l3asWjkAqz03JEC
4sOHyb3PPVSXFXiFDQBE1BdZpj/bhvQPdBrcexkU7n3hX3rEPtfb+9EjwyX0y8PtpT9vcpNsRxg4
A7T5Z6K03Ldk8hxBPyPGZ0LlwUHHhxyFrF8NRwcEN2+LYVxrmqkd3QaDODMsFuSpi8iB6VnmsZ5I
KAScttUN9MPNKa7njl/nl7uelM/72i+0+8FmsoAB5Ay3h1196+BHIWd5fu32LlLDJVQ96sPvfXXf
lStbMUEakuPk+vpLE+sZ7iqwcbdNfseJhQ135dsmc3lYOnn/15vbcHzAxCWvtxeN8GNwEB/1ZeM9
uKO9vu1FClPRYHB++PFRFbRB7gxNwNScWeua8umqzpvfD25frXzo6afvXS0SwwM5mKDEMueSVTZL
VuNpSvTukdt7zFT1UZSkIBFbjkQ069tNCx7xkeFGckqU/hJ10CsXruXhVqIzeHsvdBpMZrjHVoMj
P0eBc35Cn3Ysplodb8++H0SE31rWHgNO2QM+mt/szfv+7S0BdpuDKyCMWcwAA1iysfEEKVB81pF7
UFkv3qSP31QDhXVq81Q7eF6MIT3ugKUn1mYopfEw4ll8GDG1ckI9oB42HnrqbLpfWOa/9xlO8Fjb
oXO87UKCLg5TPnywuKvWqjdE91CHtbHOvTkJE1kfU5G22tKIq4+AjJeN3ScTDe44+TVnkoATLJHK
2f1fz773fT+bXw2rNAZGh5SlNHt/L6P8HJu9utDdZK2CCOjPPizx6iJ6etm0u11Wp2gVCYUOT9wf
EwoT43eKxOjPrtbrE9TMf2///RZaI+HJsES3KfHfod/lG5Ugl5YV/n2qO778GGzDOercy+3F2/HQ
TOiTUmgWh9tmq1lI8D0fv8j886WdHaZuqkiel/5l0CJQuX4mfzJMAL7cup9a7ZR3PTku95CDaih8
8oNlw/wLMtk/Fa4dnlTUhafBKHRUcEArSerdm9SoaoGIfo8Pzrg0Vps/6RwEGMdCgubmTWx7wzYU
gnYIGqc7rw1/p25gnVWyKLwZ4yom+3zbc3uY0mFCvExG8u2FwQPMl8AJWDDQNg63h0lF5p9nt82w
R4XA4JnUor/f8v2+zBusjVfLniir9qnWPfPZNeLyMm/JvrKeLVQ5t61ONu52rBgXO3Kggc5Hvgor
zX60SoEE33Gv9tSTOir9/gFXKwO9yVUPaUNAw5Cr11LBFgbKZ0N98MKztPwBZXdDMYSJemEB1F2w
K9nWdJMep0ZaZ5dXx9urwYj+CGUh0qOkTzeQiqQzA2YILmifLXOeStR4Wf2cEYOlqYfbg5MrEm66
KSfwHTPRbV9SwJ0lHPwaSDc9lz4Tv/mIrDlc+/kYvW2Br0XyMO+r5mNZdBDzg659jOYDOpkf/n7t
9v6enKzL3//O7We+d/29n0iktBmM4+3vSxCw7Oqy5ZIHUqZk0Ts+WjLJTjQPoseSqKMd4W80yWsp
z3GFLTAe65H5jBj8Vc8V813i6mdIXfqXmJxLSPaiR4z0z323Z2GhNshyDXgf/9wPYQWTXEOnjbLj
N6guiQa6Cw6MDwPwFBbrpu/t2zPhZcEhNb68NiMevQu6iyZh4BBpMb7p5eCsJM65bVV79sbCVYVF
KyJnjEv4ViZT9wQJttqALJ6WzpR3T53IhqM5s0Vur9bpWD1O1dPtNYvLz1Wf0nM7/9upgwxXsUw5
dGXTv6HomffaRvyVBsSZvgDXG7Hzc9p9P9xOxSBIzCMm/u9TEjkx5+n328RsEqwYD6cN0GqnoqtC
sYUsz0vJwxzD8dlFVVVG1vg21Alm1kbZUFTZ/Le3gQ5blgPc8yo9QzTOGRyJfY1sFStdnL3jBni0
3OilS2VM11ubyeuGvDrueJd1NdSaeVeHjGWHapix+7x5eyFM8RhA7yrX3/v+r/9QUZfFua2sCdtb
0Bn+3utG/UFVeL/7FHZpMt9EqiizLhq1R9nbIz5JUwMTRfzk6vbmuXB7EBoEXLNxz0I1+qolQS35
HcgBGrVI1cpRlbqHm6B2kcv/KHISkmUqo/7P7TJpCS3x8CSQNTVAo5fGY1RP0TVSdMZLGQc/kC8f
WlUFX3CG9wTM5+96MVkLqRMoFOQku3RjdjaJh1+QFElVlBTBxZ8fkgw1ryxerLKiWUERYu8hbMM/
uD3t5m2dWnBfjLm3HaceC2JnohpF8lb53Pa8jDF3ZE/18bZ9e3Z7SLjurFOmCJQVtYKSArDnUHiS
P68nHdFq1KHvtJFEpfmp5ZrqcHtmzM++N2/7bj/rKdyjRjM5iq92MtYF+rPQqLOv+Uk8P0GR/+fJ
vKfHhvnRY5/jF+5b99TazADSJBt3meVxcEnbPRLY85wOAxeR26uJash+scroz6sg3Jw2Ohcuc55l
RrDX6fZQjXG4K438/nvX7RkWmeGEZ/Ixu1ERbjdvulTHyqyzA0vxLlr1pb33zZ2E/QLSymf0Nz94
fz+7bWr0h456nS8Mk2PIioU8C1bUZifMZ9mk9ZlQ0ndnasznZPJRE3sI0uV874ms6A3bjHnu7O7P
VsM0+mzFXfyoY7UiP9fX73WSL7qHEJCtGdrN0SwZJmedP76nYfY2CM94oCJuULnAQVRZN74zCVyi
ZSJe0Ku7pSqqgSFFHf0iVEoDAqrt/hy5bTpRi7PJ1Lq+FxMZ0YhEWkBe/7zHl7BMCLojYGS+9Hzv
/77a3Pb969tah0SC29+onB6VYEIDTM1/beJbclMj/ESl55FoFcqtiDF6hdS1ryUxTEhJwOo0gbRe
3QJ5WhxnGRbjzH4dwl0RAiMwayt48j3xw48ClFclPc+xt8M1ztDmPUB8Bxz2p0ADATDEtQ+9T3O6
VV4tzrZANqEVVbjtoLBsHTwaT0pr35te5r+sdvoB9EF/+rc3GK16z4C2X6IGLkWIwS7xDUxUg5yW
GH4ZTZQE5Px5Bux3Gd1end9Xosf6OR8SlmdAjojWt2Pkz9Hi5cbxe9NJsfqqER8iYqGrVxk5jq1Q
3btoLO+7yrz6os6PVVsWF0i410jQDqvRBj7eHqB2LmM71a63LQJWMvxATY+6AQZbaeItR1/THL5/
6lbDzItEN+r/+ikCurGR54N1l2mm2z1MU00z02MuXKdUOE2vzqHyx3PWZM6jj1gUf4Eb0geaCpyc
8+2pyQW4FFJt7yBwxAfmytazKiH0+k4TH27ngZvi35KOGR9uJ8LgEFgWA41JtXat1YL2Z1apS1QF
2S9q6G4tRp+UANuviRV28mtspsVV6GV2kdrTbUNrGYJHdReswyokhpW76/52mGkqTbFwucP+do7d
XtXivCG8d0r2RCVEBprBLlpqGoCFPgxTfXPbnlxpMN2A5IYQerjWdN93tgdhz2r0+DEGDoBXwBKf
GHLTCgWaHbv53gU7tR+80b4Tt3qQWjZuIU7ajuU84hQEW7y1AHQfrQF5lccekAJx9qPIUmCeTv2p
N80Xniv7qamrcAOWjBT2pm6vfMVYH0VQfAL+wzXzmbhoStxpnK7h0Bi70tGSTanbw9MYid8EYyY4
kGvwYZADykMta3VBRU2unfKbLRwXLmZ+hGD+th2ELQ40/SQRpZyydkwufe4jO66M6OcUhOeS/Ihn
wmjVlllmttHtKHqLrQJhOoJAkBXpwQY2ASLrnNuGw22TDd2J20XiJybqWDZ9ZBeLP/fOolPVk0Ew
tud+wIhRZNqH+j6E+fwAdRwrkaWin6EKkjt699lDUKLSMPBC7uyRdWlsE2fYhkN5luSfn10z/+uZ
pkNrgNSD+HF+QUs93Foi5G7jM9SXLaN+V/kv9AeaXSnmgGpvCNaEaEXrvqP6avRx46WO/dhjO310
lPyt927Gd8QuJ6AhaSEzEinqsZ7s2oWDHLdplLj6veWfpzp8FSgS0BaJT4h51467zitHZrnCRDsc
ldnaxwK45SoKcwgfMjlxi4R7IJzH2+eju93r1MvidPvwcuWQFNY6+UrowS4YGK24tIyzybRgtONU
NWuQhYJJ3uvkoSeTqjE2IwP/Vwyov0e7z3ecChhQPRmsQAOFi6SOM2BoxMaveuRCi9qdIcFeNvvP
oDUsyoZRSkEO4X8Rdh5Ldhvtln2VjjtuRMObiHt7UMf7U6c8JwiSIuG9SQBP3wtZ/FkUpZYGQiAz
UVQZHCDzy73XvpjVqByUulNQ5/bOJ3OAIj7W2dffrugMQLBhaYlD5/UBs5KY2guJNrcQq8ImIhJn
F4eWcRXowlEvWd1XHa0ZWVFjkNkNjn+tPMde0V7dhG02Y3BPskUEVXsNM1Qu1AQwSRFbSpEr9kk3
TLoNbiaLPS1BiJA6UCDnxmkp9QYOQZwTe6qeY3NGrGpdFbAVdbDJ8lQe8J8WpzLuiBzzyp7pHE3Z
B0eJDWXDjXdNM761RNA8Gbltry3iZndo17RraqDCD10v/mNIjn0cBl9TX0XkPUTRxbKU5IB+310F
Ao7GJIrxGEXK45TzMLnDjeYSJ8AGUEoYr1G7nyKXtU0btfGjGUUVAcRVfbYqy9oqZaLufLOpTkof
QFMcB3SxTr1SmrQ4yYNb9sUp4ucl+xunw4LCToPc8GenP59CFGzXeDmBN0GcssQrW8Hi4LLdvoBg
ML7KIcynoHi7iFk+TJBavKpZ/+Mi2RuYw7BwINs0Rb55n/s0MJDvGri3/9qWy8QObpZF5NBlmNxn
aPHexQ5d2Il8PEtneMZ2oV4TtbjVMwksacvokOFtXgAYUCCOOfoa0gqc2sRpjuGAzNuMTOgzroqu
RC6LE2hF+phNV7lqlKNOaBMb+HNUo9gGFw2n+edcDIumDMaDpfT6SiGr7w4iBKEyc588gET7tWkY
AdvrH8OG85AAlyIIni191UHLlARj8CCoTb2fyb6PUXnW6Ea8YC/xc7U1kT1dZAFIVoaCeSH9o1d2
dO3kbIQqwFULbbxW7HSfE8SB7VxkQ98w4Eyuh26nEDCGpNRE1IxShDu+oAbhpcwokg6CgzG/ZmCi
TWfdLM9QmnhhG5Z4mvPrT1QCeA7/vFZ+qeqGqrw2zIpmtiR2CzdGeAHKiRRQX+kOxeAQZd1aIDb6
mTomO+Xwx4Veqrsl0g0WIChIomWMP/406sRb8YICpST6B9n66NcV48cVkQ1jZSD4etN6L3r3DSIU
L7agUIY73Xdb1M59ftNdO7+hQ6uMyLif1IzbBvHbvjfxqcOAUHjhu22zhIlTrz++gGfuOSjH/CS7
2mqMz6IKMQ8ZAa60Kll3qoL5CDn5S1CELenTsxfJraHOBd1wrGxEk3qo6k9dNv+qTfRZH005mqAe
22MPMha5XQ6nwXN75EGeDbpDESd5aMxJh6ZkZxu2rKsbTpiV7gXGk2ylib1S/9Qy5v+fHKtIqZJX
Fq67S91mOvPa4T2aU9OYazog1sWpizyqgf+p+vTBOBFDUsWryUQVPKNgvcD3DoVGqaGImsfO99SZ
OIU0tDRg5OvQiw5TuWHzo8ALWIQRDhe4xRWM9Ys1Bcf3qpbli1e74xksp4tEUuK8aJM9+d9iY4my
eoP/x0Q9E096N5ZHm1iXBQXr6i1oeU2FyKBP1Wi7D5nhHLqC/OC67dvN5NTFWZsPve7bJ2xx0Rjy
Mk+xHOUYFNhH7xPmI/ZrPeTlC79l94REH+d5ZhcvSqYGW5gH5QpjdPFSZ4j6UMJHezk6usNDbcTx
Dp1QflRtDOBVMvvPEyd7jLpMPNjmpqB2CJkV7c+dl5jVMZwHbe0p6k4dExMoe4TUHYV6yOLRLnl6
V/7B7TUE5U3/B/ukpwYIxw3zW7l06wDOwvy3A1pQHN6bVms8WUb/o6nNf+eP0enPTTkqLyaXkd3t
eVR1p9kiA5FMWHZbf8l9ZNfQCqqptc0tNEC1e1KdYPxE2JrCGrCPIGex8+/SX88rv4/+Qo3hbdCf
zCtFcB0K4ml8IoGBurYsC+u5c9Rjp07iXona7BlwGT+p9dy3Rn8t++Rmzy3SiViy+0C+5JfwIjPR
YRIAJEchHxhLtpLitQ6Z4Qnh0PipJhDlVMXmeBenLunSk+BR7scjmUqdqd4QNpjnqDG25EpoN9kF
+jZeGez6rEL5FYLwbTcOtfPgPKKrM87sI/Cx1hvqhS4apLlLHjKdqhVES2Dcaebw/c/X8Yc334dr
m63k+St+76/5/n2Syg8qEsBVKgJ4JL5KKUe2Cy/Vlq0NqqzRAOiNRZPxdPYe5C9gBN/OfeVCt5t/
PQBjRvawU7Sc8280BqQLCrDWtnIUZxGVn8ayjnK0Rv+lJLl9ZWcufP8WKV0vhyisj9pc9v74ybqS
ePfcwDz6MWDpE5uBQFqWQ6LWR3nxe18zXz0kMK5IamPy1MdudpUHcJX5Na+VfW358zTmP/18ATlk
ITElsq+Lhh9fYHvBwcyL9IjaYNh1gBjgFLko9Vgl40XTnReKMAmEGFtszaZ0XnokVhqpOveB24gH
hbhNB/6ElWLKtQ1IlewvbDKlPtiAEg7mfJBnHwd5WQnJ7JcB2fdxiRz9rU82R0N/9Ec+fZYh68iq
2KBGR+Ytq5Ou6a6FN46Xj9HBDHDD6KZ7cd2gss9qb+zUeVogD6S+/TiTTZZj40H2GV64t5BMbt/7
E/iByCEib196lI/i+lRObX1qqgKiD2rGjeOQoSb75OjHQfblNpNPXUwjuFO+9uMf+GgqMXmvfRw/
YpROeTXyHsHAtZ+GTrvMtZ5rNVrMo+3YWnjEbayLuSkHSh8LEVCFK5hxvohoj0+41vCRspHYl0zg
Bbsc6yFz3FcLFKaslzQWMUgofa1jkEX2xZkmG9xEFH3pS/d+3moNIlixNmqRJbcMi4rAJJWKchNR
ZZnHarqqicnTAQshl+kClPg9YV0NsiHTJrC616s7py+RAZZpiulGIPZ/b0dmw4Z5v3OtOVApCQt7
zS4z9rt5sdfOB3kWquAx20AlTa9yCkprLADlgDwTTUZBBqHqXs5vkMGxuRwRlihnP27LbAAa0cv7
vCkgs1k0o7Woo2wmTor0Guqed53K4mszqeUbyREAkLBpEXdFU3Q8iV0bi84sNVZGQPo8DA8VPxP8
m/nUgeTHLCFI1r5ognuSliFdTD+qHD9b6lwKHOPRQ0kdvhdE5NjcktWSn1fK6oiYr/z5r/z56zJv
4rZ0dLEqJyJa2sE82npuHlXLRe8uT2VnPo90fFKXXZ8h1vp54dCUXCjbHxfaRvkcsV+6+eXf8m3t
/n2DFCzFxkaSe24NdzwH+FCYG6rWe58cMOdRfs/9yTVfZY8RGIB55anI3XJdshF216w6gpD0NYAa
wp+E+KqUTvNUhUO1zsbC3/ek1Z5dhTsLmSH0/cQG3kngWr4jr5qNr8qkou5lTbLlAY1/jn2dfTYf
5Jk8hErv7X01x4P30SYXzN//7cjHPzHYGn7Ej7Y8CzrnAOnU2HatqR5b9tiPijlnYshT8CLqsS7c
lxzT5EZe0szXyTN5kFfIa2Vzvtbvhh/X2nDNYQzNX4FyGe3vBA5CzY9tUF6bWc2RW019L7ssryE9
i5bs/3kVzih77xeB0idM8NADOPMemZsmrHYrEmDllpncEJMDXuE8h06b7QG4EkJpisBC+jZX8Eh/
HIAEzdvX1tQAWuksEmzmIlIyBc2lnc+0TFWXjlIMSzkAUYergRHiT5k75TXyan/e2+8DUJmdCJ8U
BbjLo1cMbGbelapPRIku2HL0PSo8VdwuI3SJmSzZgz4dTjzuhpNqjvnGg8h7Fw9jAsZ97qQqMhCK
Wz3bjlGm3kbRXtR570GfDwAH0KtO856FM+9PyIMckdfYecvOhTxVyN0RnbK3FMPduBby0U7EXzHQ
IK37WjqAIUbLGk9mRQHOdP3vbhuySd+rLLLjlvXQZAQn2SfPhqHMtxRzUio3gmr1POfry/Zaut1J
nyeE/tzKacmxeqKAMY9l+kRciWKqmGoj9HVZQnKx3lWY+SzrIA/qVPrNGtGHx2LPbDaW2nMDjAo5
cAUCy/dJi4IfFWbRQhC6zjys0J680vospNqC9PegC5NPul2WYIpSE/sKdFqj1J5Kz4pv9pQmNyVv
sJcByVzKPnkAWD3hqQyL3UffwGTLwKZ7JYZx4RnuIfQJaMhNk5KCUVMfNc17iKP+lQ3d1yYMJ+hq
hbKyENDajtI/Domp3itqeJbzdZ0q/h7xUr+Qc302YzEFG0VDVkFTvGCPwCEVktSmBJa5VbC5r2T5
uUaYf/RMxCdzzU52IVjYugoZnHi+uw1uSV7slRpFpCuwTPIc8wWTZYT9hJYVgUdp4nEvF1SyyxYD
pKMoyi/6oGA+ivviq1M9y7oeaGN0WVWn3No8UAgcmScNpCgHeyPS+JsZEdNmIwSIJv9e2djYh7pN
vGatsBQneJM3PRRYe+8Zpb2XZ/IwUtbN4Wow8nH47Zpa75V1F4RXYxCAveV1v13yt//WxzW2lSWQ
VYDaAa0JQUG0Q9If4Eb2ON5gHd01+uyxng9yRJuMeuv55s6mpIIjbL5ajgpmnHc2tesV05GCxTXQ
IT647oqqGs35IAfeR+fmMNT5vvHtzS/9ll+seRz2d1Xuwq/pVbBcuWosemcE7ZJnLBnnAXlgO5gP
ffmf0VzB5u8Z+bWxKjRdI2E2BgwjjKjMgRZmOj1nqNUob+n+vbwEz58cAc5x0G3jWY4ohXWD92le
JnJX5XLJ5+2NcMNQtpow1RfE7n/fD6jFKeP+zSw38tvrg1rdlcp4/OWblafyx5CjOaPvPyPkGHPm
YmpsGQcmsRX6oPE95IJkX4+0yfdmC/VHnqHL5ra3UT5PP/vkQDWIUxxU9eGjH0SousyCyVxM+G3W
5tB9jeZJSQsZBJP6fCrb8kwerNJj+pLtIiSCp0BJT2pIHYTAr/HMMnA8yzPq9d2+LL1jMjUzXH8e
lQcPWCmGWWqQozDGs1pPh190pNcC3WOR/6+8y1jj5G3zP/+l6QhAy/f+3R//81+WaWmWratk++i2
rTto9v8szSRfB74Z+2hQwfT04OAwnMkW5UvSj/1aDQNtbZKVhE5Y+Bgo5hAzX7PuR78H/jvp1ltU
TF/4TfnfCgDWYOa9r/DONV5lY/YA0cbiUTk+otigzqRTq6xNFWzqvHQufBUJOEa9iz2C89AtfAly
ly7xPAJTTTiDtkH0ByoVCvpDaSF+ABjkGML8noAP5w6sP8dWwy7K5I+3JG21tdc62tYa4gyIBK+u
9+1nwWqYzL2pOFAEX4bzi+19NzqIH/3WZUPLclVjLUzrsRSFvh9SJbvqWcX+F9tU22bMP09jQDiM
Zd3CqsL0Uwj0/kHB4rvqXrjTqvthuPwyuSizwFwnAUHTcjrSDPZ+7LPvosisK07Zhl1uznJVbVbj
fCbmvvczD69DrX0DQGpB1/Cd9lDDQbDmRbbr2tqqM33WMTUELfDs7k6fd/6SPzexQ/46WlrEdMmL
WV7rT/Jrp4lM5cAlFmxMqi/CdrvPudl8oYLUfRb0yJO5J8dmeEJ1gRufCWSqqTFota5/CACubiGX
ATJGQozJZziS0z3y9A8ZnPv/+T6d9dB/uU1NlfvFQN9sWvYc9fH18y3Kg/mu/t9FXiY+uU5kBMs7
ryrRv61y9RZlXnOZphxOhS36vYBOceRTTuFtCPX7LDMgZ+Blei019QuFwu6bIMm6GN0vhpsdIbMX
eNWU/CzP4jpZYr85WjF1my5KvCUhbSBS5J67EkP2UKay3VTadOg9/imt789j0gJUD0YMRKhez7nl
TvvA0u11aPfGA8wnoieqpPum4uLMg+RfPr7GnxNO+PTyq3A0zVNZQ2u2ZvwmrM6BZPDDE4WRANXQ
SvAqAlACSa3z7Wto+YuuiXYf1ONFBaUIPlmEFxaj4K15PH4uvYw9v7lPHkJmt5c8JpneK4nl+hgg
nqLeNb3JW6FT9GLvTdZwxYenXkaD+34ImxXLQEoXpmsuRoXHoxLb2Tk3ew8dDWeK8H6c5U2arf/5
3rD+8ggzkbE7iNgdlbALT/st5qWPQoDqBv47YQifqckABjoLiLn2e6rAbpntLKOkmen6U8q38/to
oBAtlk7uExIxf0fx1r8X1QD7M8zCpWzKA058vEQqqAw0K/697MuK4OZboj+6E/QroSsKuc7xhp2D
6HUaLKCMXRDtHLyhj4nevVH07bHngJ9o8jS/dcKrsKOZ5qon1+NC7e/RJh9xSTq5TYg0c1lZEpdN
OZn9GJXFzY8m30K0++dfq65Zv3/mLG4VVBiGjSnewyHw588ci0E3BbRNwmw9Lrw40S/OfAhKS7v4
/DbvIs1rNh8DLYEPSD4w8LMNdk4ipXmQB9YaQGpHVGII8tsHIK3jDtmUgx68UkvEqubacEv/kjBZ
OZip+YX9t/ZC/rzodeWsB73FHiPQLycfrEuv5rvS9GYVMoeibZ86WCwnqqL+Q6wG3aruwmhti9o7
QTj4rmctaD4/j+/DIYk2/DcexlRFPwWTYUOZwLnarqGgJMqGF+Gaf5BM4S9b16hXXd9MuyzoPrfk
g1+aMcauNp/Z7ITeMZXUToNj4LxsFajsooaEizM1jAmYpXwDtwgTUUBk5nkI2/KSdgWzeeIjPoWJ
ys6BGSjXPHCrUx/GSFPngdyMXvrQSR9sSxUHPu+o9AK8OugrDqyucSFFw1tb5eqhp8qydfSiIZzC
9TeFsJNTqAEyKkvbPwmzt9dQEqNlZ2ADV7uw2rAiNldD7gUvng1RqhoSbyebjRfy8+n1pZ8HFQ1J
rBk/541wr3DavIvUkthx5V/sWnlvsaczApBCijHTj8YSYeJIKMAiGDps7uwMx+2V31F7bRUy7BWb
dHcDVy7bFLPhujPI54gKIp4tq3iQB7dn8hTZhbr33LR8cDyl3efoxgEbtwWTiDrZEeKEJZxX9N6t
INVlmgB33UfwtVMI105CccltfGIR+LD7req+xi2h2TWZKs3oOQ+abj4ksZlcsodcm5SzmobPzfx0
YGoDW6uPn0ugfE+ERryPZYb5VvGphn7FItbzvB4yHqt72bQIpXEBQGhPwgtg9zrYp10/Ky+6kkc7
W7i4vigOXRRI4UsjxMuOjavYQZ5mwwWtdGtmZxvTtbrpWIR22bl1zeRUx/hFbOy2V1hxYWY511SL
nOvIlOY6Tf2DBWqWfTn/KEtbeRD/EcMq2gWeOMidv4/9PotspEUnIT5aphx8Aq43eqlMMFWQDHgs
DU9aPQbrIsaHnvU8N3tbMV/iFletPZjhH2NgrhwEW1//+YGCE+kvDxQmSY6pGa6rUuWzfnugED6c
dEIl+pdcnHgBL1cjKWgo1bsGYvtZHtSayCpTMbbV3MVjPDxQSQl3fukVz/Calnmdt8QcjsoTQpaA
3Y6VMkGM88rpPmbZ8uoSLbw1MiJ335s2Tw/Lmyun5XJMhznhBPUbqTaPrpopV0TF3oM6qmsnTJOH
0QtPJjbDvRi8bpt1vX2OYPesAJ9rj7Hv36HoT8ElGc0bEvs/WlVNvwaae6B0Sj5QmxNz6M4Ys7h8
w9kOOkOp9F2AhWIRZHGZrMWkvPH29VHW9MHGbVF+UDb0zyTDjGcqz02n1uy4vJepdVKhQyQK751t
Fx0i13e2VGKH5q52Cb0fQC6viLoJLx+HofQulKsaPkFDekJ0vKlLVPFK5OvHNgMd7I1ddj8ZpBgw
Y/WoBmAHN8Gsnz4OnjdlJ4RTinaA1KJ/GaMapZGjmMvOtpJ1SkZLuB6TODrIQ+lGCNFqhQUvccTH
ZKx+HGTTwnsDhWlWmUaZuVZag1+lEboL1w/EVriV9limvrfWFYvMro49G98xr2zjlVuRQxuYYnf5
zzeirv1lNmmrhmZCZcaUpmue/ttssu89SwDOKhavmMDD01SK/sVE85Hhp35qEqW4dmAnZXeW+c6q
9sbrEIlgKefbec/LSDZdveJ1ksCMNgPnmBWD/631CV7S0ulTPJkTxoNmvAqIEdsJ9eIu8AfzoluE
q6STYhPDVHrLJANMvWZ/pNzhndvi8X8DBk34SBjl41Hqb6Rkh+TmfOGPrreWMh4eJ2wMWFjKg2SD
KhLPZ9HEhYZpgpUaEyZjnZcK0c+VHhz8vAgP02Bk9iIMWv6CCjsQsZG8dVo8fuWTdox9oX5vG2VB
QdHjBn7At4sQvyWVF/Y7TwYznm+p+elgas8FxrZjyVPkzhs944bfCVK+51zeW4GibhOVJO1ClOZt
ZmqtNaX4HKXYVY22/3EY4H3u0ibfDiZkH7XvtoDD023KLHfltGq/qX2znmm+vISiUN14Kmxb2dTg
79hEyj6mYb4ygDE95U0QHu1Ygbs7OuVbiP4XG9+M62PyjUtjnrk6GXsRJaXCa4H1527sLPVtDAkB
CQSEJzXTwN37KaSQqVw25Cj9QexuP8d+UMWKG7Htt1I5wLMm4ad/MubpmY1dG7jSE4+TdOM6OitQ
9OR7I3DaFVzJ4LOlP2q+2X1Jq+bkhfqpoAKFE2R6MRqtWbs8ZnZGnZn3ZUGOqFOMyS2ZtCuJKWQF
zAd5Jg9k1PiEAsQEeqv060iOmXPfshJ0L2Y9594ZMVr/uQLBp79fKE7HuratDvl8EG1SHWRTnnmB
8wmkXv1iBVugLsG3eCKhmJqPN5bqRQE1damJZbpjdsVL2wFJHHTVYfL4RyqvBLqKY7xZInpT7rrR
ykHaF1OzyMjzgBqGB6Ju81WVCm3jD/w8K+TU6p1VgCnrLUHsV9ozlXo/9qDedm5tXwjKCHbAbqJL
aPl4ZkBFLhL24F+ijD83UqtiW7bT8NKN4g+rDAnBccPyuUBUHvX9wcY+cnALoCNhpjZnhNz6MdEQ
DW//5Rky10X+VDehYG8ZBuVM1XRIDvxt5RX1oQZsCy2kGyjfQoW/rcBrcBqyDiBhPFMN5z5SgtiZ
H+cRU1dRUo1nfFjhsXSIV3bV+t4cCkOsNbiwq2BKKYzGXbL1UlCxhWP824OP58VfvmtN1cD8uJqr
G85f3sB4XAnQTnGb6o0+4YDtb6UzjXs5h3f9jijdKuwv/VfZwV51c9CC+lp6k/swTFeRevZNNiJe
IgAk1GxnIwt5SJua9Fx2lBZytOeFevPECxsbvOzdhLghVm1UZU09uEyY0Y5lOJwd7ArHrI0U/870
lXBhuW+9O0XbGBfDYx62/oadPrZADSW8DUnF1yexgA/odM+pIgjYhPbahMDTs9R+QrPpvHaOzSNX
j8Z7Qym8tWg9PGQuG5tPimd+HmYHTOBjS412EUiXm1GB4KYmTdSLcJsbms4vY4VMwRb6CmQqaGCe
wGypERl5broSCaSPuVev1bPskgfSrfZK0NRbv+qIbBD81Q9dPhILgyQRO3/PfiAY7S/5ZJrs9GBJ
yAS/q0DtvIWcyfXDFO1qyoSL96m2SkmerLE7U1XFbkQDg62yE0+AOl7cprW/qrHyMGFFezZCIs9M
MDx7ljJslLaBC8LKa8MtWELoXyY7H5euhIBfWtHqn+9+Q//LfeRp7N24LLi5b6FOMv5LOSZq2IiL
rZS98srVNwSORxd58Cwtunh2gnCVsM+lNQY0574R91kX9kApFKTR8Iw69/h+Ctq72+L0vZd9Nari
Y+Zr6Io8pLQ7XuH9QwuVYdkTTHAUgWdeVFytd1o3xZ+07BwriU4cVavvp1ArjIVs62zzvKcEvwff
/l2l9K9lhrnQolmYYHSD2NrfS1A4xkTg1BCMWbBXa7dWQbhOyGoPflP8OJS1E7ATZ40wIJtgZSSN
sw2cPnqFR3Qirio6TdzDy5z93Vn0zkaAb+TdwqQoRYaniC9pwN6QEluEFSo8WEBztfU+GvULdN+A
ZE8SIovPpToAbwOUt/N6t35IFFw/uIenbZBoGr5f6OZNCocf1ri1TgcsCpDq8qsyQuGobHiB/qhn
11ANqe9PfXomWG5ha+UnuNGgIiyjvjVkMi+1n2fgJ7vdmFh/EJirnKoKLhipCMOzZ43DPpql/iwh
h2cLJtaSiW10ejc6sm2xFLoD9EuDVzPyEGWvbShYDi7r7yxXgR/qSfBg6Y1ym4L6U25V+VHXTeWm
O0O9Z6LO0kk250NRi0ct2Cmw3hdNRZ6iXLLx0rmAPBr2KMvsY16i1b2bCmUf+WN3gFLTAFYT2Vbu
xsJWV05iKpZDXyWr0nH6rWan1ovSt8+qDe53qJxq9bGX/NvWsj5ECCIbqOyj8D4j7rgmoZ58L4C/
lMmsHw3DvUnwRHgHYn8bYoGAG68ZB+EYxlUJBaSsludZrqkjszwSb6SmQkQZDM8ghBY86yx+U1zI
UcBEOpKuGhuS3TvK3nFKqE1J3qCW7WH4d3HanJSwb07yTB5cBytqPbSHj/4mowKI69ha6smAMbvJ
Ovh++NjUvCy2eN5g62m8eP75UeH95VHhmDrqS7YPqATbljuP//KowNrhmuM0pIu6iImoaIr4m4Q7
DBL9MEMgJPZBNsuRpYkgOcawSYCLw3K6DH46MgGr0MgNzqsaU0iMCalZy6Zj6Jee5PrbDPu5JDE8
/ZzXxTkyrO/M4PVLpOKraxUFzrk6mQQ8+YRFWb67UgwRvACjC5ZQWuJ7NkLt9VhXZN0hftiXHaXd
IEr7s27U946VGTvZkv2IcNkJywx2pufdOW9CNhbXtb/8kJF/aMm1BHl3q1LM8B1H3MQU6acOkoJp
EO1c6b21iVovFLCjAmtjldprqLLbreHRPKU1oTmRQzRCzMc6LNyvqZcmp3EstEdsF+BwUTNu5eDU
m/5abUdnqRwiL4d6GSjOHgeNyO9km7pbuq6c/E228I0XS8s2+NjP91wgRUV2J+r1qDcqqiuMbfEk
xk9Onr52qvpv8xA5Ofp18oRHjoeoafD3YeOJZO4/3xOUTEao+yCNrBhtkK9lPtETub+mLFbczEDL
b31E0IxPrMA0dwlyLw9Kl6/EiJZiFtmBwqTMXXQhRgs9zDapxcK5nRp9T9ALT4DUuAf6UT80GGRW
qHOjtTo3AUyrRwDGt8HdN5Fen/Ihz9S70THCszofmgJLQcbqcMNchGJubtqUTFzvOrbFa5Z2zl62
VCTy12Y0iRKdSOM1G17nTs/T48Myg+ne21Kte5ZWmqggrrXrkPZ1lTA3BIj277LayobLbuNxfZfV
Tm5x7+I+vrcd+xqQKPrDRxLY+rDzI1ccI1MNH+DZf0KzX763NLdF7tngxZCDFD6sneNp9g426q4W
XvYoDykL9hzBURW8NFpK1Eo5IuSpxgqTtz3iz2CxMNcFKIAMZ8XKNay57E4Pbp2c9DKEvddVNxge
KyEtrSMPj3+ZV9jzvOH3G8Mm+FZjN+NvKkQBOzMdywxEY1762FnFGwEjA2yYrrkYTN2IsCGQgZfn
wgzM6ZurxV8KUjSf605DEqrhAEKwZB8GqwjXfVuFT5R6j7iHdpOmlS9FTZ5kWyfavdIozToFQcn1
sQ1Lobz5Qas9uw3xx3ZcPLBydh4bwIuao6jPg19HxyTrnKvbO8HZG9FUSE+sIpgG52OubsXsiXWy
SFvXuvY9xYVKKEWhPE9DTBiYRTS6aDXlGdPHadKJWvUmstHLOA5vVKqBQ6fa9DlTeV0pInmyRFE/
DeW3gmraKyAEijRT+6Dxwy9jW/M39Vys/GjKF6FsdnXnb3CBhsCE/s///e///+THNH5f79i4nEzV
0y1LAwH9l49slzgVgduC2Y+LjIi8yJ6ERZK+4YCc5aGzyxoQhDdtPvrkWah51roo4Vk2RfmfL7Eq
sz6b6i/Xlrrun1U/D0jg5HM1leb3MVKtrTO1MVwu9ElMF6J0G2BBgJPQN4A/zF6QLZYNqG7oVEc7
3UwJ/Fe1CJUzOaUp1RUYM7KpUMA+y7NCj4zdEFvQFkeXKDAmde8DjU6pxwkQhMkBs/O8ZU55YBnq
NfJbIz77wrLIuxD6tSwfC51X2oKQkeyYEQIgx9jcsO+5gbsthUqsDmyxscaoyXJpK/EIyhNNFFYV
wKNWcPHKKDtE7WBfjNJFT+MhTGNKtOmy3HnvkoMwU+q1HkUN3vcJa5PsDPO3vu72eeVNj5lbdru6
dCgwVo32aVRPaLisz6bXZ+g4C2ufmZ3OFCv8FuWT9RlSTXuXFwFP+twBXcZPMYumlgORu1gLu+jJ
GtoHvTOdc6s50VPXTBjYW6JD5GCEuX5BhGKy6+fRsHGwg5m1vZZN4XjFRrNDbymb9hBoOzFBTDDU
0jlUKcrWIlXM62Dzt8tjMt10Qv/AUSOzgqQNalQYmveMEdNfumlKhEPQl/gMiyxP1/L0vXfSnGyH
zuq7b09zvDEZx21EnPvdVNoOTwBf3adFPFIqznEdeoCTZRNVpnrLnaNsUOAdH0Iz+WSyD7Zp2aAB
EXxgF1M78MhBkOf4zhd0dOaa9PbyqEV+8ctB9oXZZ6os7qPDPufZguSiNYH/jOjF3oXsUMFNmbxn
eI3EPDR2sJHNKiL8sEoEAu151IP7pPa3TKuTe3kI0XvuR1VAaoE4NzniqWgLdU1ViUTienDflPHF
jNR25kf0QDlhfRt57L4NIr7WdYfzQt2NSsxOb6ymW2RYsNnrPCKBeNCDdZW2/SLv0/HCriSo5KEC
UpoT/YKPCk73kB+S0a8/qy3k4oLsoIc6c+H958ivhnaYtrVl9W9TAuwwT14Tb2C2xHJpKbttu/oO
QkG7AolPrq2Gw7SdL0dR0SzJEtP2PlLmlxGgkWY3PdUkq1sMhk6MQ2d/bycPMK4z5Ddmf+6y1kZ8
l+VonErgSY7dZg+s1UEwxt418qwMtEcTrUVvklc9N9GhOrd8XeAqk9Nx3uSYDSLxjUXogzMNxWc3
YBCQa/UCOY+kV6j4x6Amx9RrNJbOTXxGXWJd5GFyomYPEPMxog50aS2tuvQitO9qoZDQErjFeEBj
pq6ZwXwSeoaRxy9AdFtUiY+pymRL8TfWDGUVIopvelXN4TpGsvt/hJ3JcuNIlkW/CGYYHcCWgzhT
JDVrA5MUEZjnGV/fB66sUlZ2W/XGC+6gojIUEuD+3r3nyqm8ESHi0DJbhyEQFzt2sRg3elct0KZm
iExqNAhWPe2txiPPrjWKtefn4aZxQvp3alC8gP5mP2/eRyJsP3Xf2HEyKl6byDPXqPH8AwhRcd86
OlVjQ5m+kFyOXSHWSuonxEVGl94T6gVO5PDciF+GRdyRM/epuhkZGwbAY0zsDKghi/LMzr04yxty
MFoZUDXg6229FYWKYzcGxmMSDQkeQ/qWturU751V3bomGR4AQ1Od1XsPvyPrY5G/Kbrar+vSF8uR
p88NhIV9B9XMW1aaE0KhYo1zK66PYCy3CaVuiLxRu3FoCyKH1Iyd29tfcjZq3nEkouVa98GltQb3
N6y2TUBv6wNkjb2Ix/7BEKi/zkTspLtSU4+j3d5Pvb0ynL64od6JN75h6nsljDhGuV4B7zm3npqo
IHHOsfM/NMgoRvyZ+poMjahVnzI9qdeAuLCCqpXY8z4nNMC0jTsz7qFWtPyoDBFJCfOVa6TxtlZg
m6uVVt+oLCsYAO3qKaZBQQ1gGF8BkANsrA3/MwjExRmV/JbwvFuO6eeUCud3bpLcVqrJM483fAlE
m59Uvc/BeuLK87vZDh9Y+2CarO+rzi4sdfuPxSaaNni+4u3kWh9uRad+NEL/sTM05WKAqevnmVyy
av2jb2B/yNk4p8dQtTDWQaMrDy5V9iPJQO+Tpfu3ifTIexJoPmLQ0u82DKGVpvXpodD85glJ6VZJ
4+C9r1LMtobItpAXSKqvn/kuHl2jLT6FjbO5JLXkvmux69MhTlcNiLRPzt7svTx7R1ahudbKSD+H
tnv0XWPYy1k0mNVGtZBkNLmTrC1q/Fs6vOarkhqr2m2Hp6CMylMCBnjRh2b5gsB9VfjTrYXD8yCH
qEqe6ZMUJznDWTjRpxDWKizLh3EgPSaagvwYqW12RFKYfV8RWqfgckMm1E8COW5OgZOghjs2YRGB
p1ly1BK8P3KQ04y3ek2ACIs/t828N1YuDZp/3pCfM9K+i8FKa4QYFQq6ErzQUACsaqMQo4RZJDb6
+8EdPxW2tbvvWVWzZDU6crliWLmC0CtZX1SmgZSZeSqrjyW2dLzyNZupWTrmznflVFYf5RTbxf/6
MC7xaGU6VbBJdP+Y+6b55uvkYvUY2ra9bRtvlFL5KeR94jhE+83kCtIYTfq21QypqOKKmIFt7NQ8
ime/f6Om9ZIEMfZ383RsAn8PNYZcH47jFSldlwLA1rbop3Y3FX65AACe7eTrUScdzO287A5PGecU
3+rJT2uG8xjh4/Ur7+C6M9H/++4AcJcY3SsVn3CbGB6E3GCoXtJGPOpG01/I8wPINMULg6brC8hA
7YTEBzlCOCT3iMHugYCjTqA/4x0ksUoOEmhFYvs9KNvWsNR73cW7ESX+y9Da8RskQHNt6nG3ldM4
75b8tbrnhGgAvdAbdiYQGVZqlzgbTBLn72mgd8YhSVz9oPigCIYgRCZe0cQ15kFeufSEO23sD3KG
DkPvgZNxV7iVcWcbLlFEkZJuy8B6tAoTv8pAa+qUkTLPZssfm7smmCuPUCVWJLeJ1fe/ukmgQByP
zv77Z2Ke0hhy9vInxv339OduS5mZ8nVNXqnWtI+ofbt1o9uwYucpbcJoX2S43eTdeAjriwfMnWP1
UlDHv1Yz0bJ1wn5Xt+TQ5X1snhVs17RrgHnXJs+MsPGukxPBXFdWJIVg7w8UUpj1LH+vfJMotDIe
H/SsHdd57DqnUOhi01AAIv00uGEDjzb97IfzTJdoTsKv7Lva1FuSwJyd3Xj9Ecc+EaGlgnWULRhM
NgpBbBvWYa4p93IYUt+/EGqwjMeO814YEfiTGH5IpQz9uZbo06azbEQmJQSCpKtT3OcE1GRWbt/H
HYlR0Jz7ywQgYk3b3r8jPc7YhjOPoUQIsezqOCSuiakc2KmNKB3U+58lpXXhK+f5llyE6Jj5aOoH
NAvA0WJlPTYGAULzIK/kAG7FXzfJTFNM/Gmv1Ma4B8E47n+mck0OP2vyI99r0attEVI4kYiXaL59
0CiLPrp9euwgZ793NpmtadXXu94yo9eWqM+WsIp34RNfEPN839heCB4vtc8kl+cLoP7edmyz/hJM
Y8/WVC83djf4RBewJgdhgCwzrs3glEccTRxzON7GHWcj+MskKmLj8O+90N6z+18JI4WdFEMKXUaG
Xu7pzbakj86X3/PQQp0hL1McYys4JNrcDIzHmcV2bdJ2uoS9KZ6TG0Y0laQxzjXCp1JKzNqyFdn4
ElM93HVK6q612fY7JfkqytUGKYAJPiYPbdIOjO4lENmCuOj04HgF8Rhx4JCZ06UHufYz/Pc1ve+f
hqprSYkJwxkrHht7r2iRFpg2m+K83wNYycx1kIp+nyZ0PlENlvzCD45xLkZhH/tWO4W969EVzf2N
FRXNQQ5FjW5YXuldjvbOyzjWQPtVNl3kHlSzi9aDUsMtCHuyr1RnF2tRfxU5MYGRrtdfpdJu9DbE
hofAYK2TLHRQrFyA/W6mVYr3/IF4RwcFmkYjEbXWQxXWrIX5MrDjG6Lp4kSFQjwZOf8I4A1ucuaG
1IDjZnhAB2sT+AW6I9azx5Jf501jEfRBXadd513Z721FsW5lnPyuQGV9pBq11s4ibSeMwukQlwQP
NXGe7BVYneAieaKoatusSTzz12ye7atcQwdIotqkRVtk6fAuTc9/LAjkgeaat5uRvtPGa88expKP
0EOAzWmJ3ndFgm891vy55pzJEKj2uaSPoUY57kp2IMOUeEeLWtvSSItu9bMmb3TzXXklb4hYRSjT
mAQbzDf4VngIFqZgWwzAgu3aDz/iZKbBoza+r0lDPreV4iys+UYR6H86w8D/NrSYaBUNB0s07/Hk
MLYOVzmlUJQMXAblsG4cP4AwQ38EJkG7SpzePc5F+aM5D3KqUQDdq84s1bferUgTL04C/6OxacLK
qaJ3w5oCkr+V08Eu3nP4Hpdei8dHxyXAYP4itdYjfMv6wEkktF+csRnneAJEMZZx04d4WLZQ1l6C
oSfXoVWLr56OSD+kOtkl/RoNMdIo3SxOhHE6H6TjVAslLcddjX1hWfkF2M7S/2sAlvXXVUMxj1/v
npfppJjbQDPq78/Jq0re/dslLrBwnSPhWnhs0eBpXIwSXtyCnBVOsnlPBtuoEqExD75j4F+NyWBO
BHIodTDFuo/RTaSqdWyqAOH/4MWHPCfHTTSaeYMzb94sA4elBu5jx57cvIkCGaVvWnfyJv+t5n1H
HXqHTyu/z5sov8+qDplAhAYwJldI15J7Ay/TJUX6cOEfYuguUel0F3klLA2WYZHnm581fsCznc62
n3rhf3xYn2CEDbrOVoFgzDZrzZ0zDR914SQ3oVLmbMduWuZtMb7P68Rwprc0LcQxxGGx1GJ7kOtg
CFyCAzkMGzRLmsXY8dAr6mIXG4mFp725xfbnlIdesxyc+lqT5Ad6f+oey9oc6EVV7haqXfeYOETG
9l5CijWuhkeScHrsWTu7JeGGh1Tzks4t0makNApMvHmBTfpW52hMR8fxngL9TX6o09H1Rg5iNzmt
A6PeGPoAs2P+mkYUIKISszl8/4lmtW2KJHpoR1iFTtr+RiDU7n8GxfqPad8H3V6N+r9/RK6l0d5Q
0vEaarTkVd9IeWWhZrDmoWg5q9Cc0KdUvWkFYYaoxomlEZoJD40iCNKDddxmTbBQhLros0j8Lsvs
ReCreEP/PQeVVOJh6tGmur3pnsG9BZxaGiJWMkch4KduCVdCjwcvnWdX2HuHPgZjJKeDQPrchIgp
Yk7riNBtsj662DmEiQ0xYB4CH6lNLXQADaIW16ShIcbJhXCABMOqH3vOlZiTEptPYxP0IcKXIa53
xlxL72EvUgb7lREcgNy6c6+tNju7zbB7jYxq00ym8qknbA8CdsmXpnTOHTU52KxNQ+t9AmUkL+mJ
Nvt+jLo1jkRj4Ru+cmt1uG8dXRs5E6Zeb9KejomcGnP7NwihttXixNFPY78+2gr/6NGnalntnqaz
d5GDo3M0MEwnICWNb35I/WU9CcKtAq31npuaDQM7v/A10TQUJ4gY34aS6NqI3dl7qqa/ayrXcVXe
anCiQKQZ5JXd9Owb5KUrL+WtOPa3OD/Exh5skmFpgvBekpdI5bu9IGueF/LU5pugNA7pNJ0H4j82
zZBw1iJOy96DhPyrE/c99dx6i43JOkTUkUzHHa+oA8er3TsFMIPsIGdy3aij+EAn5B0GAAanSQB3
h+BHTtb8VfIjU9/Vm3zgFFVk4BGMbhJkiTylSk5ijqtcXMunPNQqzpqqk/kbldxZjQrnkyLIZ9+5
8bs3Fs3CViziNLvKP/mE6dWFeNMJ89w0hZ1s0lFo75w3ZsqIHrDFG/143NTmqLyRcGj6lEf4l7xa
Xm1tjNZ4l7ivZuaC1TP462cq1wa1euk1J9rKmRzkJ+Rn5VRYeLr5jn/JmVwniT4nIbSpiMQjMAvB
uf+7KbJVZTjTB64WAGFIHu7NwhW7it9atBfmnewFNK90EpJ7ee3GFQ/muUNQa4/0w8vzz4pcJiFu
OfQYxuRMDhX6FItnnIWWCrmqaNYtZu27ma/xaKVKuMW/m618cjsf7W6qD57r0sSd73qeX95XhnYv
b3ZG5jwIjPz0kTraVzSDXSW+ft+bICkUMShH+f9CuCOxQq0PPA9i+86PrJGsMZR2cpDCOxK//5q2
iJQ2vlOf5Pq3Fk9+DkTMa+OG6BWrKFuGBvEqssEhh54SzhnmjrKxIFd/dz7k2s9HZuUcAsvzP5Z1
wCOLqQnazT9uVCbpcGk8ugt5o4yG6DD2aokqRsmB4qfD45Tm2dJAqPmCiYtX/TBN774bvRaYl7/0
TNnpoegJ1yK7CEy/R4pCeQogvoLk08c79a6yLcKObaVFJ65FTyU/Bmu09uo5hloF7DGvd16vuycX
58Fa1BgPKx/NRzxaMI/qqpwW3UzKgrGs3AmDDoyNCPUkb8sb8kqu0cV7UktUuHJ9ykYgPgE0xAFA
6FkOXTne1ZbWHVAvnP97k836pzwelw0uTEc49NgMSzf+IaqC2lcQamCCDiZDODYIrsTaku1/KM2g
lHH+86AmG/0ceMgbDK/4bDyBtKwNkosVmeAUlWFYyRsBAF6r8T/4X4vu46rulOqo1aI5GSUvGZEZ
/rtBBI+eieoX1U8UF0pM0LPpp3eqZqjZXZsM+3yq7KWSqNFOKRpxiTtlFTt6e4TsRWW+oVpE7yZD
5daM0zKMVFpOIZJk1yOeE/XCuG/4xTyMZQe5h0fVvRIqAG3SdNzypc/hXGKL54E2S/Y9VKLrNk3m
PSldp/0/Mi7nn31MW1WJjtf5Hgu2vdia/lN64FfRNKMXvUXdJeL0tyYmZ50NgC3j8Lc1SiQOwYb3
nk04CJBn4ynXJjjVHv7Obyn4CLZ6MAgGwJtq7qkxkBqJNwtdtFM/+hPbh5Fkp11oF+aMiImwx/n1
r/SjcpXgl2aCnal1rbgELoYc1fSBq8JkeyxyOKVqo9ysmjcbiXP6C71N7SiHKXHUo8G35kjs9HCg
JD6dbWHVt0GDPIp0AUfsPJVDjhlxEZxNBcZQBwrmucLkj3TNf/Mn19jiAuzWRlUHb9R6vsQUa5eg
TUJ2P827/BQnN/IPQ6NZZmkFAiGlA5SF6XDFPoUk2K/7X9UHCgfnDikVOaDUAx7okCxIOemucqbr
VXUHbM5YTXTVH4iq9a///RfHsO1/WtUwlWAscXl5mqqORfQfghJo0YE/DiUZIdO5JTjuC8ZHhhi1
Ge4xWOkHP2+StW3TfahrMhnmT6hB9IXyaZWUTrFKQ9VbEx1fY4e3t1JvoAPR3Omm9o52njz31h2u
JPlBptSvktFgjy5tK9/+HboNpnpDvOiznbRURhzUAT39nzb4aPVkjvi9dZd2uI8tgWR7SipjpZnJ
nVUa3cEi/noXZBrJpsjC+AvyjOr7E+rH649TfxBU0NCnI+NShnCkPp6NCzLCA9d2jz/4o45+3bAY
I9xBiTVe6AIdCHhC+k23PED4JA5FENBR9VfQU2vKAbQ7Rych5KYOT3Y/aYekyYHmG81Riovg8N5M
s9LOUnnEeT9ZYu4+2BG0PuRnI3a0fw1m2I4H7yPjXfuk5TNKpo3dYxRH2lb1UQcj/LG+I1fKzoDS
3ScHKu7mfe+oNI0sxd+FQ+OQkG3qVwLF6Q3zSN+6jZiP9LZYiFoXvzIM6p6+8hXH5VjODr5Uo5Aa
znypKzbqMRp3hXtxPM25LxwfPst8ZYihXlXCTFe1Gu0ppHlHUeb2UwiECcNV2p1awvCeetH8KofB
P7NFFk+Yc97awhswJ4lup9J2o8av17ckQ0bYjLye2O9Vq6QorJU9Y0ucrApOYmJLWujlIbUU/ahN
FzUJBa4mOuuVFWQrLzPTreylUyYL7lrDVtbyLlSQDDRCk67S1MEqY/fPAy9KaEkmlkYR3dmU3+97
zktL+P35XYZu8D7KHWKRxjauNpgROmLf5rm8Nfb+PmlqTWzMzu/FcuCZsjGnbk+UNsmSyNS0peD4
uYwL94APQLtx1tduo0K0ek4EB/8JtMvl0PJeGtJ+vMgZG3MdyXM6LgQnrd4PIQ6O7Z9WTepD0HXm
LS4xr7h+9FzpJHEYuTutSr3DiJD7zdJPRvCGmXKf06N5KmNvLfhp/0DH3KCN7R0QTaVxpckZs5P1
+g/NRRhDQMqQldXRLKb2CO09Sv0GR5RrQS6dl8Q8dEbR8joxy6XqRNXKM/Wxxk9VLhTeCDSf56lT
2zhiunfbR/kekpewF/zB6ULOVa/ltDq2JPPwvE3dQm0XRmydBk98oU2ynsOQh3hTmBW/M0wTW300
tTa6qPHeAMp5lFAxHFLlKXVpbkc5HJAf0FjUGfdqo7ebhvRBqFgTULMEABhhAvOlyLx0P4wXGVpj
z4qHUPD3k1MZVVNpaFogb2vrOFUhN+bDB0wvRL+VlTyU2e/RSvllVnGUNMOvygP3iBauvmvrWvny
suIP2VjufWEibPS8uiSkHYyfJDZW4TAeDaIONYdz5XIijdLbarVdXjSZqjCONznL+5HQK0cPTt9G
/LqqSA9p9GI7iGGjqpO3r/SR8qi8/BnSEms4Il/vTliZscPP6qx1qnEf7YFjk/bhx48w09uH2CJu
iIPKADkEMtjcT7iL+LFbJ4piHqsCV5Fth94qGGvzOOa6eaQ1BV4rj6x2Z0fOFnVZRyaF4auHcfQ4
DWu8vueZMw/ySg5RoIdr9ADu4lv+2LhTsgeNCy4L5llZOuTd0utb0a9JTrlph4D1id6dEj892Q1s
RHlDXsk1OU1EpRMzpZv83fgydR7kFTVAZ+nXZClnfqafiJTwNy3tdX6qOe8TUF5hExnCWD/CEfU8
3d9Csr6kfh/TbGOgCnbp/ELwE+0N32khnVIg+k+n4jRarv+cTSV7VVJE2tSwdoJSD5z82DzWATWr
2DHTU8wJ5OjXx84Ms1PWFwKywbxeBYPdY8TE90w4br6UiwbNnmWQNiQRjznIub7n1J26/YWi8RXi
Kaz1uceX6dVtTFXvJJeyKv3tO7azKU37rcTLt2H/GhPb3bftMYjM9qiEDBz7k7vI9v0Iia8LIjOb
likKzwcJqJhng1FkD98brGb8vmeBrnnCf/s948g1rFXHN1dO0IWnyPz6JuVVGbnclYsz8nfUJ/Zb
OITahtORdSen+ohDe3Cr595wEI1JT6ZZJtOpErm+5hfTx21ZmnutRa8SQByZibwfkQJBo+qs8DxM
VLzivs9QbHLDSXmm6OWqVcpsL9Ke7N6/XaLV57FupS8dEr+9XbruXl6pjeru5cDm8a8reSNKu4NS
1y24j4bnVK26wbIfHKIDyHZ2dpEXfdU0jEn729iSDxLW1rhDzvKo9lrobEZcbhT430qEPNvKGcUZ
17z1PZTobba+bv0xYQucNbPDji7vJrV5ppNT738+i52Mj/RfifIedJGx0TTxFWhhZe2VlqlQjK8A
gdm4QG2WbHwt/i13APLlL69y9PsHNUyeG7+a0fhD+lDEOe+KBnqsnPY2kdTZnJklTNvKOX0nX6E2
0c2q+TnwUHPtxACqLa+yk8bvyIkII+P7Ck4bLiW9psJZ6AeNntDmm4xWJbRSNecsKLEZVmF7hzqw
rlgpH82OIzd4J4aQ3M+wb3gfMlMiNb4WZGBcQtDh/16RV9hiobdUzf33F7NbI3ccNAauvuJhzLtP
d6icF80LcLslyl4O8Xw1ht2LE0TDvU2a1K5s7YQDbIm7wvuIBtX7SCcUpxnSRUC9yXAVY5fj9Uq8
j6lq/sRFf8axlN/ybnIW7FEw7FPs+L6y5yvqDP6LvJJ34zgqF2pMW/v/+Kxc+/mTONjtkZYVOwhm
69SMtFNBMfuUoNE+yWkEZH0RtsnLaDuoaubB44D3fZUkKUlxffCm4Zs+GvMgP0HBrz4gbF7nVVTc
lVGsHW13rGhejcHWUq3xfhzVkTNj7D97vZMv9KEavyyzWifjRDiYo5JbamZbQhzCT5uM5cVkj9Gj
1RUT+KvYWma0ta+WVZyqUDgvOKphyA6DfohFXZwzJ8qXxMu5Yu/3OSYZ3+9PFLqbDfpG+E1F2NBi
H+y7WBu+JmIdTm6MFT5u9OojJ+EFPIj/1IWJRn1Nt9ZGUoLLMqPHoFDYhM2hrdLoSbYsiMRsjjAO
VJJj5rtWQ1ODrBCoYbajokBJOjLnx549hac9E3n7KwsM9ax5lf6sud7KTCuQyfnQbivsQCAg2Hc7
83YbgfICjF68lzO5TpHzr5vyqhFkL+dkmstPyKWfL//5bKN++MJV9wCVHHihNGVmMP5BDvZ8lUfp
jNaaL5HWQnyPOZqajX9I4b4dJh2rsJzKK/oJPh1gn0BzznpLiLF27FAYktEWzHyq4Odv/qD+a1Aa
HwyoXV3p1lZXKx2QnWFcSdO8vEUctWTmhEyaSFoD7P6UYFiw6wO+/L8GOWUj1i89t0h4h6j0Inzz
z1Ty35eb5nvtoWWrzDS+cdjmVExO+kHtVYqYbnpiq5OfI1P09IbdFGs1Pa4gaq21cEw80qZBfI8t
doUfjk9WWpDembSrvNCMB/IiwJPEpCU6SEBrm/4EIcNrHknpPsUXtbCEhlWBbbO+bMk533Rzvmdh
0UNMKMnSLS5X09R1S50zzlHxjQEeZTN8X8k1OSVQxtyAsvrwLHVd5OSamGb0p4rj4Cn2RX/XlELb
G92da9vDk91dJHaLbl5F0mD46Nb5ltQX5Vpa7FHsnBabpGj5evDFcVW5jnXvn37Wq0D5/Pl8E9J5
Q1lJ37GyHoKyQIQAyH0iHZDeWImxrNeLV7ME8dYYpAYmdY0Jm7Y2bYoseyRPk11lj203xmb1aJBE
vPAzEBJDSgRJOGMcm542DenKT41ifeHKfQGnML4mLmmcDk8sgk3T8sFXVf2GAi/eDCUxLw4plO9l
vZTEbLnsTIa6ITRrAVncPLntaJ9zEbV7U1PPcub7rn12spCcMUU3LgU1hlTXESIrxK2ovvoip5mM
2OsCxzsrihb/KeN6H05F8AuV6bPXauEH22i6qYTSvvqzDI+Q6OmJdCZradVODEcmFas4zBHjpW63
SJv6yy2K4BYbZCs6cdi+iMzh0KiP45c5+JshV+qAYsifrBubP0C1H0GmKm/6yB/dG6QqAN9uthHu
Mw2bwL0RDVDQ7Y4Im7Fedm6rnNhQtvu4VdONk/oKJIlA7JLWNy8oqY/94DWQZSvz0nViWFFw/2OZ
U3ySg9tlyanokzeTBKaNXKqI+CktZUssr3sjW9ffd7HWw+zVjGyZKZAq3Nqhb2aG3s2akv6Qp+of
+WGnGEJi7l1rrTVioYZq8BnNLz20kAWqv6m+0BtT6cUDKx7SCTZ6Xz1mqih2ecYxg4N+s8qxSW5s
P3KpbCnptQhHey5geQBDK3sf8EzcxIVlE2k4kBlmRi4mjRAnJcSSTy0Hk03rhOBzvjO5kVu/3Kj+
M07mb8pz40lRseL60Mz9jnippSMsfW1mRrDuPK2f8+/6m1I358AB3C+XhFuaePJpMAs33WpxS6Dh
TBSQQ6YXh46tHq71GO8spWtngXyXs6zekuHe+DS58ZSbN91TxLHM40dClClKBzVpnpQrsaXRaSOq
TN3IqYlG+loqv+Qkc411TuTDSQspMvEvoTzyiJdMZu+1MMrfYC2zL5jge2Er0nO0clJ6VZCUP+ou
tFdQZ9LjRGTcOYZasASKm74INs6VnoCx89NJPYXz4A3Jwg1j8UCanffgu9pjGvfGqfXhvOS5qSAc
PFKZGF4I5UiP0EwKQKaV+uzHIWEbI/IrfTBff64iBLz0x6vihmEKz1jhwMmdnGOfgIE3BG1zoBdA
JecbY+XSJmkPDe2Sdd4o4A/Rxh5808s2ihVZJ358m2UYqzwvy7y5qYq7xcdJD8Fekz6ToVcttcfG
om2aRVlxJ6fGDALJku4GzADrBSq3V8UyoE2Z/XgqCD99MolQloGNHVvmpZLap0GSdF03AjDUUpcq
yY+HYmppPCYU6zGMsdfXdfbaeKRHESNdIAUV2aubWc0SmcR0cBu/XxAcD6zR51fbUgVnJXpLj4aJ
f1ax0mDrtk3HD9oMXMopEhhupFwj5FB7lAwantqgfbfCYqFXfffZ5yGOZTR0a01tDZpm9rQoXS/a
DFAM7pU6jc1FQ4dybQX3foUGFvCscpKDolbetOCoZWzjAU32WJ1bIMAPcgjdgpe6SzREZ075g2aq
3p5M+Hwh73pj2V5qPGNWayqr0FQqwHwU5xaFLaodu/UvFLruXV2JZqtrZMQMGlFoGN0+1NCEKlhM
HBwjZ18hLtqPyoB70PDss9F2yQZ2Nyd4q6MmGlRffd9ZZ1fR0Blo2NmwvY9XgT5sOUYCRYfXrcVk
rPS+6o5uZwXnIEyCs5cjpOt6EsCpOX3IdTqy6UHg6ZR4faR0wTacGmTW8nzTZWq1VdjBi43RAfV0
k1Bb12PZLNp0RJSGBeQ4zIOc/l9rtbelYhyseqC7a8WMx4s3s+sQWPqHyCofU6/7a8ntSCkgRtcx
d9fvkocxVcXKgGuzbua8PtWq2xNqqr0Ue9RpG1xb6H5S7CE1IVI1ollKQDXrXxIRB0OLRw7avfwi
x47srTfgWfz+qnQy7pBtYJpOqs+iAdaFATJ86CD977Oc0EJp58u0tl/htSs3OdpNGRxqREa6L8Oo
XEH4yo5Jj911bg3KZqBhzD0uOc9j776s0nLvBXVwoT1NXcHCd+PMU7nmhkFwASOYYgNKjG0QkNP1
vVakxpEX3EZ+jB5UzVsm8vZEeoxLu/K7T3AKCMN18VrQ6rlr7Kqi6k/11ZqLwIgU/z7UOjIXTTGO
U61+JY3p/VYhQIfDjU2Mu28BLxYlZuVQY9ewSOjQqSbAFjoZmAXcYxCOsFG1VusWP/MUdgw/feIg
lzQRN4cyLFYWyI5VpJU4IHFUvA0Lfh3djWlMpAX2M4xDcjlEWERYhf2SwwGYDiIxdOIchuSIlWNR
sLU5oIvCQiF6dF9y/tdlIY9a5rQdCo62UcRbCNWZ9xwnboAc3XHXipO4z+i5aB2K2NzJu16h/Baq
rZ2l4Qf8EFVkqnaDrw630hVbf4jqs+iIEovdZVPbzo3vTfVQVuUcWgCctEnd6sEfO+ccJN5+OKqR
I17KSqcIm2gpnhd69JPjLXwtSF7l+ryPu4un0HlKhdg55XNTqsZniGx/mYk6AcSqu3vyGiOObKP6
rFg4vkjj/iVUcVO03HzuBg0TJe9DtH9gZ/gmOFACXIhRxAp8qINDhA9+pxF6LJoq1XxsSkO7m0Zs
PVpPapf8rBkPxgttLTTiEDEKVz9nGgrxhWuEKq6bembUCeaEhldbPwyuiZN8yRgwD+emPsbKS4hg
bm0OyJFiw1C3QcIbxcLT+qmYOi0Lt3yJG6/esEdItykCoidfyQk1rrPPNC35jtjRhNEuF0e3TpKV
ETfaIq6aHuAX77TS8I6VWw9XCnQD9QAIVJZP3WRe0ruyvpjdiVAGOG/jrwG5+ULrS/0hK/3hzin7
jAd7tqmaCIld0tDosN2pg+NcZOQh9mQUzYvytq9ZzjGPSTRMScdYy9irKLKyfIcvKyHe1l3LuCxz
bAm08kpvSX9Q28vB8VRUv2pqqXttSGmqyEt5y/73h+TUHzT+Ber2OdZpoWemWp7GIVVXoqrHZdWX
WKSLhrpGGqE9lrdrUZZoTyx8wJgo9DYKulXcc9CsBuVJam7GSh12SmbR0gtL5S8djjG0FDe9TTEv
CRV0AujFYmPPJfh+LsHLq7R5m0aUqJEs0ueO0x5r/BhQfgvOnjQQdzm+n6Wvi//h67yWG0e2bftF
iIBP4JXeiaQor5cMSVUF7z2+/g5Adbp69963oyIQRAIqGYJA5lpzjmk8xVpKOBy1uWXeKz+sNpPb
ICCrgOK7t0gt2z8qrp6c/myMkH4HZ/yAUpNcvQQ/kWJr0crrpUC0Mg2SirLQq1qceYJ4uAUm1C9C
luaCqQD5mSPk5jt7MKvIAsjEr0IlAMxFbrvgGRde5s1oBF9gIeTO0LTfQ9r0ytIcexnnX44yEG03
WRSzyiuOre1BRZr3bX3p+ln0ooh+r3tD8jXk/jBpO9v7TvejQxi16YYAGTmfQfYjNr1I/7J9RJBF
lk6PhqS6d6fl9J+xebdX+grtUP/7vKjOkw2dlOEwpL/m3mYUqf0yrHhGm61bnAycpQiwJjxPM7hb
rabKlAYucmBCblkXqC2GL4pn3rTRkFssM4d7bw8DfwkQJftUcDCERZf9pMjJd2iKpxEKFYsMTMwK
1+ydgueszVZkpbUr2dTJad64f71l/2u3c5VhW+jWU0zV528523PYbUuWK5WYsl5VxmNpuDZswto5
sORKviK3+dm00n0FfC0XitN5kFsB7rttFy2zDNGcDSN9YSvOcFANf3yI0tBHH+QnS1/W48M81uaP
MSDzpRsrBXxY0SBxzT6tnLhu8BjlRlWB288P29FrrzgWipszds1VqfptbxCwjNwsxaaey0WflHI3
P/N5X9vLdNQRsXc0Kh7hLiS6h0y0dDHd4NWF770Hdd+sKDPrB0TI6Ca5g64TLPXbuf4tyPz83v0u
gBMR9LddSTbi33bnr7VauC1dY7xA3sX9Mm3mV61jhIs41KMTxfFnutPjfSXs6FpYk62ild6bkk5I
rdg6SU0b7tLJr1lFmngDSu8uO1XRj3XrBk9qnew1KbVDjnJ4m9vvc13GUftHPXWSi6d0zHJE0Jxb
Wyu57srgU2sbDHWq/qxajbMlNlLdao1zN3YaQLApu4mo7/ch6POLaDXreSyIaZb8IEmKKvQ+q1Rz
Y+VDdcSR+7s8NO/CxAmXaW29hgMLVCp1vwM6HMVNd/NYNY3pKQUCJ00rMNAqMeomntSlVwbZKom8
K0tpcDQ19wBvcp3Ach2LUwBXlSxPLihL5P2uDBFxpHkZnVISdbO81nd2mxAJBG/qT+kN0N9LGWsu
4Ir/q9fNFbo/hbx0hHg2+nhMZxS4qAIaio7ojlo3+HsdDAAPgwnGbVX8yE3C3UpJ48eO1tG+NgwE
4dNQHpP/lOjeTwIQ3A2e737Bn2M4q0Wdg1SKmMz4CGyOVjwOF+rZt7lKOe/5fXJjeVtdzKw519Nt
sQhwo8SJNJb5OEE05jQqAwQ7DRPvnPC2blGIIecUprHmaTVs/TFvXyKXKEAtUIPzvBsGG9EM9lUE
/l5TNJ8V4ZR4kw5uf6g8fSWmjJx5KJvGbRs2tdCDfjuzgTrbwzmjMzP39W5iO6jqSRqlWJn9EC8l
3PMVRbbg5LvNpMmmvyrzRyUbUn6MqjqpEfOukmSlNaslfRuqLdQfu8/uhlrLXgwyFrNBgGaze5br
RTvuaVfne4fV8CkP3G5TdLm8CvyBK08fVchfcGmoIz0FkZcy1dbG3TdcSNGS790oqCIKI121mq+J
RJAe892l0X0E6XmP9TevW3mAJ7EAmeacjGnTDkxsCJhjqoHp/dK6ibqjTL0qqGZD5Y8f4jywN6DL
3ENadlBhXPRXAVKDZ+EPn/WUVj8G4cIg4+Kzt9C62bq1+XNZYA8Q57gcxa725Mc8Pg/BdBNcFaqz
jOO0XQl7gIqPqfC5THugKWqiHvuuap/RJr/73RREOB3McC85YShvdZbqT43x/SWRFrf3XoftApbe
cyXSYqk5KEttlO6HeYPEgiLGf+4yjaf+5LjLP+Muzp2Na9gBTMcqO2KLDM+VTZ/NFoHzFhCn7EPw
wC+SsmZDZFMZNEqdNisfUPD02zwiUQ8uXvGgNYVxnqpeXisae4N0gbZRpnLDr5DHFAP5Jyqm9xuT
QQTXnd/s5t15A4u4GtEolHFV77V2DNY6rN5lpwN1E3Vv26sYOXPTMSEqFOJwa3/0FriTuRFNmTeV
hc6jcFKYNUxIk43wVG+V6RFV4C4gPtL0j99ZaFaeNEslV5PdhNnaimAst5mloJ2iYoZSvoGZHxj+
JK4tFoOTq6j8M3vZADB/aXBhrwa4xft5N/W9PUCI+gFYpXMVGTnR1iBYQCg46ozW2EDFNZbkTpb3
np7Eu7CBzO2bJow0g/m8j+tqb4UdPvEhSdd9BkREqEq7KdKo345B6mPGjve6VRWPLdHvd4Vb7SkK
niBDA2eM8RLdOXYSLUkJCJaIFouDa0sFZScZDmqNagly6S6NqKbrXv6kDo7+YI1o4TLKfwQpVumH
6narXNHkS4QlZwfCgpAWo/yUk1ZM1KlxdoYG5xN73wqxHCL2wF9/wcJkzaKhPCFQL0HdKM2uoFba
puOHRS8rzfKSGZ7TwSQx0h+xgYgjRDr9HOK2X4W1kQMRZ+LQu39lnjX8sf3uyjyL+77oTIOKNq6P
tORzpcKCtalmQ8kJCv501OIAtVgQC46ZXd6gVuZPEZ/Jnd/kzdaQqvksSYQVfmOSee0HB3WgVBq4
7vAaZp5c3CcJSRWm61HXGf++IX/yA7BQscI1X9+loeEsxzAhh0Eoy1Y14ze7NJHMWUOzh+xhPNDm
fneEYm7hjfdLTBnO8c8mZlr0vZt25pNSusSgeoV6VFvc6pYi84cMBQALJbXdUVkdb6bUa0r1NUnL
sEwJx+ve3UztVwaRYjssvPuUdg+1lt7slmOtqN+A4ZJb/IUFnr/U2gqtU8y9bt6MTkSFpBdmf7CI
aJ/eDZoz2bbK4+QtKmCsoFOqVRrvEqbTPRSfzYyyh/z9vWfCWl0nrdr07wDjgE9NwbwYHtUkYCUZ
ls153szjVFHqu1I8zSPF9Cz08dLv9J77vKeryTGNY/uWVRZXixa+znvzxlaQMziKVu9QgWkn3kY0
UcxWXfBGRoDu2KzFfdzDfBTOWO2t0hL3sOLFvVOae1Cf9l2tpT9LFrDcasnJ8/XkXm/cYf8tHilU
0CtkB27JT8OjISwgGtMr0wLyMb9iUv37laZD4kgjqDJeXfwqujh8nDdKXUw+sOo27wmPmYhe5GI/
75Zmgt8BMwPJ5qpcZUkM/65A2qlBubi5kT/ulDGMd2NaarcyzbsFEgwiVKkW1mkcfTYWRNIoVIjl
lQggvVyLNy5P0ksomt+vvN6Fme3JPV9Zr+ZUjKJRszOaS0yWqYYHzpyQKIGbXAc/H86WETqLOQbl
z4GwHX8foIZGQI5rN4dseKHwjdiDFzFeeZ5nyp8RL3DGW5qZconDNdoq4ejcDWgKtmAym2XT6y6/
wfhZugbC+zwNtwrqRnojTnA/ysD9vpL1CH9HVX8mskevq5KdSQqotyLfijsMtt5NAhZ89c1sKhDH
6VHirWJAWMxXdMkVRUr41G1BgWmQjZ6XS8tCkGmaLkAgAyyFp+jldd7EXhhecZClTvl7ZB5uu4cM
+Yek0PorcunzCfJBcA8tas3PnohqadeubYQ4DJhjR15yzacQXoL1XOZfUbhRBSm9GSC4qtYJS1X1
U2yJ6BDghdjlqamczc6WK8uqxCNOwnHhxZn50Xny0AHd8xYo6nVneDcHXXkeZPjq9iyPBp3ZOPga
/RalHSn1fQg5ZvRWIbAwM7WuNRXdq5f35rVUvdemK3KmL35zVoDkPfqYjL0JXdk3VnrAzBauVHc8
j0n8i575oZO1/xkAxiK7wKrOHlO0c9uTLjYfiCJwsLr6nJlDfwXhEgX38YD5q0hI3Oa5jKddKc17
pi4/5gso+2u8ayknt0UgmWCAnQm9MEGlS18h7IqXVutOjYVtJVX74HXQuP4J90vueHPbFzAwUW6Y
B34IookALQPXnPvRwJZpOQQI215DuChLegbZg2k7kqgON1ibvv5CGQXBTVDSbFOPtdMPrxYY47bN
sFHUNUueiU31TbmyaKLnybnogxrDVMX9eHrnIGvjTjBSoLMB/ci+1T/8mHQzvQiVY5SMtBo02uiV
9qJZtUn/VrJiQwL5LOIy2DiGTDYadvGXQngu0JGmOKm9Yd9CmdyHfGCvA8TLk5hUSQoatZVSxA6l
wt46GMgLln0grWfuc8G2FKZY5zSL77R8fI/9wLyLK8/bsk7NFoE06AtFFWPTAbtsf5pOLw9JHywb
NfJesBiXZzdtg4WW6ubVUN1yaZddwkKI2w8iVsKp5kRKXcHJpCqn0coNJLsG8daFRofI8pdKm7YX
s+fxmaexvDOFl7+4jUeBaFxXqmPQ7QPCj8ZMrKpB5L/B+LYr+7V0MM31ApyCC0H3nAsvXg62GX4g
kXsPqULeSqbFqBBA1ZCy4FxCpQZhWavlelCbbO+WFWQZdNGstO9tL7oLTFxKCwf6AbKG6WVvRbxr
njvsjC4nXyqsnddgIKzcbnvUWbnVvcLpyaXtvGYIqg9qKfKV2JvRqkizZ5PJEDxKvad6laQNqLG+
fKRhFyHDM7OfhnIbOozDZttnF9K7a/hkinMjUB4HMoRnFpBafAtshU+vzPJnQ2aPImqWtukW78Lx
kzVdPBUZrge1lVjDhVug4471sPmyQokHZaifU6H84KnFPT6O24U5GTdklywpPY0fput4K98X3VlH
MrEOVb/Yf8fBpeSVEw8ZLymLZHcFkV/Y1QkrUEVqPSj1hGFv+wtqKOvBtoVYxQA6N5TX4bmZXX8U
vaRp1gWYi+Nee/TsOriwdLtCPCEoAgrawTCzasUCqtxWzFIfTSXHsW7RKW6mXScT9Mcc4mw98FV3
dcyKSUVzu4lTtb5KJQMu5ni3AS30LfY6/1AG/u+x+YAWZJA9ghpmK476zXdEIfRAc9FUxBvmDSwQ
vWIuZ8Qo7bcBVYgl0ILiXPGIAmlYZJ9UyulG+fInT4RHVfPlczcnEqh6x28qS2CIumhPCDoimih4
GdFV3duYZhZ9bmuoz5ruyWjK1Zy+WHTOritH52yUlrNNU6pMsH1XcRNpz21cwWvJQ+vg5QZNVrf5
MpLCPIc1/NfRirNNMWJ07orkqxuRT4ea3dybyOQPo1OmmwQi28qy4eVEXSVXI28On1NSgmpL106e
NQ7LBkjiO+2wT41l/w01iHMa0R2grR+pwXvFY5ap6++nQmKjug5B2ecj2DWzaHlXoMAurNSJDlEX
+Ss9iYyXsjFK1NnpuMfRbRBoluIXKc7FaBTXwa3KbUzMwx76enCjN0n3qIJDncqGqW+LQrkb61Oo
F2vb8uTPstBvuSoePYoaj6Yb/wB5HX3UafijI3M26rTuTbGTA9AU8yUcyHIRbgWvglrDIh6DNxt3
wyF2aDctci8tl3Eo/G3XxPLa2DI5GbLUrxnivk0cZM4uQS/yHCnVVvhe9EHdV10pjpoenaRLH2gQ
v7SKH62BvJZLKTpxNZDPr90W1N28O2/gfRDAaNMGbq65QVinjzXjmSUVfzr6+Zem0MqdHtbHxuL9
n1ONaeSWB3h1tHQnOc085rU/oQqsmdRWzzkpz9tiTBQUpWbwSrYn1rnQtY9aQ9llYWRU340pdaus
MB6WoVNvvCl6ax7rRxVjQqoSH10H9c0pQZH2gXG045CCqBfStAVht1WdNFvPuzUhOWuiJ/iW09Gi
TqyJUmU+ZZgkUarL/DAr1QfV/fK6xmbuyjQuIZiT6kqSrU2QjZvZ2iGgW+60gnj3fujKdeVW0XpO
Qsxxa+ydKH0viMoBvd3yWStrB4pE0xA2OnbjC7/kD10LGz5gyUJ6owqb3GHhNJIoVzZIXRTFuI5x
qqwIzGadpjnxwJpveimNysG2F/9yTeLhwyzL151lajeymrVbHbTwQFgjVvw1q6K/CqQM36/c+ZXi
G3d9Gy5nT45fmOnGkGm9mpNW5zEMBFTdRZ/v/4xpFNDU4QblXuz/oV2NdDVdm8DVF3JqXFc5hXAi
NZiUTbvCKrirOdPLvHD1ZeT72741klXZZMa9MijGPe1I4goVLd/YnsWSuWbGvrCT0d0loV/DA3MX
chih0OJwRJ09pojHinJDOmN5MR3aj4Pw3deqInZGt7Vs3027qsHNjrn9szL05WrkSQdzNq/ufcfX
jjrTNcfVG4BtADDN+FdVkB7MrY3QX5X60ZkhC5XmhYZndJCWTgEscOGYUuhZKlSfPwiOfedRbt74
C2tHwep8NY+jwT9kems+YbAe9k3WH0dLjVet1Vg3IwP/7kQZzy7TOGP8U7mplwADjDK6aeCgqmQs
6qU75jeDPKWTBxdma0v8b0u0MT/UPqwPiRcBRiWvcALlkjzc2j86qotMjUztAU0H3uoWDGEqWZiB
HTkqmZ38nF6klYXZgZZvZ+fpPPKfh5Su/D5nPpnkwGOtS25kqDiiRv9ZqWMMQHsUj47J/KsMC5vi
r6OdrKgidLUpvefBL37M53YACIy8bL6QBWn5/Z+A1fnV/EQNBWhcIF9oHdsTuIyWKBg21TePUtMS
3Ix4uf8yIIRwdff0/Xaaodc7xZkm2Dp9GguZ4yZUbf/ebKNw1cf6jzDVk8NMaZ5p4UbwnthuRPEQ
brMevOBnQik05OmbGcprEiNyygnMWUsivU9pb8cnzwNP6liJvU8AdT60Cmyfyq3bi5V66n4MQ22r
YXO59XTNYg3ZJfJau9TK+8zz44PRE9mVkHKUT9aCGIz6xpTwVoPUbQ+Na9o8wAJa1wgREpEYKKap
aw2tsbS4ahJmsvJ9MFo86Oj/6FaBmNxCQ5NbX/cfrCK3YJnpUrvURV1uulLPlzzR9Uuj4YxgNUgJ
TWV5yhPTOQSuH1y4iZrLRozFp1JGxM/15Q8jDbTFkF2cIkie+oRrUmmT6FmlS01nxQq/X/kdY8Sy
x0uY8P3FqNKeTxEgyGFsVzPq2q11ex0jAdg3eVy+tIjTPI1HcNhPZDPKJee6a0HpNMzh46gMMLM6
2cb3FPUlb+GaW+nonpzpqJAvLL9IJhiy6DQAWYT5VVOGUcBzd5Rbr7DO8g2tranYLt1tTPpglzWL
KeAAe/rGqwOYGUppP1pCuyJ0CS7zIRYWlGWixjjMBx0qfPzoVbKdj9pO+eaAbDgwUY6uBlHRV0jq
61jHij/v2bKJrr0bpVuenzyFpjO4aw8OjIZoryMQRaQMuE4Lq/tIOOnZkzKNAIZxYWm4Nh/AFJH2
Wa90qY+nkgrG2bat9szdveUXESOsXfwysINpJFrmO0yFammy6FyksUiO3BaQj2qhv2os0TzQjO6W
rd1B7ZBp+5BVLJCpQeKzoPc2d2/nzdywcAzWIQBFh03afOSyNMgznTD7AAycHzlY/YlfUYQoNfzA
7wAKKS1+Fdvfp4h5Tx0Xnl11/WHemzeVjJpTMW20Glh8Yog9XBEmHp5rr7qmFe8E8dLw9ZPnktrS
ntRsjU94QIkPYdmiCppJ64KY55hQMj4GUdQt1bpzl/MuLpKKePFB/7JSlzpeGI9HoBBVseBDq21q
u3pTMB1gygxXsJTvMyfsrm6Y0oULUgVM0cqjPbIYCT68pUHe3FoXdIBH3WJbOWpzK6aNzO+Ztu6h
iD3O8lndCWHojkzbYmI2AGEWgBOmEq0Q6e8DQ5qnezUq7icq27bEXrkdZaa9De1VH23nPaRsy8Tx
HviHcSekJ1Ga0WFbdGXkb+ZBxQcAOCgypOhePKsoCD8L/NQL1Y3TTa/62rIrwqsT+MWTVWrmTlEw
3lhN4rxihFyOo+d9pvaQUEji89Ix1fQJeEDo8RYpjthlOmYKmB7RVsaNOa5bNLWFyV+iThKKemQM
bXx8gcRcy4EbYBms49AYn8dSfuimovys8MVWgv6tVYVfuu2TSphiZStrcIGZABJbRGCOHYpW0md6
jtDzZNVD5OB6L9NtUiPf70XVPup1KU+Vkf+Y98Km+hHXVNXMbFxiQUabGkriB5gXfNmW8hQm+r5D
7XHsyOd6RF7ubYZUjGvDVZNHc0jCk5kx+eY+Zj3oXjBW58gidxfjFnh1omm3Tt4ND7LhgWSZtXEF
Uxms84o2iRm15UeQWnurq0hek5W5JQY33Q6dRwFMS+2rOgAHaTW7+IE4zipTdTVQwT9YyXiI+zq5
ENszPuDd7teNpplr5HfJedDHfSUM/ahSBD2W4TVocnwSYiI+e97FSI3+jYzvbFbCYcFQFKwsBRYC
rMG4wH04hh9xE1+VuBaPitere4BBYj2Pp/RbElN5L3w32zRtM811R1rjWMZIHZIPMTFSD3pbnvpM
Dy/zUO3KceX2kBmKKc/ToAm/D2SL4jIoiM9ovcd5g8wRdnj8MO8InBrozzVQH0W9B6ZcGFikWm3j
RfrAJGjyqyHs1xZjABVMyQU9FhZiGC10c1iV0xzLcOrPhgbBq+4Crp438+7QdZ+KSBLu0Xr64Bj2
gciO4tWqY3MXRMzwfJOvA9MNn1Q9FSqkzEEZms1c4W9ajQAAQzEW9pT6TZlO4kEsUD7n49FsRnHx
x/oJLLz5C1quYrjaRum5xc5MRKfHDGUYZXUw46YOaXV5a8VV43M5XOa0IktRjbusL47zHsL7YPMd
bEZpIQnuO9t8SxT9XbE8poXwKu5jBRUx2W3FOWdqt4UKFSznjnmMi8WOoWS0yqEa1fyNUAhzIxP3
3KBYPw1tSMHCcap9qinFyjX8fK8RokCvv1qiEeBTprbQUCcrgNe6cHxNI0BFFjzaRaOfYHKkt8Bn
6ll3xXVUk+xmFW569BPnaz7mGFG4LJ1OQu12z2REUSdsDGcz+o21/XYr52r2rkVBec/E6zNvPe1N
M1ttZTUsZlJXDC/2wGwX/N3bECAvIEq83ehlEr0ihgwr8rUUpUioHk4vHbP3T3LaUK5wtkZcPbeu
lLtaELRJspeXr4Mif6u0bovRW9/NDmjYjfad7Sd3s9s5NcXA9RlZi37KBk9UXW5KNYqW8+44jSGM
eQKhrx1ZsvuP0ifEB/EwIUEgYoPOAHkYA8A36sCiXyetRcknXoIkX7jSzneKidmttv2gWuvjHcgl
/TKi/btSKlNWIXWZZZmG3YllNAVQ1WpPDU+071dZecRJybq+C71FNmXykEyt0xGg+qTD16CRuCLB
I73Qvxt3LpJTmm8emneW0mKRh9Ew9WuUpxqn4QL8SPQ6GFGxcDSrfCdd87MYGv3TjavrgEB2g9UW
JD7PjxwK/VACr2fTduL3KyH1B0pj4zaj0GTdgUiuTm42LTfdAKRi3bb1Iu/aZ6UIoru6sfq1EZWY
0rB/PzZpf28qkMcHf8A3DaRzEeqedTJ1K1uZo15sjLGT9+RPILtW/F+pkPYKEwWzASrMtCZzc6oa
xF20aCfNGh84SZU9k9fQp9pP+HyIvryxcFfUXO6qVvTL+XA6nZMWRGaSqfiKzHGlNwo2HXgCq6Kq
VOTsbnfTC/E5jwuV4nRWR87Z8sLLYAMCQhwJHuXf5dBTcYQWG9567jphgLCp9OLfGuq+yM2tpzMj
wp4Ivs80EnRPgSRq0A6rC7YT65D7cb0soCLBybE84Ew+FelpE08JDIGwym2ExIR5x/+Nza8i0END
XBz+l9+0im1vD6Vh9ceHOlT1RE/r4xWTtM/ccmP6LYl2cuuYJZiclqxmy2pxhWDq+3BHStieqSjt
jQFMlqtrYLEaXHiHefO9/1/H2glv+c+z2txgUTF9KXE1ZIbGvE3p5MY2JW4XM5hJHAZK4WnIHhYq
OJsiaAcWWmzaJp42VkWha6j3LK/xwEU6xftKWI/UQmj4QTBedSxeH4GZ/fQUPn5RYmcvgZo+xmPe
X/UEW6Y+0hB0daGc500R9bxSPUwRGvKV/zoAI71P3XA5H6DK8agE4DtUH5XmCv4e+ZlwtJdVHjny
iMlmoQR8Sj16GhuBGArpZ6Pf7MCmdT31OsK6gJDz/zkDcr/1rKXlq1qCwhyTrx4z+dKJ6+aspiPI
Qi6WFOnQlUiEkPu4cSwGJb/OQ9X0KhJ8AHlKVLt5jAi3bjUk0WTF1+SyarNq60/xMkoYWWfovmQs
Thi7ztq3heE/+MIYTtjUXjKv8Mhl6LzHoAx+0SEpXoTrILPPBv3qWxUuHj/MMOeBXpGmRjtmTDMe
SHLZMqFZD6mG82EKw8tcbogymOYZDXdFL00aUmo7sZzupQd/6j8ZeroqCrhPic8nkF8WnYhQawAD
+pVFX0xru8GxAo6g3tsKAh/q6Q+F8D8KTXO+9zQVXTYk2Z5wFw5GfgDqy/WfEYmUzLkeCz/Rz3lg
vCWarjyNOWSFsGDSNuo5EzxyZ05dGHQLz/xRjshMx9g6ppltPUCb5xYhi0UwoZsNaRpk/wXm96t5
LLVofYw+IIf56LwZFVgTOiZlVLnmiodtdAYg/+XLEW9sgwNQmE37Gwww0wJs8nIgPLOpXBXyRwgm
tcRLRQh0BmuFnJNFWr0r3jA8En70anDqIQ+LZDNFIZJgStSwzZIHo19SXse6L69Nyyr73yE8uvGP
6B46S8LRhUEcpqYJZw6Q+XvOV9i7istcc1F1ms3KJcLAZ46E2dtJhvs+b/1lLQgln/fLrKruFfWr
Yo1YEDm56TGB3OLQlqwRU/NjSKwt92Xzl4YzWJMJDhU39pZWSeFpUACx6SPqmX//DcQ/k8oE5TWX
hD/y2BzHdP+ZShX0mq7iJe0g8HAZynT8oXhoPhwD8Yz0lHOR29kTaYXxjbr3et6LM5vLR6zmHXc6
O6vFYijr+MGDXONZ5RkzDPVdawC8Nr3KzN7cJQF2nNkhAee3+HZMwG0emVlJoqij7tggqiZk3Se2
j8vnKrSo2uoIdxexRExjkqVT6PknBMZhOQyEq6Vp1ix9UQum8mzmSHDhRFwkTb2d9+ZxaVOBIc42
WiowctcCvRcGYK15afA3Z3iuj5XsYjAzUzCrq0OX1VkVbtEACy6+AYjatDHjsFoVNR7RYFyFdMVw
iHbuI/cvkst866KnkftYtzm34qimYWq9//s79d+0J9fhI6ub/ANqrv8jvtlCHJE7dUSKkqtk0cfg
gWraYCxMow+tHq1q8+/fTrfgqP/n1W0LwzR0gqkmxJRroNb/T2xY1rUad//8lznw0DblAxHAylcj
mXeojdpdVcMKD1IbBtYSXvzsiOFxPgNt1pPpKd5zh+xTUy2ISLnS31XlONzNr4wk42HRpgSgTdTW
1kaE4frJ+N5YcjNESf38ZzyYTMz/Y7wSPtN3z2cZwtVBwrNL9x2U1yPhlO1GjvRHNZxEj5ZijgcT
LiQyTnYNTRWXJNWPfZVCoIotdZW4g4J7vCBekHhEBSYEm0oz+11h1mAM2BusyDv2Og6/v50yH5m/
+G+H58E//82fc8z5G3j0FPxpzsNfoDw0TRucM820VlpGpz836YX3nfwp22ZZ1aP8zGhpLWpS4W9g
WbJtiS+UFltkb6fM41Ug6k3lmOGpmHRKvtfjr6NwLlkCcrPwp4h0ZMn+RRLQeKm8VN1IQeVrHvs+
OyUj5DRE3mYe+3Py/B/mPgqEFkn397nz/9caVKsQxZrr+eQsQZOz0Km5wJaAlahVgv35+01kuQwx
8hNCrIg5ZzjCR/eMc2nCVEpyIDgFXtoxCpwHXcnyAzjKeh2KtPtoumcF4tM7tg99UxnwBkzfbp/R
5e8N3yvvfOx5SxdBzJoknfwIUmgg8SUumHNU/VdUf2ILsdGawVUCIYJJXou6O9hEpP9pyPpDebEa
t/ui5tug4/Czi1GqA1AlcMJEite3pDWeCCbszn82BZ6is+qu/ow4f51QV8MIXori7XxUYJj521cO
SDiWo8Ra/48DodrwHaoOPsnEUP/rv5tPi4NRP5hZ+M/x+TS8QTm6Fm1YzrvzT1LT4iSKAlw5Lhfy
FjRVPdqU5J4wYm87XzHfNDE2Gx7dylYWevUG4s+LdzDt2q+QSs4yMC0BR8SWx75swnUssuA9hroz
n6Ezh0kFgr0hekxSrXjyU0dsFULRdqlRykdjqJ6ZhTifXeRQvhqr8MGsi2wfDcLa4OTJXginwMvS
uJ95NNBKkrS1A8PsL7kCw4pApxcgY9lGN6P80Pexcw0GjSp7prRfLZZKx46UNyJDI6o5pXvkaewA
pPFHQFOcEVY7aNHjJwy/mEmTRedad/w7I28hlRdS+xDGz6Jsuq/5Iqm7EDgH3eUpMK+Dfz6Eb0Xm
bOYzhIjQKTR4BrKKKZunG2uWthnT8Oj3pq4addv1zeef8YrMvX7CSvw+pTGHt0K0Du1K4+9f+mcX
UGG8E8WFcimBlpkSHEYWiChRugt5j8M9omrv0U619TwsmSWAs6BOaOtui66HIkiEOGU7H1UVjyo6
FVuqg9NR/dkZ4ug5lZF+wc3xMZ9kMOHbgWwQ4Aj5Roh0FHKW/h9d57XcuLJs2y9CBLx5pfcUKVHu
BdHqbsF7j6+/A8Xei73X3ecFgTIAZUiiKnPmmGm4M7S0nSMGAjXl5tke3hmwtzywMwI5tB8HNYQM
3SR6Ov9rYuSNf+bk9kSJe0y/nymA1yJ9PEnB5HXRG7AnSkwBqZ3RT3XRmNbidZAj7aROHWISrqDt
MmxRp1peRVYw7ob3yJOHJY/GEpVvMLwXkrrVNUl/NlwrPCuxsgAyLb9jaSDPgtzxbpVK5LCLovHc
UDWPjt/3IRUn/Z7vmWLtdBkrC4NilNQhX+wZDcQdmCdfDZbKqKoTHxH5IWnb8gTSP5lLY2UdZMIG
hzoLWKK2euTh6jLgSf/ofExSp07WodE2IRkl+sfAyjad7sG9UQLr2Rlds1uUY0LMMpRXJC76Y2M2
/RHE/XeoICLWES0s2UCxJYS+clVryi+8xvK/UvBCEBZD/5poAc8sXY+XtqUHLInQ37syqeot6jRr
Q4YL8NgE5mVJUxzcATmTPkF9g4JqHnX00LYhLRRdKUX/bBRflGk6z95D6wMlv89uQxgFo+/sRZP8
mjQnKdRtxFwJCCclFZgkiVdyLPKgXsanUkw2NCSnZYMCUrzUMFbmE5mwjRgU14/2Gl9i4sXTD9ar
xUlW6+H+wjaSSYC4lDqoSWPtR722n4OMip5BuopGxPofYQ4MBtGEp0tsS0emL5rdOLQUk/4MYOc8
i54yb6hatkt35019aZJ0azwyoBJamnR01PynCwmf5a2GkRmsooPRRflSq1vpNWqq16JSi9+97q8h
M2qfkWOa1OPg04s0RyZMWI3Ep83+6vMxw6eoHX+Z7VJcA+WGiJw/KM9V6TgUAaKv6lI+EiUQuoXC
6AdS4b0VHyVT0/aRbhDGdaUoO7UEk05fDuyaUzIa2Ul0ioNoBrO+dqpDQD0gUvSTHWbmd4k0MLQx
wZ7BKyMrqbNfVbz2gN+G8eWRiZ2NXTy+91Hiz7XU0l5MaiQXBmSvS91ZwWo0orNFiuSql1hzqUby
zgMVvz60EvMWXch7ZGFJntRGgVipSt6DuF3Eeh7fTIf1YaeH6f2qfgiSVZAUDZpGripC/Q30lYFz
tGbxzk0O4t6BoYBVMLJwKZptg3ZfqmMJZ6aofYOl8OdiydkbfHLnYpaeFWze20Fhbz7dGlNiry+S
F1ni4y7Z+rfo9sxSXRWUJK+gstqbqiqaBaiCftZFk47Xi8ujjfh63lPi9MMKh9OQBZO3Xz1sXeLS
uBuZ1Q+tWrLPJ6Wnp1jdyPgyhRUJoDZD6Thd1zS4xnZS2xzKkL8g9cXwDJOq+lFUGrxnW9af8Mzh
y0BhuSLuSFZ/T3xNv6F8irdEmJIVj6AIF2AHlpY9KvyVwdPiANi9dBKqhqhU4QkEcf/iNkZ4kJAh
zMQo9X7d1SYzWsZ92JB/iI+OAVzUa65eqoVnP8MatoPMc83jnEqPpKxe/ZTgopPE4+cQDTei8/Hv
AQGTX/JbIs5YxgYiVKLUGgrixr2y/5fTMriCAac4JvWrFXBU5T4GEcO9gkCYNw5cATG9z3ziHzYZ
L3FBYwzqIsrwPqIWupzpTU/dHW+3+9mjz0c6/Ncoafy/54nRdOr71zxxv3/d5X/N69hM7Q3iQSiC
i2BtQ9Gd9YMSnUvF6Mke5SE1wLJ/jFySALOI74CzGM5KtErwwB894iyP8ueyKf2daNXiHpVfQGcs
emAAou1NBHZKwbulTC0+oiJeTUwXA35hWZu2i3+JrvvL4ugTsy8q53/1idPea8mL83nh/f7nBxP9
csXXuZIl2NH+c3fxOo7dxGAAKmfx587T8OM3f9xGIgg2axW9W6ud9dqNavvVjCT6x8wxL4QU5d0I
rnRZabH2qei/xITSD1KssyrIKIYanVUSlHPfSNuvPOs3ltPLb5UZe2vHr43NCL/xZbq17BHccItE
3TmOZ1/1i4A7iIOnkacavHZcCv5DJsnW1byPe1M47jEupovr4ehOrIh/XS+a4nrCXEOeZNglYDT+
uPefa8U8cYN/3fvPa7cyoE2erMWGqkkcb8tK30dV/SpadmcYFzlJ0w2lciSXpxkwSYyL65XVss7A
s4umOOihn2H9TvI6xogAnZZf/UA/Fe9lJSVr1GbyggSPCtiFw6A0DpIzx5iJplq6wDFzIn334Qgu
wSzGBGDVRx4iEvYoVKJISA+d0vhhA+CvcDcYesXDMbDM93wS60s+gSnEQFnrH5HnGc/sst/yQTmY
tu+cKPxfdCw67q0cxt6pbirnlABzmOPnFyzFNHHAesIBWxwMQE6l46NfXOA6MGV1DIVR4TVlMxXF
WwirtSKGDRVlSy3onO8Il5zIrJEg4VKrOGH3q0qqJwUF0k8tH29FX8RfiTH8CHjE/mj0lCVY3Lkf
BtazM3a11nvnpT0xvcx8K1UPbxvIw6+lTfw5LiHtTAATC358uxrsYjwQx+lu1JmNM97NAOUkq7t5
4+CCfjSNqX6nuxWIaOY9NcNbLJ76m2xoBltBJ9qKUZ6y1FXnebURo1XaGIvUKpR1m8cjNccUThRY
YIwzlRLVo6lA86oqJVrKUzNwrALjD9PWj9F9gph1vwC3g2obY0msaPNUBcydxnaI1K+z1mlfuu9x
AmKn9pxPrUapH9tVss2dUCahla35dzmfflY7C7b4ym5swurFSNKnMnWczwi+yoJwe35wc0CKgwdo
ZJqvx7ju6gWeUFodDnPdDCmwce1xVfVxfPYBOJ7FWUFuYIH5OZWC/z3AdtJYQ7DFX/a/B7Q+Br2i
qrtEQ4BzHxVTUvxgq1w/+TjsTOrDi8jdob9jnyJyeZXT+au+MmHMPTrFJDHcwdFVOqXnS5mv4zTG
1CDPWff+67suhlSDexM0ROKv0TrydXsTyNn4rNnp75xd6Re1j+/oJ3iW2lpOPYmtrH3JG2+a4lxN
3Xa+bI3cjacqI+5dGcWwMNu2lHTkZ3FgEZQT0Gi8zdgoPYzUkTIKSgHHJbl05dqUpvZEdnrjZrX9
wpPPxjNug4ApfInCUV9llvOrkZryIA59p5eHcTpYEWxkjX3KXAxI2bQyFSOPiY/rMBvKln3eqzNx
h8fAo0mdorm9RwC7VMVkw0vmRhZJtxj+D2ktG9aAOuS4QaXyja/bck6Wv7l5WlfjOujnFL027dzG
I+wWUxczt0eXqGZQQwnIgg/EA+miTf2YtDHCmV0jYZQ3J0aa7+AFYn4gTv/dlllLrLw+ILwzDxXv
znJGH6vNszGEPj/VBwq0szh7NJEtlAuNhPF8lPxq1xRGuTPl4s+Znw5tPOunkcewOBN9deENm7zd
WURDed4b3pKtS39K2xp8jTh16uaIOrXcyV7Vn0AWYJIBSe1AoftSjSXUYIb502tYSldhfdEw5v70
/ekjX1nyjRRmvih1aqhralFXMj6IBx1zq21od3yonUg6yMAYViMI54vWVOmi93Ljxu4G2a1uBz8Q
7T611Zjjb1K3rPz07Op48pW1M9CXrsqu4O0hTcoSD2Va4uDrcUzoejDmWAhiJYdikip+FwNUMSxu
UvCgdm31InqSEtqsJwCO0wuIPpeangX59W4Vtap9QSDr6aZyAhztHKYvBBaF6smaDrFJQHg25mk+
x9QeGrqZIi4Pbar5zTQ9Nb2T4FkJm0Fj3z23i5Y9txkOf0aGWNGWdokfpZj914Wq1nQr9MXKX7PF
zcREK3WKNYWSAL2mF3i8VD+9KHLrdENF9U85kr1jIWlbFTLJOmcNE88deOKEON1zLZnwY6OQcuUG
iwMtya+qODQKhGdvUJdihhgYou5Z863+ILrGvkmAS9cHNQm74+PQW84374UGpajRHqs68VBUJ/Wf
KXIw1jzgkGDkPgwDqpRMQv6u+pTnyccAGQxdXaE9hdPBKDp5YUl1SqUhTTGQFcqTLY3PPHDU8dVI
DWpqCvcoAcGr5gbcxnVBqBWArC7v2WWik/LhUuOxkC/MNo4v7mibz72PEr30C3ttUW7y7JmFuvOy
tJuJUXGopV+eQ8rvT8+IurQI1I0zzTdzgFGRr9hou2sKJM1T6ETKs7hXO6LSJ1vUb8WVKjQSrJKI
Zd6vdLv3LB7IvlNd+5flU+9J1k4cokLDEerRfthC9VL823fd4IhciPVtX0LBzfP+A5/MPm+KzzqA
Y1slWroOION9tu0Rz2mYVi3WKi1k0BXlbMWn7BADNpP6zavcZhvhRs3XJFdDxYeWJMu3fijGnQf1
YyH6fUs+S20kPSehh+yZuutFrLTRMzVU0aZvIn0uSY3P4pmCBvA7QdHwoCe3rmWYoTq4Hs88/lpL
hcLDNWpdChz84jWtfOcpQ2b3jDP3rpm6SbvjJg4DZiGapGcwO4kdm9wWo3VKdLmwXo0wU4/ICfuZ
6GZJQp2MLnUzP3OMvdFpLrz6NN/2QfltN4F0Fl1x3aOAr5sBGxcpPI08ru+HJDCjrRbZz49+qTFb
Aq1SDdJY+3pMLbU8+utKdM1rijKo//nvO46BVm/1BBZABl+4KXvSN1qsvPUZwi3ZfUXKMZ4QZmLK
ZxTyGyl1MgCFaS9FszDRZcoWEZsx0+U3W0WVzNv/Zle29zQUzsegWfF5lKkGL1lxXrK86vaa7b63
rm9fiMHblzzWizXi234u+nRvQDCXkYRJLb522946+JWmUTiRjzPRFAOmHKw9XwcUQgpOhUsuKSdT
k/m2ZsU4q5tCPfl5iB6hcWS+8rTyQkTJ3op5YpRaHUI7KehJFFfpkv8teI3cD/ZNbasrHETKZ4s/
ADmUOPpVjT/riVaByvunpqj5az1S/1ar+tnpjPZTGd+biRmadeyprdBEFZCXwaVFdUiGBspoUqef
meTJzzBLEDxaOtC9NmpX5OKb9USQMSfnDy1xP1sdAgI+5hRcS0E6FWvFJwWuMxUYfv5GtG9mdAAc
CZOXvK0c41ZF/jcSPeNIib15a8riq+7bFKgmYx0LapWKzXtLSlj/6gOb1GnMaJWroUvDvVXp9Ukl
TgY1RS+pOy8bPrdzPwLaBHZd28Ke1e71H2VdHD08Y464HTFFN/aS0jtPcZquCwT+2LDU3kybyiJl
v1Q2bmQZCy9t8rfMmewByGttxWjBmyPWFe1sma7yGrlIbrjG03PjRPHvgg/dL4xQ3Rc1K3Dlzc36
WPR5vtMygCheoNlPtmWpc9kcso/Wjy4mWezvpuX/rfbJryAzSgpN0nKl5IGxdZp83jWu+aFUVbY2
1S5eiyb+DfMmM4I3x5eLXQD9HVG8aX1YVv8mJ0p8bSmAOaW4oM2UvrI+khTCaUV2/ag5dXHtivFV
m/rxVTIWvlKlOx8Z+FtCdNKtgHoQjsDmxIrHs2qG6kzV6nJtaDJoH1vp6EwwNRr9iVebz4Hl1U+l
WjU7z6/eRSsiSElSEFiyWjcYSUwzgkiqn3q3gF1n4XgSTU3Rp+dJfa6GqzfouIzHqXMsTNR5LaKg
ba6StXZkk9+WrdRXGSKrdRPzVwZXYuZTDvos5nZYnm8rc3pXT3OtsSJWXvl/zR3S1OF7VfqiTB7J
44SaJQqOHkgJfJmqcA/4nBVP+qAJRWuXLCcA8svrvzttTDJ19rFF3ucI58CNDw3vEdvLpFMIKGdj
1Ea/xQbJOBoUdC3LIclfhspXZwnmhyiyx02jd5AxArVe+G5WPY2S891PekKvrZytq9S/1DzELT2o
gqXdBfbRFxwkHI8NluJ1vGoSqX/SemQrUZC7c1FqFJADII/cwP0zQsQcSHX/tEFxUS4yGYMM6K+X
WZfZC4HMLEr2EvHgumg1/KpNsdgO+lsbW9E8sPoKGHDb35AREBqLE2UrRkurR0ev6e5GjAZ6Sy2S
7ecbMSoNlbnA61bmC4FbOW2Au7aHgbBoUgFoLl3AmSvRRNVTUVkXTNVlTJa6FAW53JdLsxu6Ja6H
7O8nwxKB7Rdn4kBJBCYm06EWTiaP9mOOa3rDMpFyH3dCJooB7FZmciHVP1z4tDNk3fKLF2vaKu+N
ahcA9z1TioqxW9jkP8pyWAySrKwTI7BXbVuVi4aA2F7Nq+jaxcG3xj/1hw7jGkys1uIKrkanKMEs
Qw307EccW7wpJPnZJ6y3kyuIYVkayeeyzMZVi3Z6r3nZn0NhFtW2peTWYxeybynQBHIynYop4kyM
DDVK8rm4WIqjqVx8mpSGGZUEVNp0K2he2hJ5pb/ANEd5K3XKsJ0IqZ1oapH11AZ1e8nR71CljqN2
2lOK2OM9tTW12rxSXj+c8oRypqklDk4PsdNKFWNFUaJ5jQsEkqOB0fd/JuBaQVFsYmr3PsPwzSup
vJXeyd2ZLytiM6F9AFv4TP4teY1tfzh6OgwmY1SSVzND2DDqMrScaRRD52Hr5BClxChCI3ttlJmz
SHo8FHT5OcTRCb8kDtiq/DmIvkdTnP2ffTa70o1M9E6J+JwOSgHB2Y0TmLa5fnDhnq4DYmrHxjaL
9ZA79rHsSYUQ9WxPYyP3q94bwjPvFD53LDPPpFqMpey75VOfRJTbAtu/5H4fLiMkWJecUNZijJLy
moPJWlROBGvdrI2FqssLY5RcAGbMNStZ+jkOA3kMK/TeyEr5i77ypCdlEubBMrL3vop9QuenxnrA
Df0cFmQSw8Bqbm7Ut3gy1ukXFipbKau1VdrxLxso46DQxD11uDU9S62Nx2WqPildnZ94gtnPeGoR
8DKlZCUGncBUD2YF4maaLw74I6/z1sqeRIsionRR5ya0NczPtanQPnDG6uxNh0gyq1nTmtiMTgPE
JiGGTWePgUefGMgL9z9XjMrODmrv0Ml1f9WqfmQrR724NGYp5uVNu6jYkcJgjoernzTqViE9OhOT
+zoPoCEOmDRbwCUsw/1VJI606VujPje9hoFCLSefuWM128TRoxNV4DMZXBzbSg3Hb8O3NrIThhfR
p7M3mo+5gofoNEUMNIVVLWMcGxb3vmmgT4Z2PSRaROxxmjcdMi3iqdpf4eWns1EbKeXge3CfTIc2
C9lu/dM0oInPFcsiGiF7HXUZaabteGBYyaw3PVaDXpUeTNcf5nXEf4xkSrnJ+ircpkYrn0O19BZK
rVUfXtIcqzzgf1HgpgC93NxFBQVoc3EKmbDG4sk3XzAckw9CyqnIMgWCGESIVhdo95bamurNTqbi
Qcb8LGPnlo0KVWQAty2zRjep2OmtlnOcbLNe2wLWTG86ef9F0UrOWowCgjSWqSoXKw8e6VKChbD2
g6SbgYEYT4ExOFcPpHxv6/FHgwRjlVEZvhZNWAgrK2whVnY4k7ghIXEKcHrk78DgOr4L5dLzEcuP
+gLEMjakrcJnTtJAssvU+XTobb6tttiUKhxBqVTsTTTmIUs97QPgj7mrI71ie5jJrISlptnwBRFe
xBRWvNa81JGjsXzZGpn2y5uI+zbZfFJ/G8DizlUcrKaDsgSEcPnoU4pP3zbHi7hEM8F8SSqMhU4w
/MEjrRoDCSdezs41sSyXzGcNSXK6f190yo4NQTtTGj18JbGqzjNw6NtxauK45s7iCBiRGG0qkNLF
CEOAAqWIVXv96bWA3vWmDF9Rv5xqeJBPehiTvIsQI6WJMpOzFgcKpKVv1BPBMrT1WwlX+Gya0Q/R
rffFsAlVOCWiWbemhgwn/OhqneqnLrqJio6ydeOl30Q9ojfbfJeoBOz1FMPpvNmijB9gUfcUjk5F
HsAWjqanmc+F7HtH7DcAmU5FIYZHScZoSTFsFtRK/9eti2gTaNI6w/VyPvpls6x1FH4zqcxrSmu8
cT5gZbVUqW08iz5xyPWg5GGbRIjqMO1bqugc5h7JnBXwfhwH5BD9GCF4e2V0Pu9LVaYA0iWpH9fJ
93+dREaVftcDti9I6f97qJ56MM7bRBSUw9aMt/B+suPjUE1OyqLZzWOvTe7nj14xJJqt4gYL3FYo
7EAVgQr3nysfd8Oo8J97CPPlx+X3SdM9MC3wF0aGsXSSy+V2iCWND4tRvwIXmqoSTes3Uq2878zv
tpZ5nrT+exha4SJtUu8pzq10E+StuqVeCVRkXYZLLadUuIAS4oHskNXBfTE0JOs8q25+KbkvqS3L
1zzJyf4m7ouYIKkFi5Rcpv6frshRbwgoMXaYppcD//XCH4xdaZFjaajbayHt3VJwEltIjGTop6ba
jPWejzSBzakJo9w4uuxBRcsPnPKpwaVKtJpBS54bXaGmZcRAZgzOspLHL5Xn88UUWOsgqrKLmGm2
LvkUUH9UfiUog+UC2X6Eter0EnGFF1FphB5cUYoghhBdrjZE1Je5evhkuHX4pDZFfHKJo4hWy6PD
niWo9hYNQVOcPZiC2d2n6WAfAJLTOuKOYx2bwbOP5mCFG6iAP0S/MQ0+ZoizXBo/qIEpNqLl5gGb
pqTt5yWFDhe7UIiZZlK3rqem6NMKNP5KMI6rbjBRPkwDrEprvE9GdOaSHux4IHTsNRUqv8xARU7P
weoKnm/UDSp7s7Uot+gwk4dXdFBbeHaWjNisx+f+E5+3xTD2/q8iroaZVLnBFSNHZ2PjJryWTSl8
oayCMt5pSkPVx2iBaMoaqyYT7xl7a9pzuwMg9Zb03kyPZWsz9Ka19dGmIX9ros/SxjQB04eXMUCu
57cI80LFjj47Lfytj3V5UbD6ObWWZM3EfMckfQDlEH2WX8bzeCDyl3bSM0t86Rmm+NZoKvNMCZBE
tbNFArlm1yZm2Nxtp+iEz0Vz8Ef9uXgT56adeS+o4yHYElzaib5IQq+tGxMxZrpZkdj1eUi8vYwn
TTm3rPLC5hzEkRjErHlBFmFciUvbdtOrI6nAwY7mFguOnSu7NX5SyLGCxvRPTt/zYUyqfWKr7UW0
5OypjsyCwHzVPTdxjShbZo2gUCbqR28FP9ci5O/95PNdvKY+r93ZcqAd5LqMVpEF8tNo+nDexFn3
GSgBjnEeOitKatn21781OfymHmSAGRoaCyPMwW2HbvyUSxL8yEQn/KTqBADaIVqDuUYSNo12bbwz
5IHYFipHywWLwrZRe1Iz75zYiCRjgLdHvUHZJgZzq1rEpaOAwJN8qjJGH3UTy56h4e8eTX1iIAvO
TeSHF9HoSs3awwthK8J00RWmfbtKgQ0sKE7JonlLQmXmmk23edwDfR50FoxkwlHt+Fvb7bqV+x08
BuvJq4LulqXTIy9RzuyPu5sfRe+W4fX8s5T2NmbwyA1Hqo9AJbubbefFrK4JmYsr2UerMytxq724
1HX4GAUEn3bi2swC00NVrDdPdAuBUOhXh7zFeCbAaCsctPKgWH5JBJ6c2Cz3wUDVjow5JAGI16Tz
+AhSgPAShCVFmXliX+xUr5dZUMhnQ23UlSYRmlTsLtqUOTBjld0jBFHV2g46xAxlMLJNVcjlUdda
c0VRS3N22Ekv7aRQLijDKOznq/wF8QNIKq0bX8tRkUnb2vmHT76Pjw0gAMfA+gWn3YsCZO+36YVr
l5gCfsRQRFMnDmdud0nYnIDdxQ+IIqD2t03tYEdJ35fe1r9JPaqrEkrOnGoe6SmsWm9JhQJ+L2Xi
XUQftpHyuh4sMCH/9DWxau9Gwj61GnvenCJh86TG/f0m9z7bU+emTLI1/+cqO9bfCfJaO3FfcWCx
jmHfoGBr4coKm2Z01dCY5SWLuHyHcY97rRz7F440wVcACQaNUahdfKNL9tjMeEvhfER2nfBt/kPS
C0hLcp/vwrF0ro4s/RLj4sLxnwtZG75VTfUFxsq/BjWkK1BGcO/yAEmFTIoINVobZ8ZFjA1+0fKm
rj5jOCqUabhJuXJlnEjucxMfsmg0au1GzBb39GRcUxynPE1uwpABzPaUZuNaTCimj4ZRO/3GcWUb
y4vpph2aicXITml1b0dYXmYs19TGLvfiCtZK9sXcPl5jlEp8fczk5+O3sLkV2iAcAx59OShI+Ai+
vhE/i7h+7JXVYMgwYqbfvfV7dkpjsH1cxNI439iodylKCdwdJV6/7z/7SB0iVEtCD9OV4gez2+Y9
cRKVylO6PCXtLihERUPcUDH5f/tx8h3EMetINSzmWp5VB90oQ8j0I+KTpNmyrKteu9g3NlVadSAK
RuUzp54atNjWtLVyW8gSeldPC8597jgHPh5USU7aoFL7RtimfOKGNCwNUxt3WitbFyEZEhKgSepT
6VX3Ah7H2OS8r9aGp41vpUdAYLpDaBsxAS6VcJBumQfkLNB+pwEMIj3bMj5z9mlLgj4IhSYBUWX3
P4eGlRjp5m4l+/X4Dph9mfd++6WBpKamW65Oaoc50qgg/sDlRYXBYg2LnpqWfqai1T1SaUAhZKtC
AZuafa7XR1epSA9Q3RSuFcNhb5t3+zEn3zMTp+JglEO3/2vE+qdtVZg4swZWKMr6zxxDMjCSJXC/
JK+elXyzGzzG/zmk0y710RwKddxNiHrR1U37WC3gY94WxQ5bT4AGVng0J5xInQIbEQcemHCbXf/l
0SXOgqmEoDPVr9yc7M18Vh6iPw1z4qL3S3Hmiuy62Nz7Hje+D4s5GT4NK+BDCQCd7kYZR/7RdxIL
U6vSrlmJ410tafGRajZ9S1JN2RSG0Z+gVybLKunLF6pYKPLO5fRHgnC25al6tUiJYEQ4XnNI2lfK
r9xzq1KdnZO4eSfqTfw2MdUNkVDrXXHtBQTy4dZ7SnCkHIt65ql/SElu2nLs7yVNbt5LEIVTd+GP
3S7VeLg3uWS9G11J0YstycehrMwX4kYr0Z/DftyogTov0HyshrFsnsxaLhdD0Tk3hQcsjmZG/FW0
+i6VLBRHtrTpYjR6hI+Ca1aU5WdFMop1nl688I/xl2Oahmen0r2NbtcjnmlZvQgq29wDpg/X1F62
91cwG9W+DS5JHvEK4Ap2sXgFV4JUawQHM86lRSx32hoyeT2vRye9ttNBbTsJbozXb3AtTK9igGgs
Yii9eRJd2A3E+8LWfon5YgKRa2/pw2Vb8oGTorkeZa+O1948cE9rTXMVEhJtfLBl5x0ggZHM0wFp
R8+75T4K9VC/VDFqgE5P5rFTPROTwy0l902K+L30DRPbeiYZpFrsqk7fPLni+1nRXhpI+Jcmy06i
u6trd1dlbj3XNDN969LEW1XoXNdiFO8TDY6b0R3EqDzi3qM7w/MwmvK1qJotUH1nCc3F23qGlO3a
QsuQFJX1VRw0QMzw8VXywlNfWmr11UbK2VnIT+OplcuhtKU4qSITn5Fu1CS2NAYCh5lrNPihUVx0
K1wtXhGn9VbO1DSQYa5h5kXL+2gYZBsCO8WCqAJ7NANWuopHFEaNY3WrKSvZwcfGWG4aNQqCa4jO
+cNMtyqNjg90pYdrBxLu/XoyAJOG+0VMqIt4eBrTbi9aRmqRB/az+wvHmu+/WPZHKecj6huoB4RH
X8RNPP6fLb41z+Iyp/A2Q65Ulw7/sopCqJx6qqUqYShFNSQlPPLQAf/j665j2fsTbM2W9T6rEsJ/
LLQkmDIp2Ngssn+UCJUpGqnUJ2tMz00mSfOyCoZL2krpqm7U4hiWOvRDjdWUz4PiAEWSYIweaE+K
F1WLoUdBpBUN5FLwSXMrriDneUN3asQhCnDZjc98SLvTo1s0PUIY61RjBSyaaW13J3EmDibIOvZm
Tr4UN7Ksli8yceqqwSHsYgBVhSXH25LE3npa++1K8KGHYcRw2PZVYtBsV+Y9fgmfckF9lQ0kFLrw
V2Dq/W/bbH53NnYKjQmtzjDTb55iarE38EFd6bJcXT1PevU6x/0wVf5oBDNhysR99dqQbdR1Q/pQ
QkyQtMiU1qVcSh+xsYZBEX+4C7tSjLmnlOVrmybVGq5OtRTNsKUWQC/qDM9oRtPSc+cKMbOtaFqZ
pM50CQ/B+7VR8sMLCns2RjiJTLh/FTgXqhDO2EC/YdTmb0QX7k9wQ4wE11BCjC+59SWiV9QEtNey
6VeiNdRUe5BsOYtWVLg9bjfGD9FS9cI4BF04ya8Je2WGEu1DFWWrCJH5gTZuw3iqIpkCaF6Bz5Q+
yPJCTHaTBidaHUtXMRqBcVrK8Brur5qbPQyHePARznFtStX2vC79ZiuuJdGAGFFXnJ0IvpV+Bx2D
GrqDGLXt4SdB2eIkfopaap5A8+DeUcLS68gszGI7X4+SLn9XVD4Qlb+fgLOUvxEprLKNh7/DRjZr
3hOusfcLxdirHZnphTilaj//cyraXm+kG2rn9i48WydaZAOId6FHyyZ8/b80amKgV5MFikB97ofS
GvP5jrSD1X0AfiSXR74eQuE7cv/klciQu6zKpNun2DMRwaPcJKGsp1zomQGqUG+xHaWM9+z58jWU
QwjJplFdwQzUx7GtTg1mIFfRNdQUO+YZVDrR5KmBO4tbY51se0cjGomRilOnlvYx3yNb0fKCjDXX
MC02REYBd4FYuaSqJO88G0fEVG1SrGL9P2cUff05E6OQZ6Gh/dP3v+Z1breSsjAgSP3/38mbrv/X
Pf/XvH/13V/b5HnbRqCUEvaLM021QZF0zrArPOIkpU15Z/FqRUXwVUsV4MrKsncx3kykOgoUKRYV
UfjIkqaU7UNq9OrzoGE9oY04cFRojd60/8fYee3GrWzt9okIkMV82zlKLbWSdUPYls2cM5/+H6z2
Xr22sQ9wbghW6LYskVWz5vxCARksz9NnAMLu1XSbteyuDdDDfl7r+Ac5+XsToy3tJF20GaOouqRT
ciGAdbdm3/pLuAx9sAQaQTVtbheeOpeH53H73nYy+Mm5vkdhaUAbaAjjRdQY7e5m3TsNuFm0sd/t
dC/hgVA9e6MCulxVFcfRCbUtvPYK/JPMJcJH40fWDvERbzOas9+CcMs/s4J5lvJnVt9af2YNM3tO
fpenKLwL8yx0TuWHQbbFRzPH/Fd+dYqAzlIVCMBlvo1SpvnqZs1wqnjyzENXv/a2GE5xb5fmgbEU
B0uUjvJyF8yaS1I5scvDa1f09lG2ylnqoI/9a8ObglVNVnBAqrWjZpnZSQd2urGqJH5xlRKzCTDx
X3C/FhxA6999hZmdVmKB1yOw2GaI+KRJHu1x6Jh2ede5j7kxa1fzqn2IiAgEPbDfTWQvQ/xrf44z
A8ubtOoa82fZyH+TFIe2bPBpXSukthel2Spv2YAp6+CkbCdzE651DIgSv1PZTMeGCEh05kk2HS3Z
JWjHP5tkfoDGkilGjxxQtumdcxUMsd3VX3j9UPQAFVyD+ScOsfQ2uMpLaIufgek4x0oPg2thjcWG
9aFEPE9JLHK5pPzJhtjTdhI2OkOt03/LgnzbKWn0peoISjZp1V7JWilbgN/jzgR1+KzpmA/JKd7Y
rSpKFJ8kApEQa3DUsaNaPUUa2S01s56mid+568fxU+MAum6JXr8r7gA6feCY7zW5QT3NgZI4e6Jq
bb8y7L74cCq73ap1AjIdOOI72bSNnFCmGLXIr0xgHaIzG79okeAzWANLj4u5lQPOurfkmAhUgYWF
WHUIsj9DfE6PdiSSBb+EcuMARQEwVuExMTuayzspMd/9MyoHpH/AfQqab/oK4aVQxNmF9cHeDGGC
R5KgNgsQhM62iHaRqhqneG6xTRgUBxV8Aas+Bzzqto84fOnHxiQM1CZAW1WHjcIsVD0G3yCQwdiY
txFS4fFCqxJvHaHwXS1idOeqhdxB5OW+16RypAu3whjEcgxx/ho7kIXrps4RKnet/2qnRfHNq8Ea
SK0JsKAIUEjFCTVU9IPhgTWcpSek/gQyYhw7ZFtMsJVs1Q03la5PaztNlQbit0qcA+0jhBL2S2ub
GX6Sp69uxdum9p52jIYqPBNKJ+uJaO89Ndo33Z2aX/GcteLw9b3ssXY2OCxfRstI9orlBjs9NcQT
XuLB0muj6Lth2IvaQOk9CSgFxtre56FaxaPuf0Pflfz/RNLXVJyKmDR9lv19LJBRiKdpS4TLbxWT
4q5U25cav64zutDWQk7T5/Ne0LHEWXpovxfRxZ7/kejctqrxMGbGKR8q8yrVp9u6e6+GPAP9RdeA
8OjG68Z0LZuFnjdbywEMpQ+a8ag2vvmoWwUiZyoPfRrUCoqPPcklxUXh7dYGq/DREOTu5UccrTQe
wVIoD8lwkj2WzuEDGUzNgpFSJrhEzColDlRlL7pE8E8couzaXqVmhGqhqtB2R5H+Z0YCCuxy+0iA
1vmUFwYCtozLgShS8g1Ip3H55wvlTG+WQHH+mS777gMza2SKbt8pe+U/f//i28/w5/u8bkLo9j7j
/l3yzlkDXCFPXmbaohsiMmDgN/dZnuNEO+baixNylgHQdZEteUEPuqr08kU2Qqd86RDmfLjNHlG0
FV3X72WzSTy8HgSuarLpqWmxmlxUK5MC9ZV4Evo7RnnJanB1Zy+bTpmdkB5pn/Emr55nkpLsjs3G
3v/1IcrY7n6ICv39//GhKSUV7MY9qXGk5nece7w1NM9qUaSGi2Bs3Jw8LFJXclHMQm8ToRT03ueV
sk1gTm9tTx0+yorj0bw4ek6A2LptUBXwfe+pJrReNPPAoGvVwgfOaaZxtR4wWiclNBs8RkDgzvKu
dmt8vdu8Xk696BHoeyyKOPkMw/ZpavGgW9yuAWlmOaDCS1wiPd5dI6yU110krHPSBBjt4JC5N9im
z3JATpGT9VLJn4PWeQJ4i2XNpE3XQk/KbYte1l6pvOBCbaonrdP0P2aTJ12k9pdnoXvn5yDILP4S
Xus9JvUQv/CCFke7IMUh9VTbyWLbdeMXv3H/9A9Zb+9c3ihOjt5/LYZm0HGkmzzcaf8Tgd9WTdm+
LZAe1hKrQO2pIwxt/YgXFhrScbrpCf6D9b1JzrQnCVQ3G1W3m6VSteXrUCLJKe9kX1DTR8IAg1yU
F56H2Fs3As5p3hbjp4YM70Lxc+1BDWwecZ6oRTAryvw1oNZqheMcG26R9us+FS7ppXD8JHA+IG9c
vrZQBg+yHy90+q3+4DltdesvhUcKZvoJghHUOM5JCy0uMbqxleyhzMEqzwMpKMGwjnRcZBytPrhk
xw/washGT+PGLJFkHdqyu/YZfNSxxyuSHE+xRPLyMwqr6TQWXnsNYdGjTeday9so4YMh7OQqSKVe
Q2heK2XSQNKQJ9oboN0XeA8Ol0F111K6y1Aa8zrWsLuN0jGOsgnyJ9tiaVKvOj0wryTssoU1Ndbe
UQlOOcfAvI4TFrXKLjdJOQRX0RTxflJK7ybVBPUzX2VOU69TuQ4afR89Zt1bMK+Qga6RezSTcMND
PVRH19OHp9RvEaPQKMgg4XAVMdWfAuWsdyG+d7ijsCMa1s4G1b2WTbew3sKutZ8yLS0fw5EHVvZ3
AjIEumT6oVNRP8Hfvt1ZqWnsEyP9KRe2+xKLg7W/SK2y2ssBqwutU26KY5mgOgpAChG9dA7p1B8y
aJ7wYjzYHsuSjI7tzA+X4QYHv+Ta4+pFFtGJr5mh56t+vhvnPjmq9M2fu/+feVYTPYkRplBRNu43
zQQNFsbpzxIeHCV11XnEDbI+NsRKax3fAQVjK2E2OupsgXMMW5w0ZMR1aw7ErGacoMM1RW+empir
SKPwRSrXQ0aG/KDiGvab3xh4ZejWl59ZxzbK+i0asfx1zUyFZjmQ/kHSID2BnEOjfb5D6QUe5Hyn
kAXAagWsEyyM1xBZJbk2jKrmroq2aQ8EIPRr/UGKM8t+FW2OAw5WBKZGFKE37H4LBjP9KVgr3cEY
XhqDGKPNMjTqp3J6+WdC5cafeZiM/2tC4/9q8dzCr4PHWen8eJVharuVz+9oeMWxadt8cX/iUTJZ
GV4e7gFeIUdhQMcgguu+Eg5t+1g12RtjdM73FPV+y6ixaRCuElJUKyZGXCqWikuYOlgQF5oVcIn0
Z0q8tBy9xHtEna08wp5apCm/s8DSrLX8vehju1LR30f7Btu9xIufJUpPXroeeE4HhxT3FiB9Ai3u
IBJm+WMq/WkNvXClcmb6nluhu+RZix7LEeEIxQr1TV0X2ksTzGaUc7ZhhmUbifViUDt8SRyC+irT
X2WrbZKF+l+tQkkmpPaxi+BI6dkGxqJhmmCmqRaU11j/3QBkpsijdoMAEZtqMQyLrO2as9xj+RB0
jU2fJy/4Nnnb3PQBl5dVfbtE7ojat54qW332XZAD0oFBDrTQoVd1p4I60wbzmlSBe44T8TzMLd9z
zatricvkTemD7PICmOFV0phrZYyy5VhT/lHQfwxXo9bDP5jbcHy84yyFdTQShRF5Ky+ZpbxXiVvu
sP82NshCD4u48ACi3w8Z9xF50rgPyDusSQC0ONkTdX62YCQ89GU1JfG66iuShTniSYgbGTuB5c6T
mRj+kkco+4pIIc1vV1HbiF5iwH4JvchdB6Sj30olhMY7ofnIqpLvorT3oP8Q4mDOWGxzUZWHsXej
B8zkDaw81Oa91J23sDG8X5rNkaUY7R/yQ+kwfOoDBoQybeCLvn5E0j44xbm/C+eW7JKDsn8iFdfL
DIQcjVwEguc+OaMgewQ/vcvWMky5X1SCfrbw9mcVdP4thrG1Uj+lLijDqnCHD80tDlqM2rbRhvkj
iLRkYfjV+GGplrrW66pbJ10o0IlK8vP94sx2TEQB1mlwV39135vePCvocnupJESMciB3I4Q8Aw9p
TEzdTTNzP83ABUaSotpS9wNs4cmqsVYvjB8xQu4OwizBwlAxbwUyGSwyCHT3PjwFsGqyYGrljRkB
8fT1V8cwxgOajuwJ83HVm5t/jd6bBFP/nnz/bJkhDIv6wJk40H2UF87dfeapt4bsqUrD3BoGS7o2
syLuU7sMNj3BfbttUZh9BAg020n1YNgWOMxpx2ZuVgqSmThth2s10/yXQskcPDXDF0wusHqau8iS
7zSgGJfbfHekmAbzZCsHEUk2946SwVuZP2Dalf6cJR9y7P7PUfmBPBekwxP+sIsKuL6U8cZNGiFR
Lf0cSFCCl4u1p4YK2TZH4QEgUGucaqqY/O3T6GV0EdQipEl+CiIMkDrdrjWNEm0M5PY1SnT9TKNA
DL56kl2AGf7ucuiSRq9yVhfHP6nrmqcJoNlz2cNlLfX0xRRR9sLe+JHB/zjLLrTM0KKtDLCK86Dm
JBj44Qk/Fx6s5wwPWysZ4pWH5Mp7naG32hqtua/4wd6d0TmBYSue1ZrMo5aZR9nN13p7+SGzDC5I
BSEorU32UbJAgIt9R5LHPBizRQ1Cm5u4Bt0ns2FSnjzzDGAtdmnsZHJMDsg+XR+NnRv5e3KZqECN
0QScbBLgnsj5xWUL/QjfgL1sQtSCVgy90evN8e9pWgBFRk6j5r0qMRp7zcBAgGOrt60N7ae24bo3
iWUjMm0nPxsYP4OWe7+6EVWgEdCUq8J0UQMw+sCO+8No2sgft0bN/0UHwACDP4ZuGlJgwj30r7uB
Z0RREv/Kel0vAkBoF7mZJkMeYak2xHvZlAMcrZW9kwTfC1iiF7fC5SlvIzM+j4RzS85nSJZPjbqU
8aZRusHV0bydE3jBo+yK7XMCnKTRLJKuorBwegb9vWjQkiZ59UN1SLRmUxdcgQT7exBD8VYl0066
Q7kUuVau4q6kbEwE8oAfofHgTIq91gZi3aZx/vRFDnpF/D9w/TWc/CTnQZ8Pl4mVK2sbubKTUjVo
1maq/iqbllt0t/33Pio34CJcmLwO1cKSmRqEruNt2Ja/RIaizxJcer7SdNTWi7m6KS2bXWXYTIMN
JnM2dVYprh9HiG2FbylrfHlbsp3ks+4XUD/Y0ML+u//eK57nzfRL0Wf5kEDkzh7Tv+qk9g1yyJbq
u6uOAGjBnoTIc5xUz0geo5NTZcpO5ur+1ZxjTtnUgKKicaD4u9x1CEq7Tjthv6SdWspJ26YxPmVL
9ieTQD1b3qYUw/tJwcWwCYKzp6DF0Qgcr5ysCs5WZnBaliMoWXhrqtjFglcCft9cZpLxjDdgvIZr
Dza6M7LeGPK132v299J58oBy/ar8MV6AnLZfQ2B8HESIaqLC0/ZDgvRIh87PBR4UeVvimA9sWd/G
urAfSLUOq8z/TSVLDxf/3CjKb555EfI0/xlSwNs0N6qu6YIWGnSetCkgnY4CbcMSYuh7SeRN63zX
iFa/lsR2F9s3P2V3G/fNtqu8eFPPLOA4TarFkOqYGYGvftPDBqBm3L8XVZYfdCUzX2zXJukBJhYD
QW2FCYt9iBvbePE196TM58+sMzRODdWf/nn+X/0I2j9j0GmUP2oPrX048tcKgJptsUPmZY1ePNv6
SY+G9KXKem3d+AHVKuCgLyTUp6NlqlTg5+ZInhur6yhAvV23sKdN5SGwa2aGdJ8fZLM0I/SpFOV7
p5UA1T0YrBg1KtkBrH5wtSsrlKNyru9g0eCDKtj8K9joWmM1qka5vPfJ3AmcGnhp/bgenEI8hjGR
8fxGyDeFtZRQzAZXd3tL5oFGR0TdNoR+kH2arorN7a3L2lzf+q0Gk6tCjy3Da2xFtKJdw7kP2HV3
bJHDXPhW5CxTEVSI4Xcrv23tLyXjDTYQhHopQmFsyClVByUMU3IiUG8hL+vlj5ser9Ln06PM+qdC
x3ZpUi+yZZG93RSUOFcqxtwIFPEy652nXiCUBdcx4CwsRwtjmC5kmHeRQgkM2F/24SQ5TrOZ9WWV
xpPXue17UVfVuh/G+iSKzj0BYETGWFUWkwliuAbu9a79c5dP1dWj2PE09Lr1WDjaRZ/f5kEPrEdk
hi8y7PFIKzwatBJ86HYI18HcqIm8WTainVngLpPYzdEJuuoaFk3/OLUpoMcgc4GOJi8Ys+cHtnik
tf6J5fXokwNJ9xxDMiC6BzUFbACM7zxh0vBDMktbX5fZl9/YwdlPXXIm3ewxbc0eX7r4qtAgQtGS
xr1bmlDPY3bHkSlh4UeCrx/V6ThpoJeUYCwQyBlu+fsGKYmlQFAWoR2j32cugoF61cQ/EMMlGQ9t
27TbK0Q/OPvonK/UJFJhVATuvoBjiK1ACmLDPrkgOjZOWPhbeUAKowFioFPnD702Re9TtzbRtnx3
KNqfcwFu9XaMmj9kB+R4rRajhszpz/JiZulw1ueLbKYlCfOpcDD0LjIMdrQY/CnKkdiTqxWIU19P
HihhilfuHMR7jMndpHoCdW9+A80pq4/BgGhJJ7M0jkqEGHTqtO91xYUxxZEUvUGVhQEvA+li8L+a
ndq1Gz1qv/VBuNRGjT0QyWRC5opi4O3ZLYvqoVBLoF0VPKJkxu2oH+38K/TT8QucSfrGnlqs0yxM
z1Fmx0eFevzGHUheJgVWSQAzAIAF3Uta4GsfGPjaW36gLDPbEkvZvA8MVFyJ8ueJljf4wDTmulof
DuNKkWnsMjODLZU7iOgywzRf0jm/rhb5nnWoP4Ecg+E71g8yYkS2IVlQqjb2CC61wVK2pzE39iEL
yEbEkwVTt2pyZRcZZrOMLTcja9KIp65OfpEpSs/wW70lInoKZI0G0555m9bm1SbKphUKAuJRtvD2
0Q+xmMib4YRA7R2F1cVgp++J37qLUFEF6SrDOwolUI4OOr3DXrYbo7OBYYSluzC96ZUz+bish6x4
z9mgWa14cWQzmMj36YnSP0SzgYOTkaF1qzfbrfxL43nvstfLPEwLNQynpjoRKw1M/g4wxkb+vbq0
vUxRIz4KDINWRgbxMp/fDmxQQbRQhHrSB7NEZ7bqvtfwyENnReo3/an02KYYvT1c6rG3DlHa6Gu3
6sNv5ZhurBgLErif5PXHsFrjbaR8q7N4hcU3iZ4U6G2Ve9ZjjJDFEeP6ZHoDTIZ8cFi8VHnrP4h5
D7LCpl85DgdhfPkyakOOuS8wcV5W8x4EVLV/IjxGq5tB+QERa+jGLue61coChrbJso5g0AhQZfxX
W44PJPzBEhlIFOikEgx3+o5g5hMrrvECOREylq4oxE969T25akmHrbCBGqgbkgbVuqRCm2W49VcT
+UKrE/qDCjEUA0jn4tr+b8BcznOXmjqSwUA9VKoDrHUpafe09k45OgKbWFHNp1w1jCViPe07pqyQ
QNzG+zn5xvoGQRTE4ygUVr84e37CyRAfWYNcU48r0WMBpG9KrB9mkfDqz5sqiQQ8wSOvvO3AWe0o
R7RNf8jFQV6sqWqAuqbVbReWM+bvqIMBO7KC4meTWkRZvvE7csVBtx37s7OCDI4/qE1bsSBp12ZO
hqWqTslMmxhCY7h6DXhPuzez93xy1xb6dPZLWoJ3z9H1aoW/7hM7OgSAMjRg5kl9coappNQz4suO
lpc6RoehjlX9nbULq76G5S+yU3IqeGFIDr7Va+NFaGV5yX/LDnmRXH7MPlXyuF24k1ZBsk9B+2sr
ivJ3Tp2kTTDk0FFqqNs82Aec7zFhJmCainkpaY/1nL3FD/kqHFM8ozJL8Y4lD3ZNuU5QnljDxEPP
cZqdVxV+FRH8mk+3R6vX5NckMn5fo9P/GEZ+B50ej1c3S+KNzZZ8Qg4/P6IY4mwaxHqezaEPF13p
P4MOt4197KADqBYAArFmZdHwTHulNIO/cdD1QEASEH9se/pDInKOHZohWE7J6fDgf3OE6M64gBs4
W6Ouphth8T4qboCpNxAMc256hRZj61KXD3K0Tp/IDMdvuRdlFyCDb2jfJ+/mxQp4u2UdTs2C4qGx
vBdp2dQj4fAy9LchOQ4F/oKijP8YxFg6ATAOlr6eBQc5nZyBWKswVW4Wunh0t7xC5FkCkbTHWyRk
KwHwSugKxoxtiea0lLzDqLA86yjg37uCebAJtfIMX9sqAAGwrj3I0BTSBNw+JfW2MhaFIRXu1cyo
kGdhIbB1q7/wJm9vYa2noGlSWc4WamOySDjHrkABFWv8s+unpivNyzRsZca8dsZpT6gAYVjm01P7
P8057eN0kXob/WuyA5Rg36dhelCMwP1OHOBM4ChNz901icCQzUkonELjxSUJf2NbNZ6F0tfbQUVS
Xe7krlX8aZZ9ob/CLb6ObHgPVt4AT4DsJ+OxCEffS11QRpt/HDkmW/PP+s9MLanTS55m3/K8FWs/
NmjNdzmi0RffD//c3Ud9fq0LjNZDdtdL2yKI7mgA/jltmxecXOO9leEswJJgPseiGxagIq0vplI6
z27/yTz+KCo/hZ83p1LvYAxdkEEp0/NfGA3ZVIYPQ12auVN8TR6cY2Nk4cDOCsJ26SgX/BiUjT3E
5hFYi380azFuawcEQueNnKzMOn7TZ/SQZ+fZzx66WK1pc7EUwE+nlu211ozLkAXDOcxxWffnSzuO
Cszl8kn2y4vj+TEY5lRZ6tEYrI3JCYFyU3QYjVAc7ijuSqm7i5uhviFx4lbKAgpiKf3RsD7WWgVO
PO73N5x43Pk3nLgKXWhR4eALEGb+8gwlni4IkRyegCfLixMr5H7cON2l4BRufVozU34mlxTLPE8x
4tn6TIkvGJ/JHlhSmL+0gwDTl4PvF6H5igbanFX1bFxX1QZ7hrLdACCxrz2gF3CUpvFlUsvqWfE8
1d8OIBxmlWPliKUbea0hXaL6VrwCuNQf/Vb/IbvLIfR3cePj8jPPygOsEEVifzMN51knUIejFqbf
65HwcvZfmmCHL6Mp8h5KwDAk+1xA87VhnOWJS8yg6zYz9d39UIYgy0QWY46Y5IgrCWptW57U1DpP
PNYlpikGPnLydgwNbIX9rFrLzttIHYjjv5pyoohSGCIw/q1TV2JGBbx1fgDuf/eQRMC4yB0NA60U
G3lnMsTSDktzVWfde15nGHCGWoXIMocyijgzjkavXThos9MhysVkNsJQO8mmIjROtbqd5dt0nChV
8hO1NZ5MQ1h+E22IbpuhdKeaYOA1J1UR9H35rYj1eotxC95r8zTKhYcCD74X1Ymrs28W/pJzRH3o
+iZY3/B1SeJZRxNEdz0zWsAdhZSUtjJXLy+3DH8xLzxN+2fgnvXPvA7sGWagZLrnUIuNITzXegn6
BV3HrQiS8hqZoFgCBCG+lBaZYqAyn5YaDCsUSNqzjRECigEwmDuQxR9DqO4rNBB3caXmW6XBOS+l
3I34o4Xsl2JuTU7J18p1pqcOSQkCcfXdijmE1BT3VwbRspoaxarV81dvctFSVNwUSrK8xZ7cQjxG
89YGRcHzv0ZyxcCF0ObHpb+rZ9lVOUW2w6rI1xrcUYK9//6Y/AbDds96r2PznNh/vvT+WS9M9N2g
lK+yy2VnWKsECttJ8w/sppCQRQ8lrBqrA0IEhFz/1W+KojoUSPS8iiS8zc/CSllpPgkB2T/Pz0pB
gmbuV+fv+ac/98ZkXcBs2iLtEV5hKXSzC3A7n0MTV5hLC37jVjoDu27OMcZLv8vBMVI74pUAMroa
n+WHiqJutiTSIjSH+I6But3ypgHaCCu8kFfMtlXtBitXtPOJzueg6ob+JdC6fl0VPdVgPYfRp6jW
SsIOMt/aZAb64qhC4fCOP+XzkJfasz1039ppCk9+IrTnvA+7kxlWb9imqADtvMxZFmZcbOVc74zQ
Tr+F8RQcRmCCD6kaIuGU5fE7gfe3InCT3wOQGd8pk68AmDjy5TiCeZlebjzXE8fYFvVJI+xAZy8X
L04QlYuk7vNfWb1zsib5TdD2i40gfZs0dBSoJPRnw4m0Q8axeTu6Vv1MClFBNkTzHkuDbGyH6DKE
rYJ8q6+CJ+6HJN/p2Uyqoch76QJ9ukxdUbDosmbTuHd3WlYvcqGBVpsHONyqFxdwMPB/kCj3PgeU
2kPV6yvZlc/T5NxcGb51sKEPsl9eUCKugR+p7W2u7PNFqByzKsJ8Be1EakFgix2MQQcrCl9x/vjh
4/v0FSrJ0SJu//CzKVv7oZKdHDGoZyxDEMERQU8xJlvbhVZ81RysFs3oGyQZBJg/ET0Lr1gmKPq9
AI6pX0DXQLH+JoWcO6jpD/5YamCeOZAUkzue/9Xnl2a1pCRtrmVn7kNxnALtWMfDuNfa6B34Rfyo
48/yKO8swwse/O6tRNb+EZH6+FHeKWHlYRJXXCZku37qk9gWOL0ECxcSaFM72e/UL96K0KveXGzi
KqxgKTTEwbPvFckuTvPpFLcBPh2ebzmHFFS77OusYcKZAx06RFn3hjFYFwUva8IBCgnQQnb3Lnnn
YS1JEjN7kC1w3epOxAPaMmRsN8B3BYprRvpgmbEHUivsKqqckGFlpzOZSJ3iOTatU9Nmg1PN7iRs
O19ZQun+ZVTaG1ay9jRsNtUyR0JRAU6DbEP0VApfP+dx8Wb7JERRIfpuY+m3iP1BPGa+H5xVFdK/
1cbKd5IClLqt6EOkabYVdVLsuggpp85PTrpmeVS1pnpTm4puLMIkWJpuX0F2NJLHLNJwSfPN+M3I
E33PYTV9FGPZnrMMtae6QWEy67CLiM0SzaL5Tl7cBkyypfIO/DUgm4rdWmsO6tFSTsafF1dAP7A2
yT9fwGGwXmdwUm5T/vqWsnS8Velhe2vEv3LQaGd8E7Vz01XZCNvK+alYqbWVfXY4iLOVUxJbGClu
HWn56odzlZmYC8odivPQiKNFvg2gTUULt9CWceA7v0WUHKmI2T+1qXtX7UD5FCyBiwgB249+munw
OkUzgtejoaMKVKZWfW11Z1phBVY/RY01rkfOr4+dPmmbLrH1sws3aNvrIVbWYZDuHRQEIYZMeIm1
frwvoBntc99d2AnCWe58kXd/Nf0aRS3Z56RKsuxDW9tMeWe8CH9fBM7wKi/6UWvC5nbvxZcKv9kX
OVAByBxRUj/bNiplUanaxUcSoIHURYO3GcoWOHXjYVeFxy9ecLF7xBF9rCll9PGpmC+q7uhw3oqf
soUZOQYSig9uweRjO8wgMGt2EuUorJgUlJsb5I4GbW32+HZWLuILLLHtHt3kUSCyiumracO9nVAF
sjlDvfdp8ImeJhqL6coQTfy70YzfwG2GN6R7f6eJ3e+n4JW88Xi6B2UyRpPhuuxjQmL67rFGDCKH
DW1Zi7qqUerye+M1m97ZFKN3RIbFQxpCzwz7In5vOUxDqtBawjpGySNiK2yj6iRHsazjwIDZw1mO
RtjDEamOLw4qCs/uoB61DoZWCsW4aj5IS/EgGcr77aZpPuyKLBZe3eXaNctpeMoioE3p6O1tic++
4bCNvsSFaYatS+i2j9Y9qQQ3Whm+6W1Bl5sHdIVA1gskvxI9qi8CtMwKCI+FKgtrmZU5wY8CexU/
5yy+GLOtLshDcnhWd+TqOJlGiC8DusR3Vs16YxGouRWfG1NsAYDWTypB+bKfhLl1Q5Q1yFdzxo0w
I9cU18TUeaaj3NtyOA68YVuA7aPcPOnPZGU77As1Z414jr1u8TxCZmYY0a0ZKHzOo8iDWxcRRyB6
bPUat89TUod70wvaIwZL4b62jObvO/0+2odrPezLAwnobuMaUMY7jPmWVtzlH6nTfrdFIn71Q7rw
x4ZDXWhY+6LULag92o9WE4mzT2mvfM59pz60Fkrn+d/M3lZ2JlvaWjbbvvxd9lV5IZvZPKE79yG7
7d511jVR4m4IhHOaGoqKdZm2hEEqCUItdx+7aXIf5d2gdm81KeGD7Kr93Dw6fXrAX88+i3JQoMgF
xlo2dUW3z9p8kXd+FeCapYzr+KZx/r8IY7LPzDJlr9rxTvLKJJHsr7myWbJ0rVPj9ufU/R8VGYXL
H26RjxEssd2NecRYibomCe+GUl4t9FdTB8+iIch8lJmGe3PyuuxFr18aq8EsiOIzy2KQOFuKS4/Y
VXUbhXDcOnAc5wqao0FiK4mRSuinXQN1bQtzu78OWgMABfenL3ij22A0um81jKUVEJYJu2qnPZdT
8ozJRbwoHKF8eiI92AFPO8JR097qZWot8b8b/B3DrFU/wHV4Wxfq/VYTUfWJ3Y78nFU07SazO3XX
KVbzHg4pKTk+p0bYv4mqxireDslI6THVLP4d5Fv8FRWT8jRSa3gGcPSl6b/CzvGhsoPXcFJXW3Jw
6t4ci9ceKB9sLxvqgz9p+bocTfINczMPyLrbmpocZHNCMh8P2z49y6ZtTY85UTUVMvLNGev4SqHC
sMlbwz7UcYGhk7Bj+uoBHZ5qMyjkTlSRf1VKgELNP1OLEek2OXXEjudTY9lGbRC8WFN9DX01pyNB
T5sxjgq9hS2e/s9dXWNYI/vkaEfQ8p677PbDfCfn+YUnnly12cPPB9PvZsPWRMjqXSCVuWiQgXrs
ajV+s4pfusAf6LaLBN7ZCdEXkuYoFhT7Ux6mH3ebFdwmAVZow58ZBQokp4r392a0Ikfvn6/+M9ol
aARTAGq3fz3l8skPReafRuNDNu4vhOVk08LGcWJzr5axRfkESUGz9RP1BwcgMIxL4ZS7ZEzjE8pk
8WmSe568lZfYxA57tIb2/0g7ryZLcS0L/yIi8Ob1eJ8+y7wQZbrx3vPr50NUJ9nZdef2xLwQyCAJ
0OFIe6+91tYrCO+dLQuyXLy3HwhLgpq21j7Os2+4GdvynCHy/HKeQ3vKrnEOcRwd3gWM8icLj1AF
QAWC8WblxdHwGZt5uE27DoNTEuZno0nNnRvm7VkrYxmYJRQuOTg0MkTuvnaU4iE1KjBPoVZiWnvA
dZHecinYOa7Oq/CLbUVQKepNBowVrQrLFrzQLmgWhQhvV+92YVTb/Om00tCt7FTFdqzkOfGHHV91
SAhY1sAKDOMwoYYyiJS1q8u3IMLai1Zq+5TFhOuUhuawcP3Luao6+rBPmiInJNwIrJUd8WeWx0V9
iEWwTKN/JaRmuBFqEFqEkbhTtLgsfykm3ySC7lCye/FpmKxwcap112oovGMvew/dW9ZSKPKQrveO
shw8iPqiMI0UdTP6YCSKDHJwACu7WnjR+rKXd4gephsPvvuDghdqlbmVdBWHqozVY1Xq6Az/lSXO
6ghdt1gPpCv0oic89gWkhWS1GKvyIi7u4TPBDt2ql7BR3Qc7CKQH1YOLPtNLf10ZhfsgCqS2bze2
xZ+9SAZVjzZgYZ+zOHgWvl7V061DiBt7jmUJZKjYBqJF1oPRZauh04abD3XqbVCC4WbVvKq4N1RW
mxTE4KVg9tWHdac1zl6X4q8QZT8GfVdcxe9Rz6PkWBSDw/uH1HL9Viq3BHC0Pbbeaos2c04AAQ6E
HKM7sjZFvKs1jOErkVn1zqeY98+CAt+HmCIw7GqPGdIlHjNCTAukxpW16vbhIca78lQMbXpRY/lH
iqExrw8Glo9PdeW2p7KHU0NEyxK8N2y10lD2IokwRb0q+qQGQG7XzymE/wnYYQM4BrHDeMad3mD9
OEJydBJ2rGL0hiMYqwjyEyRBJqCAHRn6EybYbAVrbH6Obbu4EED9hxKb+d5GpGCTBZMypu1Fd7gZ
+VKR8lk6POcprvKsMW9SRcp0woH/BDncixqlOZon2UfMXAvTp8b2o1vOpvrJqi6oTqC3II/pn5KE
yUV35OSZIAE3QKu982EYnt1DzngFjxo+Cs8RkD9p2xLeuY16zAn8KjHk2cGj3ekgEUzU1ADeN5uG
Fcw+6yrjuSmqdN8XIa86NBB6aDrjhCV1Ykgh2ZmEgLc1ca1TXRijq2c9XgcVLjFoULHJTndEEFuI
U0iRzuKOanlyeLb8gYnSZtJ2D4PhFdxfWOG613C8pd09fB3afTfB92ARWA+J2ZywYYPl8vJ47TtB
e1InONVS2rjjQWnixAUn/TzCPy4Mi5KPt29VDkFznfLE2/tdnihI9DJZYVLrziVUPzCujsSuZ1Jt
7Rq3+NzmGpsPXO7JttTk6CIOsCOwaRGniuUi7VH5GyDzKejbz0lpezvEVcw9v87hc5E1V7fK4CuG
n0ag/8D2fRnsMDzPBN1sQr74iKjvkPWpVkrq4+Gt2WF6BNMSDXUBOx58jj273+LolM/RGHc3vN/I
aJgRJrc4BJKhFrgXZVN5EGCz1PMPLgssyIEBDrrIA4qg4Gh0ymttB9VKJI0maw+SWpobbYoNBoHL
23a19sA+1TunrmFvpFAn3pt4BeINFMtOTgLYmBB/P6TKMAMbIYSHq5Dw4hn6CLO8f6lz7TUyQ0De
Q9F+H8eO1yPJTrGtU4X9JMCV4qKufD95BjOpnluIOp90qwLG16qTYhGg9RgJAwIZrWffBhYW1JV/
l48Y2ZXJJi3xJ7LJtc496YklQ2iB8uUYK2cRxaBmE1M/u5hTZioBLmjlTGDiiHN/rJjd4HaruB/W
KES4Owgf2XQs6aLzCJlT4+cCFzfAmeG7Hk8S1U03PPn8fe6SVkEfKUuzM8sllltwqBnmSnN8F+L7
XNmVWp0+G6gjnBINv29X+Pj8UJJ+lKxo5XihDzG0fCgkzzr7ptXuIiJ2HwM/QJ7NN7RvecNObNqd
snQ9uG7Sb8skS3f95P5NvQG0j+zO31k5SdRDU0MWKT67ODnHB8c31j1/GG7WfkdJs9noodZefMjg
kHo3PYy3FMAbB/GWH35q3Crf+23cHtq8916I8XpKwDmrwOMvAwqhD1HSsq7um1WJ+/JBnrJS38T2
49YraGRH3WA8lTsfclV1Qa9gJQ0R7hX5pciaDnqSWGs/mdjRptCHYDoskQ9L3liaCAGasPoIx3JW
35cOivaz6znULQ0en2nhz0fxE9FlhGBO6Kw0lFA46rWNgG5Zkqo/NJPZiDU6dAeDyW6h4McJXj08
VooKcDf3gZHaNeEdaeHxFwfEUxwEutN3knxvSuPPVMGIT3xJ8FhopbauVKxjAjpr+OmvpIB6ilLJ
7mC86vzkUBdqCsZ88jd6kafuEJi/G1LrGmqqm7FB715TBxbN3GmzdYqf5SZ1cLDbk6duOesqaR0k
9l95kWr8UFvW2hBGdt8gCrDgxe9waA55vR4cNdnPWBIH+gMkG/gSguM3T/giqx0Q+iT4qsNmP++X
LC90NhVU/cbVSnScbaMXnKISxFdXnoUDVESXiLPZPWq68jVDRRCn9wXM2QGqpzPOU/UPKzcufV+X
XzSFrURY2+Dte9Z3cQwMCVq+Z5TNzH3ZN/2hgTLhyfBi5OgxyHzvo8I2T6M+3Gmpc+6a0JtD8wRA
KjIIXa4t5BdisxY0eP6Wf7/qLA4gvNwtwqR/SiEr+pWRD9U5MjvkCGx/jMFLsvrHiy/tRhXSfbNs
lWuHVPvW9wrztU7Lr1aEcPj8UVKLxrnUkHTtUj/Jd+ok3eErAPUggu/O+pQ07eBEJFb/KEGDlhmj
f65teFGtOlVPpRa2F6vscoLFM/nRsnBOu5kffe1R7EakFmNlpbIXmQKOUgRzjFIZLt0A6ocV+K9k
ORXC0BBsQLdWm0a48fQGNgTJICg8l7/0U6rHQs+SCRGgALn6QTa+Klk3wklfD4ei6/1PgD12Qxmn
38Yp5Fe3i/JcjqMNYUj+VeT7FdJmiPcNt6bomZKZZa5EQcB/Hkuw01jU+c9aT+BxUJFYDjdRys5m
JdvGfqy04Ken1N803siX1EvBVlVt/AICLwfe2hcPrdSHuxBSxqsVAwbFFWWdcCr2rX3XxNCh60Fj
fWlcwERAMfxLYDvys+HBGDDlJ07tbOUkUg4iuetsAtfkPlQPkSXbW5R+jyh86A866JnNoBfNoU7U
CVT9V7IKQkLI3pKDU9YH/PSAzidQP98JWBbuC3UiWUg7x9y0maVDaDbF0bFJB7mwxgSfH8Z4+Gyp
YOUTxay3M/QzgJQp8qQ5xMvz2J4UIozCj1DhAOCdQuY/9pvaj/kW17L2dRg7DXZGL7gAf8TujN9u
ZWd++VmcpW7z64zo2PIzAS3dSpyJUisKA8AHqzyUnVsdO9lrWn91Jxd32CTqBR+Eiekk8G8dni6k
KMzqpR9LeMeA3vW9pF1BiU+6hyQj00ZkK+0JA5ygd1VACK4HXeJJlKre8CgXoXUv2kAQdL4ocywL
G0KRbLvBAvwz/dkmdp5BhVvrF7Nw7WdWiweJaMAvNrphez22f7mNXbM/qv3YPmuuEVzF5cKdHE2X
J5bbbSwDmKSIsRNheCgPaQelMmG7mn4Cstoh81Z5inbwerwsGRAuZmBkbT6WiAi9oOlQt1SQGQsT
CdhW7E0hAhoS43bJly0Hh7bi84LWXcwHPIzjUxraxuvgK94VH16zGuzGeEU3yTwAc2s3IhmjHrbt
TLPeByyN72qreYjx0O7VmLAhXPfw53xMu3zS5nK24Tla7X2PVxQOjU432GwknfIIREF+rCdAeD4i
+TyljDKqgUYhuyKS4hAnPfxvvYdGTAz7h9UaqwHqx0+9H3q7rqvrva+O0Ql0ZrgekczeOZJSbEUc
Yu10yo3IsXmSir/BYZReXJ+1p5jFusHXo2JTyIhk51wMRA80iYLPICxffym4oXyceL35IJYwjqTa
YHEtZYXLJFwnvQQ5CkJ281+xFiCxyV8/5I8hUik5aN8VHiTYcCe6d3OaOvxFF9c8iBr276D2IKD8
Eo6uslXzyDqIamq5Uv3MPPqp7qzFbeDNXkV8Ch7EmOtc0oGfOSHft+ROCbvhILf5cIaXgzkuTj+m
2UW9KihrGHri7uqiMa1NF7n6CbjxWR8a/VbBABnrvXGcw/tT9EfXRK7j9heEW6o/4oQ3bHxZkX4z
XXZ/rJ7HtdcVIT+mgvnZAv6eW9bfirsxMbZ67+srguOqszhAM1DPZyKp1FZ1HqfDkpQJOz8P+dpB
/utS7wLVby/SdC4yxJkRpwlxvYo/zCUQcBWrYPorEMVebVL87hTNq+fWSYiS06sBME3rRGdx8P2Q
6Ahx6nVJfI7g9ppLljw+mjgIMue7yDLkBtLqaQNMWNpdl/XOnYOuxh30o8NeI1KFZwFn4hYhK4IS
fTfYs849a2FenwkVqM6qJFXz2Yc8USBPpYaTbRMb/y1Bmt7DYH5v1Fa7EwlxiCZLMsRTMM0F/sOc
JesNknMyfKtDGbJXSG1A2TGkBMtlSinzfBKbLVlclLvWHFlD2EPg7zvb+DRUoYPiWhxclYR3qeX6
WG3EadOlR1mvjaNI9U3JyjiTmy2+F2wuCDWNkdqdG1szGrhQbXgQMGZtJjWEjYXk7U6ghcTBZNmV
Fxb2Xj7tJwT1UKysXX3F1tC4p2/5FOaWta2TJNmEKD1sKo8PWZ/E0ZGAfc/8PEYVm86sTbybMRm9
sA6kNwR76z1bXRy8UxIR1/QG2EmSV0VtyvvQs9DTeast6hRTHdnEdM7uHwlMZYsHDiJjO7zZeo8H
/+1M5PE13PRJgHdvym9DSFk3au3/1FAHOmDnhz1Rs4ZHKJaqbQ+LWlEU45MUusOTJQEXC+0hB25J
cnTD4qjKUPCIpOn0w5MGF16Kq+lBXKVM+jR5KaV7UcMhZPHi5+oXUZgMhX6B1fAQTGKNVlr/Oqhl
ZJ2WPDPid1dErFUIqSJgYAodcFJHvni98+SFhrRPraE4uUF9ltSJedUNTiYadD8VX/sRNo6ESL1k
7ewiko6NGaT34cDPsSF08wd3KmrKQxWsIYQx76NOagnOcr29jcCElQ2vTeScyq5HqgDPG+DQqL8p
jS6xjFb7dZNiZAP/HW8suJAQ+1wJlbHl0NZw/hitiptsirlVHNc7lMSdE9QJjUougccWgYNyEsIW
afJ3uGXZtcXnozy7Xlge47Su1oQX4VkwY2xJif0iCmNowJ+bdq7pTeXEMdwNMGUjd+DsBIhVy5vk
5rFz7esmfdWNLF6pXVf91EOsr4bOXPexnEm50nwbc4c1h1PrT36afNVNpznVCazrqwRb3U1yw2MZ
W9apK0sZQAlODiyfcLIPNvGWgZU8pISgPvaSzXNOi3yjFqX7KA6OEuxMyAXvRKqQK6ijilJei6S4
qjL8C3wC+S2e2ohBRx1iy/SnHS9kiUSfbCPbP7aKY1x0zenu1elgFvybu+gJbMNx6O5FgdM07TnW
9Tkl8ls76+8Zwh3LP+0cJpitKgsB2aGT4JKYDrC6Qvw2HfpodDeezqJXFPiR52Cun+q0Wg2NhzP6
R1CCr1lmhJ/dCpdqDlrizmnD4tABDz0apk3kXIHLtyk80CkDw58MzcKynKVxewX8O9mhl9yxNaxj
2ThHiYlCZIKlslNTMzTQG7MHL+dJGd94xz9UBO20ST2+VKGXP2UN8NgpZTal+wTx+0qUJUEoPzfW
RRTJDhgFnJdQEY0v4pAST++Y8ZwYowcvKuIVFrp01/iRdoKSBQRC1uA9tcN71B+qE+8NQphy7OS1
OI3HLD9WHfatx4kUpLeVDvbwBOq+CX85DE9qqNWHPERuN+3ccFh1kn/q0pJDonRwDATxTdLsDOAx
NPtbkM/lKYaEfuUEw6OOhsTOLYzqvnKCa1Dn2Qsa6wRn63bAMt9OX7wBuaGgTbpdG6mUKk6wD/Qg
2npT5TROTlnr4H5UH7Oc9QBwWXsCseIJjYvsTkoV6a4kUPROzgtpYiZINnhfi+0wJee8DEOHY/2w
vc9N31fPRogRBLWefmUVEg4TkyA53LWOnGEIstT2XPdRC12cCW+T2C7UlmRvy4mXQAQJiphBWDRh
IG51iRiZ0iAGaaIdEGQDC6uAODOM8EJIcEu8NTUCVoobS0e/lJl/NC1LfzQBUz+qlXv0xrz9JFmt
dPLAT6xFMjGhizST2t2LZIWADUtjbbyJJLNrfLBTwPiIKVWgZInh9OTkTzeAqjC25fLahTEEyk2u
bQarA6c07CFBtP4o1ALn/5DnrwgvmpvGMbtbTuT2kZ1RuwOc9BCHfrKdzfcQT9x3I4IXwsEjBbDj
OywMj8KUT5wrem4tPyrbkW4+DrPuRW9DotkU/4dvGeFKqFP2lumsXa0DXdwE4UsQRUehfmnHxHnA
OFUdRBJWyYwImC+JkrqHXAH3D7FccHUavu14AC4yUSjPMfoQF7slYgipBelL7AchGI5hvFcgF7rz
XeJ7pRZWXb1DK8b38hQy1NZ6LJLgWZtYdYc8MTc6QMVT4Mr6LbWSnwYDn8jkhv28SLaxSx2hzH8Y
OyWAc/OtWEROjFUlY+HJYQxiVXjnQba3DZwWuPcUfLCgY5eCJU9UEQW9If+6QhBoZG2mgh2Em61L
R4g5G/cTe/P6JBu2C+oIisoRDNIGnq7kJEpTH19yG5lPuqMTl1Cmn0V2aavOvgNosRVJib33Kk87
79oOjn3rkXetDZb9/Eh/FowDHbZReoR1GdKOoJIPJnR4j4GBaKb4DyUokCWbhaqcChGo7w3+XedK
9qnyENBzm756zZpbELd3pUxwUZb4L5B0+a8huBfcqpp3Gljj3IeuRmjVVCMwv1p9kH3H6gGbAW42
lvUjJoWoSLda7wdfrCrCNMq/OGGAgOWqLn2qu4A454DQaqvPMj6MGKJEFThBD1Ln7R1FCoGruTbU
0Ipyh55EedRLWJMBi44PBh6Yddd1ynf0U9d2IBGlrg7fmkorX5varAgg6li/tAQF5CHUUfqguc8J
Epcrd6oLGXoiNYjDFUX14A4unhqUpE6YryZnUPUiuNwq02KRoBDA0vdpdLOJg13bDcZ+wBCEcmts
J5sOCQ7Z8DsIo+00XaUwA2FINMJHcSB63ldQ9hAJT8LDYAftTxPA41z+sY3sO9s/mIgmwI7v+col
UgqQ4wny4zm0isJZaIdpvMpKtJMhmFZezfo2x4uawx+u2B0YBpw1KInAAD3xkQQZLK2qQYyAiESR
Uimckwlr0VXNf1T4JwRe9kwLRcD1LrbwZorKU8qAPHkXQoJ9UtkPEbxg4k1PnNDSD7YkFy9DHofr
otO6x1pGFATtk/6MXzi4ABaFldOx9cfCyVp3F32PUXi5JXXv3sSZbX0pa8+8fsiueVWrNM+bHSSJ
ynocS3+v2A0+tjCykmcQGRbgTdysdkfEUe7DNG8o5rNTxxXUVNJOfDA1B7qlsh509PnS6E4dpe+6
4eYrRYGqzJGi7NYSsnlDgaVDWeh+KE2EkItCQQ2aPwbiLEoUWrSsWDdTsYNn4z6Qc+XkmulXkRIH
HxTKXlXKjV9hiV0OVhscQzBAxyVLnA2O8asaUpFDTTekJe/HgOnmHNU6WXOBqP0rQ22ABzU/59TS
IJ7NTN3paLUfjeR/6Wm+QnQHRxkOl8b5tLQiRgBpg2Efa99GQbxRWUlNw8qCsECuerqxKB1gX0DY
t9kEGjjg5XJxFpou5IjLvYEfQhU5QXoewSTLhjfwbw9Hmboop87e3ZIuarLf+NR6LMPVxiK+ULQ+
mMmvZ7b0EJbxUfFwlFWq+yORs/Iaq27x7iDy3F5LdoVTd+CS/ypdKie6XFzZ17iXAFHov7fxIZmF
QHy9DBaoDwWiXZFXE4C6gwTufV/hW6+iHuBd54ImHFyHUA8tly6D+9BPrsBHYlV+iOMrDIBhc2An
nGUrtzf9OW0AgF3XxCiulzpFV/2qLfJE5Q95ouBD3u/qzd0tTYvusjx/392HtoosZ4Si7WWYH7r6
cEnujC+W4mrnJi+Rqe1/dLGRPad6lT33evRVibvs6pVe9qxLUDxIru/tRWFkgahs3HLy81KXSOfy
IUDbVaoUv15XZvwQRuwBRWGGCNfGbHt7vhTqK+cwosG0FqVtaknIlfZHkRLdA5s7WVlg3c2XBxNo
NYRUUBSGNcTtoWPgr5p6ljJfuSFPfy9SYqgNbNCymacPoj7GdxCAfW3NHViVEuzZaqsbURrkfXUF
hvRFXC4OIxuFCKqFxzlLwX2mx71zEvXrBvo1tLTAS0+95yARLo6Epl+XNkG9xi9PsNX8/EwVGpva
bwOWq1RN2Hluq6bHVDIlh7zxz0STtfMDVFLNfOyDH65dVkc11GvoNIz0aAbVCApsqJ8gM0PkRpWG
n7lHUDFRv9/kJLfWutkHdyGcBye3g/gtjuTuBfTbtwKs5k9niI9YPMovHRGpGzsqyglBw3au4RMd
xLb6KUMs3gja8Se8Oo+6J/mfKqhit0ouaaCKS/OqjlqziWvV+0pQ+F5UVVr9D9YrzrOuIt8L8D89
5YM73ElGKLMv65vv2ggHzNSqjcuJ7U1oPcoda27kWKwDrnZIU83MWc1jhPBjCmaK64nwulPt+1b3
s6PFPz27mPQSwDWKhKTnHJKc0E0blDNYr3bYF0S1AjTiThKTf7p6kGSsr7XzispKueoSrfsmx819
Y/T9nzr0Fj6ErRC+Rmx2wrH6U/aCh06Lq28+QZ0rv86NV8WqiS+zDPnRhvhw27ajc0tL6CSgR1HO
joncloJV+OCPXnmVYqfeeXZu3Y8BUsZhIBvPdY11C/x0jMzn8D1xLemHO+j7SB/xHaVrGYc9tmYD
ai9ZNn/4bfWjJd7si+5D/xEWeIHGHibvrjG0e5hK2l1eQ2aAoRwSHO9kq8xJ3uq94FvOoPXeldin
gejB3syO5gisOnpWFZTsHR/+OsG/HOCu2wQ4BE/BECafjfYwkzoT506EVaZuDOJfvkA4zguzMdLZ
TvSuk7YlZDN/66R27HeddLoLRmm6XHTij5lzgm0s+czqUnQCeY89dyKGYkdow4tOckLElzsppjtZ
OpnupM4gsVXLzL5CQQedmuCnnu5EdIJu4tJJN92JCnJiI2r5//VOxFhUPgeiE3Z49nW5k2jqRBo+
3onoxPLHX50sdyLeCXj9e/EcbKsLVwiO6MfcLNK7dDokTRcRBIJ/2kYm6U62QjjMCtiJjwByPjld
Y+srUXEICc4qCm0r6i0NiKQR7Tq9VW+iZkYMCziMHrh11/RnS7QhqtW6+kfERDy8q1cZBp6axmt3
7yq2MhArIIs9HwVGNbeoQ6Kz89QeYYQpUxzEOFz27oc8RYJlyp/HnNvecFYHDQzY3+r2qanecEov
2TqhWHNjCX5e1W2aiyicH0WfKJ/SXJmwZLSz1GWLiPAPXLV7MYR57FmIIVsO7WC7VBTXoWRlse/o
m/WHApmf+SHDorr6UNBGjkJwn3P7kN9AFXzFZj2/rncDLU226WNeX0XeMtpA0+/NqEHOY7qB+aac
2oDCuTUAnL49HdEPn0JtZXZHpCrUQwAt/XYcx/BzZxPjYmm2clGm5BRGEH4edEO9GGENGcyUSbB6
tO0NSyGGi2QwtFgYqvxRy7BNyEH9iOpG9DlpkuRgV1U3N8yfOgqxeV1cPQ/RSXoWF5cSQlYgWeK1
uGi0TH2TseybSwfNOuW2HDzJWmbeg0L4NA8gM1WiHFJnbprg6obgWUMiblwvX5UhmMfJle25MHQU
GacBedVk6eCLdhQ3pQ/2Htka+2nUpOC+U1MQUdyNg0VxT0RcsRMPILZZ9bnA+G5SFPQvfMbZi1DN
tTX71NoFujZTUsXVvYndHBXEKQnp0dYBaM5X1ClRhEcySeSXUWPsLGfQdyJZuCBJ+jAr7+SkU5+b
rMAgxEgrMyxOfPMD9BFoTQJXC+eiTFTflLS1dg09VIf8b6DeoChhMz3l62oDgNYKUnToeWl9334v
iLC4NwME5j0ibEUtJS50BNdhGxO1HK9tCarvmrMojeFqVtuS7bNbezf4WHDfipfZw3/BT0CdG3GV
DC6a1Lgv3SqEo0w/iavHuEiPXQW7r0g6bpasDRwBF9EV9+RBJ/Mp8pXyCjGMMg8btv5ua2caPKjT
sOVGeUx0r39wi7ZAwLgAEzLd3DRNQxnboXgGyzQVpQSo6cHnugm1eZqKlhTZAOiPhgdkzjxUCL1u
qqG9m6aiFuW/n6ahgvzYmB3FxXoFLZmYpqK/Af4I4LZ5guA9g4Nl4tSxTJynqTT6n+bX+DZNRU8p
EVCrKo6Zpois/26aimqZ5fBuArTc5xtnmlqJZj3BDBTcN0xT0WUQ4qMxvKaYZ9IyTbFozNN0vrtp
mtbTNBUjWqapKG2aZuv0hfIceiPUGm/TdIAaiaUl01RUG01MiuM0TWvdnqepGJrWVMVJ7poA8spp
XtaBsdag9z6J0hQakA/TVLQmpmlpWMleDOnv05RwuHn2Ko6pH2ENq+epBBK8XWtv0zSKI3wkbvEq
RfqvaSr6zE2UkpZp2hcTZRLTFDHmENY67SS6XKapGFAQ4y0wEEe/iNK/TVNNLYmcm+al1qL22qpt
PH/02nJ8pO/+wQiteZqKWn5iqYfCBssvxgOHyK+vqUjuxDTtyxy21dr191Week+DWw5bHLfoEQG7
fhSHLNtHRHLMCQPjzC5wXeBhU31RIdDSVW+b5UOXt9KjGyISikoU+i1vTYw6vEzoyUD/wUW6E2T7
kvibdzXKLiVowWjuxEX82/A9HJxxLZLiKqmNzhWIzJvIYg3VgQQKUOl+64VJiVklUa6ifh81CeSc
wHfEsOZqqfES67l5EamOcIjjKLXDSiTFVVHZfG8D35trJCB2TqpM4N3SC8o2+FBlNTmLC0alq88w
I3nvqnTojvLjGpuTuCwvw/RSjN3XpRusn6y8s1o7isFJmFuvvRw+L93YtSnhSa28o+imyw1gU9Uw
372oZmlRuVb0ojyIJHpfxq1wnOPSC6BN6PqGViXml7dpq0TlQmW4Ey2KrCHQQMnmfvjr9eeWfG/E
8np5ZFYUjxs4kbuduCCLQvkhdL8vnQDVCrZ87Nx5yrhIzT/WUPBOb1o0s8wpqzT2HV6Mg9WiL9wS
HvooDo4eeZsirNxdgoLwnAdeApe3rwAipxpRlPrpX1w1pBM9XanciYaqBjXc311VTX0t/b/19Z+v
GhoPBED88Spp6ks09KEv0ZKpwM/0L69qdAODZ+gEh1qTzXvIpspLHtgX1Q1yiS0hIYvVmKxzu+Qt
i9R0aFALWCEKg5LUlKyBZN/XVudtdcW0N0sezr3sGNWA7ETrot7ojN6dZSFh+dacOIOu+8punajs
xqDrJOiztTRZH+fmptGVeSXvmDrDWuSJg0aU2Nkwg0dZjFh0kUrPqqtpdyIhao2+7K1gMjKPSx6G
954YdgAD1TQSUc8opf6g+Fm3EvXEqAMgELcM4PdyqbhA8QDdQiZznZ9V28cOjiqUSEVLorJpDsFu
7FJpHrDI03RfP2lK9fndIzYOEdw596K7ebxmgI661p/mtqablxDM2jQua5AlL9NLe680nTk/TFFg
+1pyJRblMFebXs2c31hbIy/s63Ibfq0MqxqakcPyBBxsmFtizWr45f96KqmiSke1Gv9Yeg5t270b
nIvIEQdRPcz6p7IO0YB+mxdqSVx5q+MAXfJ0FQnHuGPFuwymarzq0jjqRSnqcdP2ibRxKv87sNbq
OIRxfycOmt32d3iuT0OvymcLzfpgG1usIF0/uS01BrmJ4E6AxqtNACbK0/Vtk43nNHVPohox4RTk
Q1cc66D//qEHrZWKvQRCYfWuzamRHl03qDw1fS0KEtF8W3fxJpWYIu+a9ka+pEHYYZMRXc0NpRin
JKVTDu9q9k13B3jaOolhziNuiQtjI5Zf54uDxPDvvGz7rqkpuPRSR95+bnh6LuIs9PFfj7r8Mo9N
5NluJu1V2YW5TzyxwWjjXSeb5Vo8T1Fnrph68iYxFXkjCuaxhOPE9d7nyW4szG7uRdSuahRgrLJB
SvXtBYmzQKpfnNAPEa+YHv9cubURBLKay7u8UIPuBUnN5fK+8XOM0QgTTC3OVYGqmydiD34lRUmT
GPJh0gaaG58r6q6MpgOyD/PLERXFfdiaHG7VXornZuenCHIQrHygyPNbW2rH7IJXvWeX86MVBeLV
JF703a6NcqIb4LbsJCS413qOpVxClpgDwcVOulrSkTP8KvmQl/y9QNTDc/zXxSJdZqZ/NIlMENf+
x6aWlpd6S/MfR7TUWa77XdOj2f5QpMzZfhzV0vR/bOrjJUtPv7tkyatdFa7/PP75bwa9XPah+Y8X
i7tbRv27mx1S5psSRMd/09RSZ2nqd83PT2Gp8+E6eQjada6NHbhdZs7v6s134uVlvo56TV57Rsm6
YpT1kzgTh9QN3ueFwI7YqzdebG+X8t9dKPJcnRbFmZRY35wqRONMtCDpugfjxz/Ou4awoV/tQznG
eWiGib39MAzR5D+vFtngAK+YiLP9XD63OLf1/nxu9x99iCbEQTyI9+N8f/XcU1ZsRijXDu9b/+eo
5jY+PNclKW5t6XEZwHLPnWebGrHBfz1MUYe9BJk2AYH1ePpnr0s7H65behZVll6WK8TZh8tEnrj2
XwxYVIZQCppCHY2PaV79rrn5FpaWxdm7zKVk6XPJE2dLwYf7+l1/y/ADAPp7eAYIRPzbnP9/dT5P
EI1YI8QzrGiXBf4aiT6E65FhWRNFqIP+sO0jlM8YiSGlfMrx+qyiiVMgxmxrGnI011W11JjrEtL1
j7oRdMr2VNcYdahH/l63DBrnqWphgRS0BiHtirr/YgxTu6yQ/29j+NCuGG9QodSrFCO+3ImRfXoO
H8agVLFzHNQeqq+pbjONt51oGKbn8B/HkE/39ve6H9oVz/dfjsE2a3aVKmRk/30M0DM7R/ltvOLe
3sb7YQy/q/v2HFBskF8LCdQWPDpAroijibEfZEnnEIcij+tWjeAfTrrqXpS4laedHb25idSS/z+M
XVmTmzzT/UVUAQIEt7bxbs+amSQ3VFZWIfbt139HzWRw5slb9d2oUKslNbIMQuo+p6wsxMZHaQdg
I6e6pwJQMKT7zIvgjqwaXWoMZrkdgY95WeSF6SIeOYajwRT3HQCvvc69jtjxWFToKirtFCe3RbRb
CqZcWEdQWn/K3ruhQjNyPjfaVAGA54/5chDVDifOAfBu32XK4AbM7yLt4FPzLu9z09gkbApBHgHz
qSAGODniOPimpBGiDoHhg48707Rnk0iv7BzngNjAH4uVJPdk8tCCaPo036U+8GkLwthmHvZFuY2x
KHSGu0XiZUGyqRKuz9bQKAOpm2HP3gXM2Z+boQoR3DlXJbcBvPheAICnYF/3TKzmH5cU7So6IYCk
OC966TiA8K923dkkKvgzN6hTqkjiZX4sZlZGcTM/FjnNj0rNj0Um1fyoW4BsLjK6QtTjP+dHNfFm
s5hKcwRxGXP1Re6FIJY0zR6bbfQrlXFnHSOz+kSNL3rGxD63ulsdF/kyP0i2zOX3+bHofpgfVMAA
D0rzY/59SUbzo4uDt/lBss6N+cF1rB+LNSQXRfZg6El5WqYyzREANgNc/v3HnPtCaJKaI4s4BIPs
RoZY4ZMCFbzPERIt8mWOLDI3BVEOzZEPyu/zZJFHnL3Nk/mvMAFz7364/V+FVsWOQQhsAjj/AZOV
0qng8TmwGyvZGAn8ChDTs5PuAFnv1cOWLiMMYrKJ29FbsyLEOpClyTkaB5Zs6HJWTYBXBca86m5Q
Tc59zJdLc9SbnYNAYgAQHBBRynpFTZDiwFk1bOc6zO7hNdcBEINsm5VI/6blAKEgfmkCCRkQSLil
j4ZTrS5wnONYC4T4LN3d9ETDUMvuqbGbt3snE25G5qZ3TzJvnTI+IQ4WtznbTTes7pIUyYr5Lqjt
ES7Xe9CWzgMz3+SiOA8ux5gEiPtADNv7GNz0Sk2C8HUAVl+JAJNFaa5OvQEz0Pb73ABcGv12H2+g
dRJ+dArlvq5+T6pTDSw4NkECsA+JGLkyCK9xa/SbeorDDWWpQBMs1hGo6rZwpGP3Uq8SfbUUB4ke
gsagB2NyBneMpZRU3LrhCPIxo+1cMjdmly3beuAjXM35m9YmzTxXsImanaIw1efLWSX1XsMaH99U
KqgvsvGD3aQ8d9jxqT2MlX1r91zybvNswzIIBkZntvmmHbpc7KbsrY3K7h4QKVQQeXluvA0hTGbD
oO8nNb6zyVQP/lPDzVDfDNy7yTftzzYqk+EbYJ0+DlsPlGd4k7jR9p8mW3bZrW4MICVeFGwx+eMg
lLBbZwVAGdTkuLFbA1T7Ju/ztyky3yqZnGB2UMuU3Mydf5lN1kxqpP9ptoEgaKDygcWHBuGmMUfD
e/Z9pKl06W+++mM65W4Glkwv1eyWMUhz3Bh0nNVg3MOh9S4o6/oFDhI9AimsDFCidv0C0lZ2BPIK
aJBUaR4Fcu82EQN2CLJxjlg3t+p7xGAgm0YV0GBT7K5RNsPJ77qRY3aa69ohnHanPLpStgTSR+q5
OQ5ZVbfFb83OnWcQ4WXPYLdczVJlWsfkbFpid/2l63g2F5JpQcffTIvBwnVjGk6Ksm0XslvTAMd/
axocxt5Mw/kJgLmUaXTT/zEtzjmgbpRpoamtOqlVLwhL3XslMBVkpln3QICw7uGMHiDypPY2tjdZ
96Cjh8wFpKvmZQCfVFnSixC/DD6tWYsk1EYR1t/wS9VHEpE6ggd7MEtLoLypDmZZ4IQHMErCe0i1
SDLNrJq7WPxeGiNxC7iHoEhSADz9sZGngBMIGtcDduAfG3FGVe3hAwj35XcbTXjOXWPLBh7rH7Pp
SublXTiWQLh8N0jmkbEOW3jLLDI9rRhwGhApvBipx71+afBS/WCl4ArTyoV3h+qKTBVwiFsLy412
i4yPTbJrAKs2m0QFWE3bZ2cUR8p5Wh9puAdnmwD64UIy6gtwi94KyPHGbhmIxouHrdsihJf0yMy6
RURpg5OWRTRfmThAiKP2ulgOtz1EkWtOsV9uunRazYcPfwhv4D+/VtPp4gQ35OdlHGa7wCM4AT/t
jnKUALUEZNCaE+zJSpLJcmz9tAUC05xVv6M0teaYps7XpSo1DtTauJJynhEkkcLBznwvjQOpklU0
SUU9vk3SWfY+SfU2B+CMZxnlvZvdTGOq//cEJSOLCiF12oQJutgHvP7wgFglAHCoH5QSDmTaOxew
t4uIeuaT9xyBwO1E8ln0PkOXH2uZoYtMY8XNDL0ZXoRtLTN0HsrJxart7xkqO9fchWOMz8r3H4tm
aDqONxOZ7GLFcAzjHo4d7ze0zNC5B1UgJgFW6DgCRPn7TB5leTNDF+sFs29m6Wx9anorCSDYedKT
Wb10eywbcDS7DND7LJ1/rNlCzNCsrd5m6CwC6dWq1ONyv4wNoFxvZyiZg9BucQri9nkZB5IbAAL4
MENrEzHmU1ACsvR9IGiGdqb9NkOp4H2GLmNDjf+Zocsw5AVgYuHRbBxIgQpkDCROnA3A10D9Mk7X
V6uMT+WZt8YqlQb/CnYS12+NTB5wnKS/6OAngAuf+xVB+5Ff9I5i7wYYWVe4F9J3nE4CfTaxTibo
8Z7asn0l+WSWowpSTC5NYlcPjolbpgIWmkAN66bxWmYD0B7SCdF8XPCvg+GBGDSwk/sA2zdXocXJ
OlYmGcH4mzeh9dDZOsJ9csAAUQVPAvgcjolPUw+c2dDV8MGo9KMhOmujnn/iHlA6E3Dh+CQPQEYl
ikaBkVfavoY70XxrCP9cjVLGX+oCVAJMIY2KqdO/Rs/UTTyEHDABQERwTfCfSgBMkVnJBORYsMcp
l6jKoJEifREDaIZGCqG7znPcO/NIgcUPNLmISDnBB+rjSDVNBMxeNVKDpb+NFAI23kYK51MWoJ/A
tUK/RVo4byNV4UzmCjCQeE13qFvG75br7GakSK5Gqg2t5onZ09tIkamlSM4Oz99GqrZGQMOrn4L3
lm9oWvwKHOu3kaJb1jCjBvAh3ozU5Hn6V2DkqjniVTnfiqlN9qwN9c/weljhLTC+GDVcCxH7397j
9dzcW3VsHYY0/NUDvxJQKEhI3vbTOQmN6LzIG1z6LocLEmlQQa6pQ/YJ7DSsNjyE9qC+keOqKdp2
R3qUTPABp26WHuaG/3SjefhVVzEc4n0gLcMbl/KFal4mMWKxVTFVZqp5sIu3O2phab77cxdLtxpi
4uku5vrUPEiIcL6tDKX6N11gOBZ5ndneCrwEwBt4130fLOohAEgTbPpzB3OvevYLixmwzBcivCvT
Qbs2YI474XAFeFF5CCdgJfNMrl1HS0N4s1vcFhjCwSMQ/FU+qVBCNdzObvZw0gX+vqobpKPGVlxd
NtbOEuDNI7lLchMf1Ctt0obdTZ9R4GUAQMEWDWmSgXQVybxGNAOAucgqZThdUb9FLR5do4uOiz4V
2mkKpCvX1DdUwAHYeTCY8Tl3cv3ebQE9M5hc7DkWzQgWycN4B8rBfJ2pYtIJAB94bQ2cjOounNtD
kG7SldGF3xKQvx5Ji/SBLlT704DwJpuaS4HbdEpc7SoHo8POh6qblOkxcxzjPPcIZDYsZXgW+G95
puxzjAh4Wn8soO5ECGiHvoTXNsQk6cNRoamW5q4H5lWwQhQSxtFLgtXc+xRkyR1iJlezNukIy/4t
mo6BQAU3Q21h6xJQ330T+1I7NFoQntMaFO7w/gXnu0pIZsJHESgBKl9MI/yPZRG6in9aB53HH6UO
kco9oLjxKF0aoiuRfMcnknYcDSx/N//SmDuwPA3uRgIRih/6X2yau6f8XCeHf36gTc1h0ZkNWQyj
DvEH4n7aOYA1ozvQEKW74QNQywCslzarhtIasFtg3clBYlN5qebbY16cTYQQzAn7O0ulJPMahJTB
kwfoDO/KAbDib+pSwdwL1TP4tnRi+/TWZQafQ3irqe5nJQM8lKsM4Af+bCD1MyvQ5SxNgtTY4lnz
a67033shK5rmVyMQt/7XTd706OSIG3Ydkfr/Mnq562U44B2a7jTN/fJf8xd1VwPiYqMQUFx8YmmB
Wd2bY34AlzvwVZWIksCrgbBWMBBEv8sAYBLcSbaeEFGLVZiSx2rVWGCdniKE5k502XhnmhnIyTTv
DDfQcRbFtWeCTPwKUoPh7k2svdoR8N4QQKBfUnA3XOiqHzP90sLHEt5eKb4J/sgXNWDmm6cpndYR
sH4AePS3StCXIJYomh8kp9bMtB7f9GQtAdI5uMNNt6RDzQMYy8UnDNBHmFvvpjEMJPhRgUao4w+9
L4CC92RJ00GAJfyGR54/kSgoleP5JOBYoTT4NJXHFnjAK8rOSeY+AAR0ABIjaqVRlO6tRIMRqgIl
lmZtBkRn31NOamkO9qgwAGsgKkjNQTAUv2kwsM1pU43mtHWVwpRU1l028u1ce4APpqiLK1yTu7Uz
2MN34JWsnNoEQLkBVhChseHJ9GS1S/PMOORsiu9JN8I+BKLMQTLJM5y4WeG3JgJdQlBsWIctI9BA
Fjjcc1i5lvaAN3RjSTAngvNhVUcNuBcpr1nyB9ys7GNoueWF59N33o9y7XjM+G42NqKshvwXWBLj
FeDnwUYIAoct4KPyU+YZ7MJ4CG6uIms+I9rrWiBg9lcUOGfEcXufddNWH/r8GYyYwzqM+uGIADoh
VskE0LyVNgTv1wyML3AwzYdjTxqz3u31fyXUICVUkZrgANfc5F4G/y3AZRr92HzROxcvhtHLjlli
pY8W6LtXpmbr36UtPmFR6D3HYVXup3bA4XBblC/AQLiyQXrf7KQN1llkjHuH28OnESwxG+nKcM4C
jSOAOzlvd7kpxk+9AnoeWBlsC5UVDnf8ykKYNZVWeMltAz3TfGqKFTUCAdIny1CU80GXHOOhBhdz
O3Ksy5sN5abK6h5drA23op4KTDdku6y14M0ChHVbb8djysAgNF/qiL8GPpmSagVOu+ZLk6RBzcYj
FS0JyW6K50sqh++fMNeuNppgPXfOHp/Ss7BEMcLrsLaAJJda56pxjEPf837f1QD6Fwl2z6I0DT6V
8KRfFakW/4xdIFNIMLqsmso8cK9k3/Q+tBU/bvCUhbHu48irvwDm1D6AMaLea3b/U9dq56FLMj8G
weynyuNgPgE76bpIq/KLRNANgGOld6nzqcHefnwluSGMCqRPgu/M2C6/WKWOGIIpeQFyL9YOWWiu
LSX3JsFW7qTF1y7K3Yc88EVTTN1GNkZ9ESrJI3i/GdVwiLKwFjsqwA6LttJCbFlMbVVfZplSBs0N
vqA6UwYInWD4isN73zyKBLQKmdntSXHWoUsglYxqq78FoX0lTiSbu4GfOmgfW2lsSUiWzJYFgDaA
56uB2Jj3vjVQIF7qGBtboNNI5iqJbur7KBBPVDfMlWFUo0sZLge4qE2mdqaqsx1LT2afAZ7ZCf9r
sOqSw+NwDbxcoM+ofufK86UqLvQ0B+qijjAGlaWC2A33vc2rHfDe48fJtZtTUMff8AiMHynRwz6E
36YzbhaZXQRqcMISMIGoRQUhjovhzh3ekyjV81dwhb1imY49jh5eQsAnN67YWjCu4FzSzVVjBfEK
X2zR3osq40rFdKUbQpyAzHAIxs4wb+rV2F9dF5Yn/EWZq7pUze2PtgHI/0VCYqDzRNsOgSvroa6n
a7xOHKafxgisW3SVFOXb1b9koI6+hNMU7D7oLlnQuE0lXKDQ6L+ayqZGX5lA5trMKu+d98oC6hIQ
3scIu4i7esg6AH9Q2odgL8tSAIzN+cCVHOikOIVaW6VXAc6aQZcUTKuMgLPxOrShvCxJXZVvWUfH
q1azABNFpVQgqg5HWZRn3aSfbM0GAJySeWkCTNC3ci+G41ljv9W8VQDG51xraVMz6gLsadSvqhhm
7W2XpBiETYcHOqDcBxy3rpyK5T81XqzzVIKMyAOMLjAW428iwN+4KoV4mkoZb00AXZyzvB6P2Bc3
MJ/G7j7KtHBjhrr9WvXa16kpht/C3MztmEP/zG07+JxkQl8LETQPeo/9ir7Ry1MXWO7J83J9K3qe
KVxc4KOlOv9iyvw+GprmOjk88/XI1vzKjToEH47yANDp6gD0kepStla0xaKgeDQsZ1wjNj5EVJX2
0xr68WduwmuaiE11OAT3Y8l+pjz6KSuefjbaZlCYaPXjqNrGQ9Heul3+bOuGfR8BDVLXinvK6G7o
3IdJ/yPMsTVDIkpGLkClasvJX2SN2jpPa28EFi5qUYHXa95FDwafRFYS14jG3yNWvLhMVRedEIrN
to49lE96PAKhjwPNXY9/toqDHlCpPyY8/1+KFpA1S50uKNi28rzyibUAoDMS8+86g6pTqToCPJwX
C980JyCQ/4pdAyDdBwm41s+tNrBzojMXgGJa/DmSdu5bCNLdD1Eaf7bFdM9Ngz+A4yh5lFN5R5Ui
phmgkdASn7JG0WqrocpBrKKaxDlN6ITGazPE6aVwA7YisVWzzh+cQexnral48kT/WIBNorPw0XqO
PUSjJw68fFobyJAt1sNZ3sn+PudWtvfM4uypSFEwGGlH0bpzzlaRsyTXdNO9mEYI5HkVP0wySuoc
JLNMvXpUsPEiZ4V3l8VygB9gFYZ+oSJgJxULO+e5VdZr0+KBT1UCCiGWHSiXQ7z+Nks7+jg5m9ST
xUbLC3vbhj1OSZWllFCnAx+jg2s73z/IEwZKWDAiHUg+ChuG92AdvjZ4t6ZVFM59F3Xqu32mnz/c
Abe15xIU9ocPcnxcdyD8crodFcCfZmM0Ki5ADYBWA5xcJH331kPaRZWvtxHHX06Ng5l05S6OEQk1
52VoY6XiWS9zdgKs+bnwEPBAodtkZAVitSi7x2djtZvwVD0OKqErSoAgwY5COcX+T9kHFcqSMlVb
siT70Py/ZB9UluZ55+1lCYTLpc3FMqvzDH8ACtJKTr2J6A5ugkHTCRBapYdbkgGGHwW6APb0hC8H
ks0FiAy5a3tQxqMmadGVM7KvXuACAk/JKcHq3970hhb5LlhDZxn+Q8Gh65NfpEEd0xWztsBPSe4X
TXg0yFWfVPFhUcVhq+nbnSs2A0AfgxVv3fJUN0Dzfu+UrryGr+EE1lwX++oeuA92Bk8WyQH41iOE
Oy3AAZqaWDWlrYfWhnRwztPEDt0UNQ0CCNkh4I5zXvrPUqddd33GtnML1Jin6O5ne1hZN9ewcNdS
0yqcW8KycMyq06wtRvyf4ro0/eW+6QbpVmcbaBAwGEufdKVGbLRMDB3dd1TjywX49CB0oDtpC70+
tob7de4Xvw7Q2oe7uZB+P71rjf2cHxMewsPQCNZzY66WOKcGH/BLnxbA7gAI1uFTMDKmF49d7HSI
T3MOixL7FJeGfaoaBL9gkyY9YDsZ4JwKbVwPEbVmdany1ER2VFlHZZfSJWsjFvpYC+GudNnu9QoU
T1yCdzec5KmMXXmqVWLLKgGIoLocUzsuVqLx/ghIdc7TJSUGduK35sQ/U45T9Y/NzVJqlIo8R3dW
4JFI93YGVydDZ0+cF9qzHn6Lrap9sVw7eqjD9qLpQfMCVyh1xgoENyp04f12lABzWVNpyjHH8sIB
nD2IXcPKPVa2FI+pm4R32CjbprGXPZKo90DxZ6VmtV5khhlka1GzZN+oWqTn6nyjJXZzR2qDW+FA
KJqe52ZVa6Np4r1usmoT29hgeM0DHvv9EH7PsHq4FHYHlCWA4s4JySgLCJg1jyL9tIg+qLWlEa5B
T1b5HwooSw2D0pHt6op/+5+N/N0Xlmk11nl/m7P0sxj7oT3PKnGuHngf+wFkv7bpQxFtCkVjYlpV
s3YQOLhriVem1YDGU7WO2FFx6ngpiBCybJdL9Yj/OwEyTLjHZu7jIic1EwePzQrgH8Dhcoa3asKF
N3dZZBqAXtAUFZAKZXWqsrTjCsCG43uq9CM9n/Yu68OVFR71Isx/OiBTAmhkkgC+DeTeEsENByxH
83vA0AwgOx/Yt37CClez8l9xXf/gcBT95MWti3UWEEqC4pOHIOVLJfXYR+Dy8CqD6ClNLPmLT+Oh
MWLnSyyBqlwyzcJL1y2PvSW0rWua5hOvRL2ilqvi2ISDmK1JEC2/TUcA8Zpj0D80AJbdNhVOIsBX
mWEXuzIcEM+BU4uKKQFhjkJ/TFp/kSGQEBiLbdBtm0wH0wJgL8RaYHm2g3vm8ECKYmoGHBNpARaK
kFFBjO9x7IHn8AjJ1NnJEBpPYF71ADQCayhJuX0YbTFcqIJR8xoxXqW+juzw+2gJ69nJWvOxqMF4
JBz2TEnmtACdKLV7yoXClfgirbUTZfE9UmxA7uDtKAunVbnzmGttdNUamF5SnBVH09xciL86Irf1
08TMlcC+2VOBAMe7NsteWz0NXy2Zdkcrqaa1VjHtpWbgQRtbxIiVQGBdebyB91evlyB4UOjN1jQ6
4CuMgghEyH/ys5CUpo47s5KhrppcFlvWV69zE1RaxEyLznQ5S6l6aAETApi2aFP3HFu9ztEToEQB
j1sNDj76vgL507hfEhkWiLWs4dL+Lq96cC0aoLTejO8yfPG3JyPmD2A+M+4rOzHuB+zLbzwbyIQ2
QtK34BSv92Ait1477J6I0g2/OZGb+/h2zLEl1TjPFV7RnduAS5Lj34sI+OJsMyt+FJn3k+RpifdK
1Yj+qmkBPLBjT1/NFVLE9bKEB/fYC8jBMC8VnT160AFCqHET3/ZBUu89r3jJjKY/Cx1EaV0p8HP1
9g+XR65Yy0jL19gPr/aBrZkATenHex1QBCkwkjBHsfnqW3Wf+J5hQ9up9C1omqo7UvaYzA9ZPIBo
mbQjbFLiQNIA9pZqC0uECbBQ7pVy4PBjj5lbik0cWwB8pt6r1zYte9CnoGzMhwSEhGO40aiv1E4A
mibk5a068HAjBkChua8sTBVMLPNmu92osu7KTHnLomdKijwvfRsfpv5cA6i7m7EswOqBkEM/H7FZ
kWOz5EJXQnHr6ekA7Lo6PH+Qk0YHTO21xKnfW1VVH/75VxOxTTuu8fpISWD3CBSjy3bSwEBPlz3g
2efyvGrerqiAsg6QbvR1q3QS2aIOqd9Uv7mci96boyzrgP1cl7xe3SjOl1Q+2Y0znlp8XoHusKw3
1PNN9wg1xOlr/SnWcWhYaEFl7CpgTG96c3LXc74JubnG1kjo8zoor2Wsl1ejksCl6BSbWh1N5XbW
HOIGqGKm4eze8pV4LIEsc6CKnQtom41hulugj9UnxPKWiPTUrWplNdjTo02KmwQBXRut1Jo1yeYN
kGVnhYSgplzZXReclmpFx+rD5ETWvrWtemPpALftgWstKj3/3QN43gR6zQ8WZYCQ1uz6qQE+EPYG
RX8KzAgftlXi+AFQzZ9LAZxOAI9nvyJ4qKnaItV+NPFYg+/Teo101726kbTOmuHilZCDl4Uj3GeD
0OhkFZUs3Y9KOJnmdOkbAKerCqULVk0wIIEwT2WpGl0VbPCuoCqBb7MOpOM/ZdSEdHDMyjtQu38o
0HCwjUWj8WtpAjAWJdygi2Yrh58ZkPF+C897isMBh9AVqJCy0mjug6oI96UxAER8CsABPAKOudKd
7pNeAhe3r3T3pxf9nPSm9CdL6LuuE8421rwcPhyNXfiVACUIR8i3Vrm5h3d4m/sFx4atmQvkGcvZ
XRuBabm2Cl8C5gh0DKPrz6U4fksuHthh5iyCGgY/a5mAjpAr0xrFD6Fp2w5Y1SHuGsFcvZH80tLp
h4ya8HMK7Kh1A1aCByDg1Fs9jsxz17L4iH3odl/jyXcFdWTmN1lTPCdJi0Bh2dpfeRDfzU02L7rH
sXtgxdWD1njya5HB6a2dKucJ3A21H7WivBZN8Su0sJ8ZAv8+Hnat7Ri+w/A7AKp3GsGP5HnDBih1
CXidBhzqMVBhZSqZSwTYEGLLBE6foesXYUvjYgWOuWZpqu8L0e0j0Fa/cANMezLk9ra0Hf4F9K0V
K7tvQC6v8NyqSrwPDf5UiulToeQJ4P3XOQhvr1jqmdfKsuBUg8XiN7ySPtUAan9KbSxs8JlU+c7U
l+vRxNYxzh2rowZ/zgyIUTfJ4A3WVRtkC4d5S+4QqQ2yFqvJrStWzjc1SG+pyyvQjdmm+FwHDttK
oeuPwNbFaX2baT/0yfJ7nQVfJEgHN26ArUPAcrUXbK+2m2EqtK8a6MBxjq/9gFsa3mQ9MGWwsdb5
eICpcEhW7/qsHkESWf2kFuHKcLYM23rNWGxh4iXyNMD19y5WGPJJ4RY/PL5pqEELh3EA++6OrQbS
jSni6RNn+QgUNzFtYsARPJEsd5/1EcjCJMHuB/OHcMJEV/qWgZekk6+nIE7xp0GV2MDhVQsIPhDD
IstNQGny2oQfHDSoDg5iJLgZunBHskQzrDsZ4gjovQ2NB9OacQ6cddWGV8n6aoN9ddEQcajYJHIN
WKBoN/PC+DIkFg7coE+VGhNPFTfBYzK2mvAkDC08AZY4lvj++juPB054GlRCV1QsgTmOdZ4SloYl
nPVSRC3loLLedR62bd7r5Qmeoyme15qZGCunSKd9ZCtSxC7Eg5/yplu3b/kGPCqgcnNQvuiDLwPw
QCpZZJSlAlDkvbVDXyWULG3PfVG9DJHRIAKFM2vatXtAygfABefOWevhbWbWYfAS4AEGGOYRe1oq
K+rM3AxwXdlT1rVxdhjUZXNhwDx6aadka9lxhVBJyZ6iNvYNJTbLil2izsWZp2qjdip3P8ENekMd
Atw186XXBztqA1hhIEBq3P5M2Un3DnnYyEcAgMOJPTFXVKmtc/1qyeY3K/lvfGPzkyMrsBa0/U9A
B7WnptGGx8ysTfDQDZdx4oVYT4D22OA14vrMTZAfBtvnBng6SFkE2AHJY/jWzdpAsdeAjV9be2pZ
c9L4oVG0JxlizdaaBarSLqjSjUFtgcnkNTF7eeYGe/W0MTmk2OvE5jUCcHeYxr8Lq0kCOBeDCTYF
vr0fY8cyOOK0bodzOvtoSWPE0XoCgELsRV4Enu5roHf0O0wp6xmePvXaaQDLQlnH7l1/ijvNr9W3
B4cX9MEeZYsdNijnuT5ehMm+Uq4F2Q4Iac1VGxQR4vLByFOBGv2BCkvPFmDYGUF4qmriPCvdhAhI
21NWb20PK4ck8imrpaF+NBzTXs3KqSnuPHe445nWbhqXW9sBu9mPHBTWG56CTjaO9eSRZL1XPY+p
I88kwudsfA/PKMQdml26jropORheBADB9wpLIymAHFMw2rT/amCp8D8bqVmAM/Cg70+mHgHN3pLi
IWFNcCraKXuonSB7gC8VzmjiEcdN77IqA4CitFi5JxklOGuZ1uD1sbeTW4IzFRgdiMMJ0tanZkgn
gTvDxk0eChHod5SkIl0jZNW6LKKxD4cz1sM7IL0asxYVykqU+8qAp9eHgiliER7+fbFZClxVN8xd
trJjWeyW1gEojwgne/wcDeV0LewvlR60F0Dc4tEqgQV3LQHSuQs8u1jFYT3Yu6BIwaCCM6jBeQRF
gnOvx8D4AlE5HtZmi53GCvvceZY5j5T0iJpytCC4F7ltP7ZpN+0GGbM1OMFRgwX1vaV5zYVKbSAO
HUXTgv5WtU71K62oAOgYVkdS0UdRXkwbpDXvPTgZ1iG9IcwdaVg6c+5ZzVcCPp97gdfoSk89nC6W
wzkvXO9aqwUeJZnKSpPfp1meHT/ILc2MfJBNgflTqZEuqQwGvk1Y026XNpaqjRi+OjyIDos+FXoV
nCvAYIpDy79t8LDAuVg4H+UlGLRXS5sFF9kKn4nRfmmd6sIB0twGbuLMykuNQK1YW3jK/H2DlMVu
8LTKwjYGzNtfY4BAmnu37kK44Q5gVQzLeCXjEQz3bj8ZeMMbHOiXlmucKE/JkqU6QJ/Bc64AY9wl
dDz9aFp4IvPew6akk67KQtovmT2MB9G4gBlT2bwFEyXLcPLHO8N+aQ0JfyjPaI9Uamfd92yE+yQV
wlEJJBy8eS67PHvqmdySkh5y7wIcvLcO0r647QCIE28dkDJ1UOdNexzN2HlRHdg1QKI9Zv9EJHDU
rIxRl2cXYRs3iQcU7U3fARH8Q8EH5SULj5L6ZAx4+aAhEqdlV2UbXbkGzh1RUQmChhXIM4T/oWVg
6tTwAXo3xmmzYR/n3ptVQQg3KTd9nEYrfkgrKwB3ngH8QFB6P1DS6b23rXOrW1N2UHptVslDk8hi
pXtJMuuNGN5T3LT31FLUsnGX5TgpDWvsgoxZe2w9HB9VIY4QGAvbK8m5g+3bQUU9QilQ+yV0RYll
lQiXCezXD3KqrYcS1E06DuypRaqwNIsQxwhbH7o2904FrsFBRd5aOAVyYrafCjfdDbEVvmpjdSrG
2Piu/urYIx9LYBIYE/aMy9CPg4R9G/oDKRQlmEfDPHXOpTetrMgOfDPSzU/GFIAEy/TA/W037FOb
2m9Z4rfAgQIDFF4GtxylTKUyAQPZAOJ5EmFViO0qVZ8q/D/qU3NL6/+qu5jyoW/K1uG4BnxyeZjG
tju6POuOdDWo7CKjgrpgtyok+6C3qPyrKVNj58Aa4wNoNNJxhWVEeJFiFxlxZR8Zz7NzgUjw8nva
y+yurUFzUsOzZZ1EQUlZbKjXD3AQrh5c8A6SiHKRE4JYRcslNldcLcb3VymvhkqYA9SRpB9xSNCa
fbPReYxVffqUdKAcpHd2Ce/Wk2W6X2l5QKIpSLmf4JRhMy8LYg6S1T7V7MO8BDD7f9WfdUNRcT+2
erYBp6/cCsWeXm5zoC0EipqOElN382OUNj5Lht7B/iEKQCgyKWrDTB7NDGiplKUSxvF5u30vIZnD
LGjfVATAnH7EaSdoOdO9xM29mIA1PJoizf0668avnpnBBbT8p7xScqCOf9RngLIEedn/8XVly5Xq
yvKLiGAeXtc8D152u9svxHYPYkYIEIivv0nhbrz7nHNfFKhUEtjGgKqyMiN/zW0dBQ6mEG/4/Lkb
g+qRl6+XtcOTaOHZHAA0t/rH9/CtP4Ci77kVsYe6+aJGsq0MwNfObbAvRT5kJCy2jTrHuuWAdaCO
NDFXWpOmK2QX5ZPRQ7gAm2BjR92aCfdu2VsrSYHwg9Kis+2rTIJ4DAHFqlXySbcBvTYRAQLfHGwt
99trDalVmk4eMnCgC2OgoHhaxUKktJBtBQE5TOjchJ8rS7+C2P291gGJsbmIsa3O5XMco0JG0/Bs
A51b+4xcJn9CsGIJhIN87qpgJJVKse/0tHbBs6D94aZvne7nv3zPelOJqX2J89BBoU2VX0pVR9Ag
g1h9C9DJHWDMCsT/Uf6PG0e71kbpThi4YqPFdb/Ct3q1zwbTejXT8hZ4uX4PHSt/yDICRx+3XgcN
b7Mk870leSFo/3kST6qbW3nDHZA/50k8FFP+woEY2k5N/0xp6y84SiF2Lv69oyWNU98b/7EA9ajv
8xxsYus7DfxlM4Ik25pFKn/RaGrnJXSWy0y1QA8x1f9gaQax+gr4WO2BTNX3XhnpFcGB5qxBSNXG
1kVbkY3JZqt5QjtSLw2r9EoNBP/4WGaE22e0zaMNACBaCeENQzMXUEscoCLaBae2ScNT7WqGXIDK
MTg5YyOAZ17rCmg48gGTDDR+RKXhHsJnRw6RnWPZqngHEiLcETABvmhUC8dTwI6NfTqam9mWg0Dc
H5z0HHUS4nqsvomi0C6oM9Cfm6hJlrWX+3sweuvPUGBGWEyrgzWNFrbv7t0BklI0FVqiwQU1qjca
JBOSFpEtkmdNjksH3RcvrKILDbmmBxURt0j35G6mqdwkVYyA1ngZhqaGg28gmUWjDEXAV14g6Dle
BnkAhrMAuTJ71FHfXjQbe44YlTm50rxdbQ/RU9Zq0VOJ/6GU5/GVTJAxMs9RD5Cm02MLURiDt+0d
HyWQKS/SpZU70PXSTbZFegjjXZ0Cp4svYpoMydzqxhB/ooUnU6q7ex5Y1SdbBLTT2sJ323patM+H
bAHO5xKi6+OidvliAIZ/owWsQUWnXlkv1KvGy+aaMhBN1KPVNN9miLXoXlTuPuYLa6dkA7Gw0VuT
DtTqzG5LPboyvGrkzvIg74JQeoa/DUAhq1pL5GZagJXeaz0kDtTn8AuCRgg/4w9+kos4arqbZqfq
Fg5Of5Ml9kGDiP1t4EDee4FAdbiNHRfqFHEf1eufjPxpLGX41ZOvLzl8u7ReI2P1TPLmeW7Lva57
iIOG0nrpQ/nRrUbAAXWDElheEj+fuzQ3Ampp3zDrP+aWCElcMzyY1xVYls99j9jygg4LA/84ymb1
RnUljE4xZhzHBrLeyLwCsGdHqluGHJKcS7d65GYnniZ5v9BvVnYKNSzqlnVrn8sivFOPJP401f6y
8zg8IiAiHxYwSztajDyy3JUPVz3RguReWtbHgjSWVs74x6vKhXKw0QjUcK2x2cMeRfrJAX/GF0Q/
+2StmIZ4M6Lqkw855ohAXu0ukqsu8KD8jmqiZN2KUZzOD5rtp8WACL7hrgPrKS3muveWm/plXkU4
gcBDot1ODl6oOTsOCrPF1I/rHP/gca+W08UhiDlcpXKNJbQ97fW8Dh2FvQ9CkkzoICMafxQypmaz
S9skO9FVk8kxLA+lX7W5FF4gVnYZIvzS5vLkjw33fUhLjEf/zeYPzS6QabuffYEJ/TyL5pOtYwHf
1kn77X/65ijvXMpUS1YatmLnyDewm0v0bhvpwhqAMrLMYREpUW6hJoJyhtFJAZ51jqLRnZwqVNpp
hmqOZIunKeNwDJQEvgawuMrTcJr3sSIvAdtJ2OqjO3pPFzAeqRwFIVpghZvpVHQWWtxFhnRre+5P
6n0apcOe1zsJRP+BevM5yRn1+PgMh0r6kk40nZh8ODZWp5HParJ9uo7xB3UtPqBOxWiQwRl/JRyF
m6gFdID5YVX67WOd0XM+IUhiT2VkQuXwz889XzD3rXzN/Br6rLTUtGzt6RX+v3Z06R6v35l0qq0o
ku5UITmBgi/dkad2bGQ82Fvc7c/D+HfXKuTZcNONPuROPjTUJchmNyCh38yTaXTukh/ZXLzZdo70
jtP8Ci82KLwjwTg+Uqqy68/T0dhF5RRScFBXXf81MD1lvAEPxml49KbnzTyZnkHOv13m0XnBTyf5
swrN/XSSEHDm9SfjvE5dQdWHxRj+6/SRihE2RQhpBY7tFvwVfXOoat/MFnRITVa7SOmOzWz75EjD
1J99upih6OyT0zxzXi3zrWLFjG74dC5aovWSvZf6asnzuoKOTuMfgy5VYjr81Oe5hqL6acwGqtkC
NdyexsPU8o90pLwe7MKf5s9DFpKEK6QYy+U0HKW1Fq3mcT3/AWCGOmHDLE8B8g4G+B7BpAydn0VX
OWgdre0BLwBfSuw13rkdo8nTOITdpjlko1FrnD370dygBS5+Wmua9+9z0RQ3LQE0M+wCEWdWPunG
oZMatihjx0y5OBRNkyNMPI51dfkU+a1c6UNbQMzQKAAwx4ALxc+qSJIz9ZDzRm2h3e/Jn0yJGWub
SLbBx0nGhUxdqIVEPgCBcKxBjcXWEX4N09mdRKUHEdj4zfw5O0trsQpUXyPs9fuKRJ1cqioV09nr
ptTOtQahnr5n2VIDcG4TdiWUTv9MgIC8HJMkw3Rm+jmG79gLsOkqDC0L93Y4hjbHC6WJUCIuVhWz
+g1HfNMuDH5rwYK36Y0QGpa5C6GcpEctU8G7U90X/DUljoLQeWhuUT3xKDqSOYZ2MoIkSB1Yvs5f
aQ2wwGsbGrX/cw3fLlrcGkX+RZoLLkT13Y9bZ8nicLiAqj84qmIo1oPRiG9Z6m0MoazvhVAtkKZu
+ZQKHfTM+LzdqlIAHN10b34X2d+ttHvKh1580fpI3yhThvsEzAx3lYEfijxaDSBFJ/XfkBLSUZLb
hydVZd0ZIvB4QKbsEEZBtijqgCP+ZTjPeRtryx6Z5FHM1H1u61htWhkASl227jO+KcJ9mboJwnWj
c+OhNATpxf4JitsNoo+xd1IctW6+gk6FG2hXOjJQgrOyoEG6KnTm5yB94IcY2a7T7AJZbXvPKvsf
sLWHqJEcFwiEUeIr+7tjK7VHaWL4yAv3xcjk8I9flMDmDyq+mkzEl7bl9ZIGOlDnd0C/gJ37imTT
WCObovAcX8T+goyJq1lXOqp0LpdlnqabQs9NKCxF+c2wuuAwu1golb7I8YekpWga6hjUjuV4+n1M
0025MurSn046T64z+yek3LK95pu/yqzXjpHTQIym5d9CzWDQiOXG3W+CtT/2yAS2EZ3pxTN1NJsf
I9GWN+q5ATQ5dDZGjkZ3q0HGG1+Y5l6rOHtpQJS0Nho/3mrACLxEAC1voVkOiqZx1KgrZw8JNxTn
jKOOzz2Umkdghx9H9QoJArcwkDbHYGL54llrN2CJirslNvubVjOgDjSeFLQVbygt8LF1xbwycDzU
uWEiDfY5CvMiI+ifEIiOTlGayXtUVtYl9jUAU5z2Tk1VD8ZZihBIMZiS0SsseuPklukFew8fLFpJ
Z0KU0n0mD1onZC5gxYH5Tv5kAhMStpV+kmHr+3uhFkwfew8YgclGA7GLvQ+KILwFTSNbW3dyW0UR
X5bCwhkNHSqjqPxBxkRZ8QZVoXjkDx2uLAzijSvt4tMPoCqvXbdVBTB2yz2EVR18mbo5QAx0ArpC
fKRXq1zY2nr6kTgQmcsqr43NdLEN0EUxMv9Lk5XxsQeL/tTIArwnC+o39a/MiDWwCYTKXZIJLIzh
JkZye2GOGsNSryDaAtX2kzXGUSUq4hdlFepTt/Wa390xBkvONPrXXH1c6pMzhWT/37mz8/+cy8er
mk/06bx/LhJSC9VWZhZb2U7SgyYWoKzWCBCmK0B/2+kB5JYCvNUXhuNYZ9aMDE1j12/L5NaFnoRm
RIx6XhnENwNZbhBOYKCRP0QUOhfqkDnO836TdEgKkW0eMD11yXurPc5LREhH7S0wXk5nmX1Rws8X
SRn0u3kRMWjsBM2RI5mcsK19YBULfNEUeKTMfnrXy2vZbyEcltzKMMXPULZWs64yD1VfwNhMNroK
X+QbJHnS8zy9hiAwWCgCoAfGBeYBZqRvvutr+/mnD0uvORRl9mU2kT/iW/6islW1pQE6VcAM/ew1
ckUe8wTTxia2aCOU5oznm37plfqqWBFe5uleHrSbxkbwU9NFuWxQ6r2GnLjOVzozwnYhsxA5pdR0
kR8drbzSrdN0GIQhJLZboIX0Crbec70Ni6E/LJP+zS7rBIngcEGDNKsYp9LRXzZUlNcbBiHrybll
oQXgJ9Yk5+k6qD9fDHXJUeoRLpP6Dari17lI8lXWZM7D76SxYsJxN53ROw8TycNTkXBIIDr2gzz6
nG3cnPlHl8vs4g6Wri+EcrKLku0xsrzqIKIMA+OoMpip49mT/oCIOwgDaMbYkAs1VsmBKw3TcmOk
tYGlxsnk2CgVLiMg6Faz97TgUAGH5QHavBxozjQTiIlsmyG2O61Bk+gqaLUa2lwodukeZJpWHK+a
jobU749dq9az/zw9DFqAZbLoklk+e/Sa/AWtUXVUVhk9nNAyDzZ2tAvqUiPhkZuDOkaISz4sO5TA
owJPiixmYK/cWKKgqrQQ1kRNG6p2QZuzAokAHpl6j4rpsm7ilV74+irLe6TBWujfWib2dtT1e6+5
UINbp7kUmrvtw6w80qARZO2FjnrgMk8F4iTkOi1MA3WD9ze+2P+h6TQ6rwvF7nItvLBfOr5vQrkz
th6m5PhM6sA6mMUJX4aam2/whacDZ+6w5hrVLtBMXgv1qLFLjm4ECjhHgnAtFsKdBqYpDqQ/vU4v
DlLXEKAxRGZsUsSql8gNoA/JxeLmd94mUABFTT6VHuqTT2LW1SZH/eoStYPsjLxkdPZa0B0D1J7a
69TT9AUZFYAQ3XRInpIHySmw37CHewP40zxWvWiearArXHrUPBqIRD1R0/Ks3PjgdljNtv9vkgTx
yk0rXykFE9YIejCO36w1pmUQg9VPtlR+uaLhXqpy25vyYxiIf3VM2mjR5L68xlreXZ0GbzTDZOmO
bNSIcbRr2q9NYZqoi0XPbfBEpQnYnhzxrdseEyNDMX9kHjw/RiABGV6QAOFobsgWAH29bocWSjL/
xa8ap1Vu9mh1bm7nqXRUxXilh7XLl/MAQpZGPS1FxsJOjH1aNJsE4LCTCApn5wXdhXpdprknNTbU
pSOyUdcfzO95FBXb/+abBKU3zcpAPGHr6SJkPYeCDzI3TlTIawrWaepRY9aiAKkEYIBNaHRPZKt9
7VFG+DagXhjgMrTMmsbIJCvo6PY5MAM0SQW5DvR6EoHyu0cIm/usPOJNikNUAAOK4ll7slHj4nPI
XzaV54Em0sBXvpd4Rz42ee+6xyhH2JHXIlq2WfNhkyarsVf/40OONIwgu4pWgSF/xiCH39DAvNY8
Y7bp1YC1yJGGPXMPsvPXKKpbhIMQTpmaMSDzqVuhKKbD69MeY7vu2MyDZBO/PWhwMs2r0RE8bNmw
wzzz71P9XoPsf52qBoBgVfSRNJ3X1Bb7yLVbXFMkD7kTuuBuHvspHXZO5i0dE6xn0VhLPg19Opwm
0Fya9amZ/aelpqHZ+mnqp9NOaycJGDr9ANukseAJnxc6SkPHQ2rMmq+6phQHxseBfByYDmk40VJs
Kdx4Lx2UsBjMX/x3v2lZpPv0rWv2L7TMfBI6mly6ps8WRmkgw1iFFzxedpoFQbYAYlMXMlFjx4yt
QI/K1rONjgxIp+w5ax6Zk0DEHXCGXTyWNVIzVzlaCI4t2xYw19k2+8VmfABzjH7jEmQ8nTEIMJUw
/uqZ4F4pEGH0Q4ffXelfyczqQh1sDTUPRohsJbSwsNto8+gaQ2DLHDr/Tk3U8/hgRQr4hz82c0jz
TddxRKwK379DJ8S/N0lTL5u6VVt8s6hkCWX1F03j/rEuMnSLatvZopx8hW4FwIqj/otcrXKod0kC
fcyIt/hsqrJi6QcgwltVyCifELNNdiGzHtTzzMI+RUhl5odBFNWS8V5fGRqQmQv8x9onGifPPPXd
TYWwLkobOnYZ/t009sbnmQTHsl91W855sdAKaWw846W1nGSBbWt9GowIwr0QU1yVnR6CsKk0nhse
gnTPxjOMpYbxbGa1dWz6EIyc42gnk/Q+5MOm0Er23PgbcB1gTlquzFYL7uRTAFH6sf44pZRtsUKd
L1DJ5DuuLziYe5oFrzJQ07ti3XY+uDWQj5ZnrYyNQxR2CNngrbCA9AQk/ZSPFHqK+vlFSK1nqvgU
jA1zm+ZYdlB+tocGXCNp9nPQ8aklsh92qSHvnNj+HTWbyU4WKQgcc6nfoHoPSTRlyXcPGvA0p01k
vEjswX0uDa3eOJrNjknnRReJAi4AzBP2LTNyENFj/Szrb42uaa+hZwerhIVAuA2JeXQaFLGbOXde
IN70brpD9tPttJVbQHfDbsMY8S9b5leBUudd2EeAXzaG/eSOTdHYv1yvRWCrA0IV9UPDaeDBC/Wo
MZqRQ7RRKHgZPUCiltxrMPLTbFonwv2wtjUEAMlGbl5Sbvre6q5FJt6tin+z+8G7tVBV2DQ59tzu
2BW89KDtmLsHrY6/Uo8aL7e7mw2o/h8nMueZ9YjTShw/TRZ+i6qKyN3MvkOin0vZncIwy5ceq0AH
NH6ZBYWHSq7Ajv6HsVKd2KAYBt9wozsdkTcNkK10MixRQS+38+JH2cjhCBHJ/HmwwDrrAwq9tgI9
f0aMLznVFU8WNEo2IN7Aa2E9qNNkTOAOrOojdR3IuGz6xpfTdFX37cFApJaHrbVF2lE8aT0aRMAX
bQmeMTKJPG2BCESyCWAS8US2gWNnncvB35AttFPxFKMk0TK69Eoebu1LMFv379Sjphrf+ngTJtMk
Bp3bi1lVmwYwsQ4I0zY/WyA6OZsgFju7IPQ/MHCXkemTy3TIhyZZhZnSlsY4BVCSbM0r5S2bHCnU
rkL6EewY6h4byXCPLUgQJqqSm9nmdYIt3biNANCAX5Pa6u5YabEwfBfRLJvvI8AVj6ZANXBZO0hS
qRgMmGNDR2Fhi0vC8MWeDuAxwb3eAN4/DuO3Gi0S3wm2XZ2ti1J5R3KOw7q+0JHNsoMF2M+Beiy1
O4gzNpqHUtD8TdM0gMBrTUexf2UuMpRD/6gRmGbaWEUDztws6PuHrSGi7JaROIBUzrzEXlWuuJHq
r71v3V2gBDcQf0AAW9Md/1Q1SXAqx4aOYgd8r7aBLNrkQ0Zqpr5CCuJYQmf973leMMiFEA5ScOyK
5H50SQ3xs8qB5KdeMJroKATlx8VlvViVAECuptFCy/UF+TSRWexiJ3sPyIY/cwGWXRmoc83WEB4F
UiJLyidkcNJVyb1qB3h4+pI1ErsQYXH84Fby4iYlQhcRxHVptM+6cN8MZbGkUd6k6gTYWragbjq0
8gpg3JV6fahZT3GJHK9pRktoIXVbBTnwgz42KEywDlUX5BpSPjj0oDseG7GOXUMHfFWMjwQWJ1tV
W2cfpN3HueGD/tENFIgaFvMIHdGwRL3boTXf5jEyl4z9nvB3X8dLeu1q/XAu9YHfHfGuNwbC13nJ
79VoiRFpBGI3n0xkB8AZwGfgO8GeyO9kKsJ0l8vYPFOP7KrACwn0Qicy0ep64125aF4Q/u+2lpbl
+PWE5jM+VtUxTGUWLfW2fDP7JDiQP830AvlLAQd4UK6PCREHEZweWPoeORL00wZ3bS1btlGB9YZw
LOK9mQSNnQaSZyPKvJUJVj6kc2p7ZbqAtTh6ZaxAZSueVCoVoFp6/9RKiTg4eHGeem7WgP1VIYqL
QDqYizh7ABmWr9zAE4+4Q0mDoyr1CFDJssq5jJ4CbKsA3sYthtq+r4FpVWO0T0AhJQq++tnSzFn7
1etj7VA5eKKQOYmgez2kAQfZoJ69aAXbgM/L/6pcW+ysjltrWsyu2HfXs4Yb02xxb6Lh9WNRiLLl
GogbyCu2zR3r++qZa8g7zZdi9qpa4Uur/nMp4F5qvtpSfFwKzS4aCxFLD+WwCy9D9Q5YGxA/5h0+
DhofL6AKkDAP+rI1/8Gdyvue9lW8dFCufktA2nqo2lBsSsO1vqBk9J41tftdpMU/WpeGz5VXIqct
/XSviiR6UgaqgMjDBbFAAjz4m1M1AfhRWHdiQGWd9V7PkJ4M2btl/yBPhi+UZeQVfKlBVW5MoMUP
F7mVdYkyQGA0EaEhGy8XTY/XOllmBxrrx0gPkqsMd83k0ETq8woVisqaUO+1fJ1CX3gJ1J04UYN8
EFgPNL6mnvQziT0EB4Qkd1WLXcN4SEN5G8mtaW5QIgR2u6BL9jyJo6942JyMtlBPqJrt7pAmW4MC
WdwtM0UkygaDZN564F40O/ZAED66YrOxcxoHzPSFVdjLsoUUAjkPXaOuVvtPnKJUGZSNVRndq7Hx
NJ/dw07fGp6tzp4+fJgAA/+pGzw/kAPZdUvPUVCBWBTZaLpvcramZvIbV0MmRWwbnf8Q+GtAhi28
gyI2vNstkPaG37MdcujhnQa4DC8Jt8ITmYDWgKqK+zrPYUOGfJbRFVdDhFeLxezCUAv6YHiAbqMh
5yvHq+tHOJKQxmcawvdh8whASIdg7FABhwj3xAV4zUncOw3SFERPEEoYen2Bx/gVPKHJNgiDfo/3
fHx3mIBcgABho8reQIHRvOd66S8tJIouBgB5x0Ho+rpGsdcrK9gZJUvauxHUoIUtjfVYBHEKoJV8
YkManxws3W/ISH2UXILkNGn+wQuihCrU6ENNhmDrLrcRA01znS1NJfLviOev4iEevnk5g1p0bWZH
JFVSaMLBQ+VD8hXFb/1V9MJ5NDXgG5qN9JPtWA4KIgHGKwdEsxjX7IfNrPyG3caWBmlC2o+sHAh5
Ln2Vy4XDkORqlP6tkqiAszK/27cobvsqjS2Zo8xRKL3DN67Ttca3xMXWxq7cB9KzDOxtKBkuJTO+
uSwFQSqKqS819OWe/r1qGwzdHukYb1x1rLDZgBbYX4oShd3hYIdH18/CI3VnG/J+BYoZT2SJwF8J
ftA/blMf7Lh4NHCudoiPbRBaCm/2iN/FB6mxsNrcPBCct+CgCi2Q5V3TaKmDSkihyG5BowKoJECS
wy1hfcn0ZzUC/NJqUB42Do0EVXUFxUlAXfANi9uPXXTTbV5R3eKK2Hp1gKkHAsaTU5cJ3ANhj7C6
8KT1Ok/qK7s71zXgwutQr14bgTQZ4pPOQzpAGcVB+F6OPTK1Dt8PEdev1Kui3F3N/iWwk0cdn3RA
4vQbMTjWZawkuLAEjadAMsTASUZ2C9CmCx1RYw7cRdgZs5KCozDYV4a99EE0uXMGXu4FZL1WSRur
r3Jo1MIynPCc4TP2JWc5GI4DhRdC9OEGlA7ytK0vkyUI592tr39xTZkdga5OURslPhoUlKcnsoHC
uccv8s9wFr/SBPLoPQNZMugJHLA/k3rWTI3tAy9tFVGFh1//YQOvKgTWgQbfk01FZoU39qdJDEBz
ANaXnHXpiZpWA/sBG466nyiQxdsmWjAz4nJouPjjGBU78NwhnM89sbQdULG3oQ48dej5xmpokPtm
Uk9vIZhQbnSEd79MveTKpfZhKVQI7BMKkJd/uapabrUA8VKy0wSrApwuHjKwuo7LlkXSYz/U6Uut
8/xzKHr/DAjqCjX6QKaPJo0DDLmgAeBgrNVgc/z9tBJGUSKQbkVXJOyDMzh6cEtqkye5zytSt+3w
KEiQlAX+9PepZj/gdbIjzyFnDhyeHbxLW5ovnj5KKRnl90r3zZfgdw/V+sAnJKiUxX2n1ar1l3So
HJSobv62ZqNXGgRLUDo9RUgNnCLwpn+JDP406Gl68/u++eKG9rIFqcSjl2Xy0vkvZW1BlypMBGDc
eGbWNYoVYwsME76RQVDUyFA1mBse3reoLgezoUQasO88E/wp0WoM1dwmGzIcIFMMXaTpELQr1ho4
IIYBj3Bahxy72o9XZSHHHE34HgPgsinH24Oage4fOgzpJsqA4puGgjL6Ln0wnJHJ79vgWLuIfnG2
1xxA7KluxRW1XBSsZ3vq0oAVlODe/mNjsd8BUNrY7lvTeG8QndauSfuLjwxQTs3r+2/LVErthFK7
Ru0vKsCenEYLZlA1dqIjYQzC4gV4mPqvrszWLdAfL0DUh+coBM042RGODlZWD+kVHlnqayHTdR2W
CaA6kN1IB1ZfqWFOCwnEUfroj6kZYwdejDjpHzuZxGgPYNclqokDZFoBTS/ZCgwP5rEpBvNoQx9i
1QweRCI0bh7rsYF8UyI2Cffk2nYBbgkj0GzGAOTtQR/6Tj0tY6NoLOh5WIsrIRuy2eIGLg59E4ZW
vfTHWZ3P2j0gClDZE7a7bFnQHZM4Vl+6CCHKPq6+gdAo3YVhkUDcXuffoDlza5oseOqZFJciQJ0X
2WUauPiEHbpjl8tpeux5/s4MtWzt9QPIb4TXfMvrtgBGXomTWfniREfUTC6gRcJPK/hGkyisFsEQ
7Dj4VsCS06KYpAic72ZeIlpoDt+gGIV/SimKE7Q40kvJ0gjsxXXzbjVP5KmXcb7sgE26GQk0jOow
yjd1zpJXtysB/sdaidl8B55QoZ4AZ1OhCHZiPBsgYsgEj5/dOs7GrFT/5kKtYq267jkNi10ikvih
G+kXlzFwmFdW9JAF1/fQULMWNEg2ruWoza+dyaPr+w8PGvzjMa+RVFG5yqT7ahpCW0mEP74Zwvyh
u5V90/K0vvUliDvIjlg3Kmhs3d+zLku+8WeyWrk97HnVa6s0Sz9NznTI/pZuk9zLvN9DdsT9+a+D
0qw8sgxBra/yHL+owDLzrW2hKIxuYrpP6Ug5Qb5NYnxCzAN0K9OMeQAVTN84EM13G1zcrsPCn64t
v3XKA19BhK2kEKGNja0cDn0XRNtCxz6xqHJ3EeGJ993FJN534U+LN98st9S+ACUV4s7AJG+cNIyT
QlNZT0PYuItYL8X3/zyTP56JJllZ4G99kJBAOYw5HpBSrDr62Mwd6YgZLeqZ5j4ZG6MPNpbkz3/Z
/5pLXa3l1TGSaKal5j7HpzI2qEjZ+xW3L+7YZF6ITxGebTXgOI5/2RFXQMpVIKlLbvOExs9SkAUW
5aI0e2MVBjY+KcZtVRM5HgiEaCdF2ycvsYwVRHc/xtNAy/cMAlk9OIxX0O31NgRbGJyEnzIgGQjX
QKZOY7s61sEYOyIf/vJXAwrBEstUa5bhceY69RMom5onF3DHdRSFxZps1OShupcRD07UG9KoPI+T
yJ9M+KtebDe4Ya+8CxVQX1SPydGzdCdeT99/rSNc7CCtmr9yHeomCA3lu0xH/FArlHVDAMq6VTn4
v6FuCHz9bPOLaJuNQnpkoyZK8BZtrH4f5xZi32Qblys7+bFcWtdimesoAqFUteZDKWgqOETSIjgm
9pnseHshmw3qn4+yxaGtngat0teBBrydrApxzbhq1qgHQkQMifsVqjual8oCAZdZp95X5WCTYZoQ
ZVAyvbR61P/yEKsuK9tEUbe2qwC8jRZmorbKyIy30EMdG16w774L3TyU9r2BVL9cZyoujyizgLaM
7Vr4TmPOuxsEBx3PWsBUoQtWmZ62A7zRAMef/Z0cMmm/N+YIX4Xw2C5pWm8/Ek9DSywJUU0QBdsA
WOtznhX9Bnkh7xorp1obHY+ewr4pUXEBngjPqcRSNsL7one2WrQI/Y3sBAbUKR49yKTuyKAsAbcQ
D9DiiYdRZs2yE6nckW1weHUqRPJOPZqEb9a3ISi7E5n6GlzycRBsmyQu9kxv2lXoVtUrWLiHFWhu
tB11ldDeha/EFaH36LX5iXrS6lUh5Sw93oPRqHv5BH3IR2gE9SekhM7YDl+6X8hEg2QXpgucBB0m
WuRvCxm8Us9Ksy88La5l4YOLLcu0A6KxITg/0Z1tc5dGyU/3+oOb51qzj1NwCOieKC/4x8uXDbQJ
19SFxHZ5iVRUXqhrKQn9D988McBQvUWW6faah6m7nPr42weI2FtvTdoi7j0MwcgVHUCtqI/OBSrq
yGG2d1ozCiVzdxntNZYZjrYohPfL6nX9SDuvvISYuS285wzcjbdQgY5i3JBJ5Pt2WtTwdVgF1qs9
gptjJ/g0ySxMPLmZjI9G4CF6xNVb2GcKZEJBty/D0v7yb3vl6N3e/z/Czms5ch1pt0/ECHpzW95K
JZX8DUNtNg3oPfn0/yKqd6unZ06cGwSRAFlSGRLI/EwZW1/xFme4tSfvy1T3AqhU1FcMMy4OVFUe
5SNGhuSRWtfFofenv+Po+6Nc6QyPja4VlHES9+johngMJuMoZgy3H2jpsTAgl8ouXoHRxgstwLF2
nb+WiYVkTZGqp2pGeBd9ijGP76N2xDUo096u0YVaChI0LJAgNbNXy32SG0BkP6YDjNhoJfd9ruMk
yy5zUEmjUDrPSqCcLZpO+6inqnoqgu7TD7XkO37cb1ofWk8qi5xtm0/JboLbSIGo/mwikf7/J6Bg
/1aEabCDSuqxAFVIYGyCDsAzZh/+a1pSqMoU64cZdRev0fRXtDyzdevV4wnZGoPtFVMNLfdf277Z
mz0C/yH001WUV8M5mJshC381v7qkJZKkr1fUD+JxIYNytpzYh9jsyCuEksUuR/LW/FEOZgzXewgi
bVtShHmYOrwGk3QkDVjZqXXmCY4ipjF9GgM1Itb06mkwW/UkjwCHcbeVh3ynw0Pisoybp8iQbP7q
ynPlXKgBGznj63JNFGl/XL0Nh13g22+Q2kv3CKA2/YRxeT85mXXVxqC8xt4SD2rrKiN+aGDuhlTt
XnaR2gAeCp19WbNAv+IsVF6DaIVqqYeWYOs3e3zBqkVXdPmdYzXa0ZiQhp97MuQr4tcRsm8aylLG
ykS66D7U+5raqLJRRzytZEg2oLlQMSQZjlBI1Pjj0pglQnSg58fO+ChIkx1k5yuszmMyJhsW10t7
dPvHqEKDOgzyjyHG42DydW3nWp33VluPqTNkHyI08q2I/HKbz11MRf0SU8FcCaZdZqtiM6lx9hGa
lCyAhi19skRLx8unxxxf+H0VCXshu7fGggKlJFBbrXlKOqbNfRDEGznoZzOF0a/U2FoK0/426rFz
LmsHlxglNJa5pM3I4O2waZ95XyEVzPOoDjlneQTJwTnPRkO30+SA2dpAt+0ev5CY91G6aRWTzVGW
HeImxcgTWge49zk0H31Na9M8bW6nhS0o+VwZmtXXxF4OS/Our3PkMKV6RDMC813GkTvhEWKXbyD0
hjWljwSTKgoxi4JtIzIgy1rJ3PtbiI3RrKgXxjjeFsUlRLIKpyUsn7y+MuFQReDdycjimYNIVIaq
33x8iwSNdjellcXXQouRzAgmp1zn0DiXslCt6v0InNTufgVvxW5Z9+50igaFgqv9V11bDshLyAF5
iVvB29YE+cuqf2UfOK1sn0Shk+fta0ydRmZDA81Fzdroh43sVqLZTSaZCQ0+7ikfVP2WDU3MmgyE
U2X3qtJlD2kVfJfz0Tz6ddnIJW1o4nhqjU3/Amt+MYJjOUFgqk4sOapThoDzYs6xQcr9d0COykbG
5LyvWKr467HuIc4P6l2ru9NT2/FAC6kB7Bs2b0+DkQnUJExtPe/lnkgrp4fIb/yFHFVF3dxPjX2+
nTqf75qPeqZ2VxkJWacNUd+dBzvMNmGr4KNrds9zmvWhNerq4nfOj7o2nTeHyukapfx2N83VqWay
1mzRs2cNNMz5VsOa41WskQbIHPdgWmJ6U9/UYNQf3AhJTS2uH7Se99AeK7F3ShO1gt6livJ3X9R9
uoMEOzsXRt80pHS7puze4wodpVZ46R5oSfekVtZT2DrhN5VF40Kt1fwSanp9MlVKXQoS799G49eZ
SLGRBkDnqsqqk2i9fDe4/a+jbj6ylO5N9TuYP7NINkv7dBeY7SWpnYbyDiHZfHWz3wMyFnCNVQpy
fvk1uXdtA5NAI8KRt5nsRZECdaTWgbu2049P/SD8ezv0DpYxIa9mgTL3KMw+KrYxPHkKdBDXLNJT
WYnxadT0cQXNvdmiGYygupbC/ZofSIXo71KwHKfbmymU4a7znP4ETp73dh4dYWes2cE2C5kpRl0P
jQUy2NkSGTJv/Vf6uHSbFOlHgSxoazloUOIyjJD0Ue/B8w3GeG36qLhXXEUsqsIb3hS/1tZYYeY7
2Z2Umn8nnq7Ig7kHmCX7uLfDJbJm7bcEiWqEqf2fru89OWFmvXqWCrIzs+o7PQziQwCGf5u51Ab9
AQt6H8bQt6FBF96syusAzmCh+ToFVwSpd/WcoeT2L1bO3JUJSzk6Dp2+q6iZPn91OzPsHnCFixd5
RV7OzB8ltDvPUOsreyHWMa6f3Ct/DUpkOBp5cGBNHw66LBjOTTftjQn+nYSC/7/O/rq0PFvOvcWq
fVy8QLYPf1gjfwvV5/qpLmJ3k2FncAgto7o3JmEtJ0TWPwfFR9a4s29zgeQXx5j3gwRPeA2rfpsW
LQjtudcNqQrYFgqer+ncGBTwaWiODysxus3SAcnbk2UQtMpkBDgBtwKFgp6sJ2o9ZxmTzZDsq0po
J1XpjWXvN+E3B6ZiWPJB+U6CCJzLqjqLrfBlpEqWaW74LYk8xCNiCwXcSRnP/3lmbCH8aSWWBvkx
WbSQpN9SBAO2oQe5kJuS9XEy8JX5wH3P36iYXvHdDilQucVCxiOFKj5o73jvZqn3MpmCH3CyilVc
4rQib55aY2l4nosWt3Cf8nzax/HUX4JycJ+0VKSLRHHLkxwsPYogeutaO9lVyKRvKt3lAza07IpM
34LNgr9V+YdXTW+EL5M62huSsQYUPLoImVrrpJkw85m79VC5q6EJne1tcuuG0Kb0fauLZOUBFzqH
NVZiCH+rw4IcCX0HqF1Yh/0GNVGjY7Y5nGbHQe6+zqdWHxvMYD7qPgk2ialhq81G4slN4pfMBOfp
aWfftMVdYP3beJgFrpQC9S85ECaQlHKD2gv1rLMT42QEeB/ml65lK9mVAzye8fqaRzO1VZd1l3wH
fmgsjEZ3H+ww8h76YQRGBFlxPaJ1EC+nHrhQnMT+7tbXkwrfLdU4y9kawvyXEuq5vIBsXEOc/AKR
dBvqSO+19zZoWH+LCN2ltPT8ACjCvZOaybcjrcAIb8od1EYYQL1v2ld6d+mo0pdwkMR4BA5Y/DpU
295eOaqGfvU84vlGrCzl4W2+2qNmFXX2YFugrp1sY4W9s6wmAEAdvgRPLripXWeX+IHNiLa2Qyoy
0REj7yIHfE5X8afr5b0cLD39p2XNqTUXUJGhafG941gd7j/ohe5KWDAUzwiiJt6b7HQ79UTq7zYR
L2ChrFK9YfPbouZQBOLeMDpvHWMLtlD1wmRb4HRIn5bZY05G8lTOTVblMWav86E5qk+Fp4PhYAcc
N4N9n7heQYIAJxFb982jjMnGJU99TMPooBeufZ/BYE4j763EbxvEWPo98meTB1zPL35qREfTN4d1
PgTt++8ZFW6Li2yeoVFMPXL1Ya4J/zFDXkOt/OyCUSdaZ2mODbWD+VaQjx9lFB6Lpk2fAeANh694
rEV/xEWrOSvM1saP/xGH8XvS9Cq6hx5THxOrwolTycVVNhMEHENYuDDNIYcdGeR83NYcWGNXM7N1
KBXqUbHfoDX7/zSKewkaQ/nQeWIusthRn+NeACxIfe8yRta4qcoRw9SC/fwQZyX6S1N4Tv203eh4
lF2EMRfRMT3HKil+nxSzB+TAGtBw8U4ROcV1tHvf1b6fdnmtTesa4U/YkpTEYkjTVFxo3CSfEB4P
8Sukx0djnhFRUscV0nX6KpxiYwkt3gB7iPz2NHr9wjG6slvUY2+f+obiOdBHX+hTfO1cakWmqiJz
JuK2XLGPyQ8a2rJn2djctOp5GcAztHroNQe43H+HYlXZygly6jSf7TIrzTog3PIkQ3Fv17mtKSJ+
+XVpxuvAqETOYyMPj0BW/nHLyOBh7/vVJVSJdarHMADf4GjFjb612BtEIKjvFfw8N1oNJBfdvYza
5xxMQnfYDh3GV38EPTsfd5avhH8GkzDQ9oM9QkYXnI2aZ3nvTaF9QHTo7nayjCErHp1qZ9pGaZej
HDtpxb1uhfW57jNUIL9iCVVzd9j8EVJjVZz1AReFZpvGoKXE3Jhm8I0sUnQG3lg+ubWtrWwESam1
+is/1nPcfqoIB+EaYHAdXXj5Xw0CZ7BxgHEt5cCvuaI6WKYvTmMYlRCihIJEf/eMAQqCuX3tXfu5
sR5i39GvQEK8a20HDoAejKbkUKq02S6pfR7H80xBHejBwTxVzpWhjhT+Amn75FRZgvRNh1/mV8ZA
JhCEZfNXRSgdRNRht07Tnsq8GA+dUl9NW6FgaDv5J0ywQxRnDzKBA0CZwj+c1KsoXGVXWIrYjo1w
rpP1lg0mQrFDZm74aKzHcqy7R5cKV9FYj7LRTb/eIE8/ksaPUzRb+fZNGj9uOT/CwWzPdxt54+Yp
7hxw2S3fr5U8RHmwb4EXI21hAShdymAEHM7e6DHmarJPRo+U/Qi5zkwQbyz76GikXZCvbNsZMDwc
fzWmCU6nb9z9bXQspxHKYgYka5n1LTobCG6MLk5x8kjpe/hbgEMpzM9H86iCDAXiU1OjP6MirV9s
S5xkL0gG/ZJ24QmjtnippqGz9hKddYvTIIqaabgypllrC7YvSlGuYEpBaJjxEl9Qia8uPKxCrCir
7ypzLrLP85TKpXzla2J6yeBVn9sUPsNMS6CSx7KDRxqAkNsKPS6oHpHsCu3coRzavEu4y8B+z0PO
917iXkz0TpdWatZ7OZi4gbkpUkye5KhVxiY6YEizydGqmsrHeFRuKBqwMP5hjDwEmFiMUnxpzZfW
Le5qDHi/1+mQL4yg6h+dUa2hG2N4G0Y/A7zYwP5Db+HGVpR31tzw/O3W/A6qpYz1jVLcmXVZaAut
gVOFY2e6ymeDCjkyVkOygh3irseyangGK8WTjnXYZsqV+ESeC+eIdEw2kepr+1Brf7qtpd4j/vlw
+7gKoX31mrmHHdiD3tl8lP/R+31ekqvsv6I42Msaz6RH8dIc0mYnu1rHDk1oYbqQOw38pg2yK88S
NSG6W4da5cV38VsJjM5agzaeFmWIyq2Vse5baFkSIIYzH8bkbje2PxXo3s7cx74N9kmH7IPda/1L
gs9Kaqvah03tYt3yH+47MXjPyWTs8jmeNWHI5dPq0IioejbwO/UCL4eYXRRrvCm5aRmxmS5qcG/b
dCy6YVvkYOu8IcvRlp3H7SiAFdCpIzUfvT4Oc2NSNj7KrglybzUY6NdBMnlmTdbh/+lVD0jIVQ+1
HrxMGlxzc4Yq/A61dtAd2YXvJ73YZEC2DremNv49+s+Yzk8faYyZYTcPpG2rHMTc3LrJeO6znnSM
YmoI0sybr6DWP60SDoLsJaWSIrjJnUdusHpsf4CiAzrIw/GnNvhYKHTFtyLOEbuxlPQhacNiV6Z5
sBelkVzUrtGWGWTqD7an28G1MW/XVQAFkxd9E+ihHWST/j6qass9xGn1a0B20RbZW5Rx0LfT6lM5
Vb+a/PeRjKkViuw2N1tSk/i6gZXQAUW6ycR9WFAqbYr8rcITY1WnVbGX3bDqdlM12ldIqda9lk4/
A/2bFyp3iETUr4qbGLsaGRm0wOnCYBSrmqz8XnaTKHxqXVu7GGOWPYfgeWU4DOz0nPU2X79+rMGs
9el2tNlhyVGUsQDMAN1t853v2tanolHycwrcTs2MjVc1+e1JQVfw6Ag13dq5pRwi+YZ1EAyGB6/P
F2Vh4EWQhsZ7i4dLEY0fUR0gI/NnmA3af4Wnnpf0x4+ws/w/ZhOWs2Fa/XmRf8NfsxVPwXTB9cSj
F5TfysHwHk2nsw/KqFCM7dzpsxoxIHIV/b21PQOaPVYe2qhmL1GpHeQEVUvMJTvY7Bw7vXLvVoG2
kAMDNcBSaXdGXleH0cOQQ50b/MnaZCGDrN+qgzzKlUbZhU6wDOMBzmhS32njGOwiCFXV4hZDuXpH
quG17orhXmm4s4XuFH4UVcn9uY/S8wB/nqK0+STjnedpK8D7/cEexvoFZcO1jJuDW2+cxEh2+JwU
m1FtqzFAuc148gvzO5L/rP9b0oEmWUA0xQCe92j/WFVWPKduk527JPUXMl5rvb9MIzc8Yh5QvrXO
Sp5d8S08OCb1kpB92RtylqjBRV10V8D420ztZC7CKHLXim3Ge12BCN4mxSoRrvM+RoaYEBW3OxV0
N5V42dj3FeXeazwH1JKqtwUagO86XRcn032g4dVH3rdnI85GBDx1TvEhta5C89Ot1RnW3k8K956S
7rg0TTP/lsQ2CwBrvE9yp19DT4qn9HtQ8cBOQGyeKzupzmMTZatmNJP30O6WnerXMElCyE4hMJkd
tgfs4ZKCqt3vJgomlN26QizcOgg2wh4tiv8+vKYJxpo8yuaj0AG2Ko9krAHifTKdGK07sCqroUds
cxBZdpnmBnqldSfgFcqenYzZpY1dFHrGbO8WGFckamRtMGmrH3BMrh/0HHN6v8GpFopI9SCbaOz0
pZwnu3Jy4ZX6cqotUs+ySjuksXPnqU7xWEw7eZeU90Y0YsUaSAW5Lgj3GyMr0S+UZTC1QEq/3SD7
YiKmqz70ruHvK00V+35US0BgWLvIo2aOTV1VHk2Q5HttPpLzalXtdqSqMYzo9UcQ6MdEH4xXgSbu
IY6ziK8TXdPNIZzjYLSX3UYYgGn1+BHsITamE4D6IHn20sh6Gq3Weiq6dF/nwXCRIcunOiB00z7K
wT4DaqR1hrKVo7nWBIDdQR1RSb3WrvsOcrY6yEZBgypZfPX9kh9xXgqCnskNzw/zYUEiA2NjsJL7
UDG3Ygjj5jEJQnVBBsJaZvWMj5u/psMsoJEqKmoZYXWRIWhN3SrkA98GGB5c7bz3j1TVX0PnOfNG
PTvIDV1TVcne0mwoLfOOznErCr29Vmzk6KSPlzJIv/nuDNuNrewoFzCyq4gZJjGvWawIeJEc1arM
eHbmbjpPlqNysgrdgaRTumenmt4xywL8yf6/dfeJ06bfpqBkldW2Hb6x2T/WVMUvYfaPRDcHA4XV
KlXhhEk4cwsoXBHtsJVdA7LGwnD18H4AHDGzGZrFZNn9ubPb4SyPkLvkMetWYi27gS2Gs8lfh6gA
/PVIkMHTMXJQUKm9IoqaLMhOVj9Gw17Dm8g/0k70qzDzcKCBXRAubG8Yr5aRjNcwQNxX0dN0J7ux
EqPwOygR1ilMkfO0KTpNInDubmeVmb8u7QrPz0ZX2Nwn2Ub46V4nJ/VgO9ZAlsI5saVCJqqfxufI
SR6McZru5ZitFC+dKOw7ORb0yuegF9GdHNOTPkQloyrPcnByMNJoKxIXclTkGClo2L8c5WjZ2ebC
mLzsKEcxN4nYAJTTodDT8blpDVxT3XgGPfIXAcZG8jWvqr0c5ZcElUgxsYaZR/GDr1blUR1KdeNY
lniQTdIIb6XZJM9U/EBvsSlLS7g3mreUU+SABTptG6qBt/iK5axo9/yo4oVZU/hdkq0gv+8Ot6vc
5imzAkxkrz3XAdeTTtZCaVDDGDd6WBqfZGk0kOkIYA+JYV+zNHgtTBdcZo7Xb5hwkwmQJoQ6keLf
WFqhv/Ri3cb9tran9lMN9P5QdK9F0b0b+tHNuuId58VHEivqIxsbSBl5BUdzjuvChAE/QpRAdFy8
JqABbceDGhRm8RaoETjoXIF24Tr2qyDzu2mwF9kMVWu/RjYeS5nfQKTENurFzC8ybJPiwyqQfbbs
toZNZpji+cavE1wLfzcOxe5bt+lxZTU7Ya2+Yn/NS03AwEqe4VbERfIRq5J6hDkce8D0MkykSC+r
5t2Us6vMknZcIbaRnY1Bz86ZWzrx9qV0zfQMqSNgY162cMVnUENgcd+7q0P+wgpQ9W2qPMtQa2uN
B5C+UOr5ypbiHXU4HHvPyJR+Yc7TcfvdTJmD4EusDrfnuq0mDEYNrg0NSKogxedkfsALPv4tTKMG
zVVWC7U2PgHAch46J0kubLX/kasCQxPdumta/bamCDVtJTRuR2S1XPJWEMHk2abaWMuyRFWwGoT7
OgZn3AaDl9oeVxrgrK0landn2Fr7aBgo9+EbbX1XKuBnPiDd3CFxicq6dzRqdbjLc7C54Ijj735K
nsI3vyuj0yy7ounuh9SJj5gfwwFxvejNJ994m1GTm2VGfx1IJexU1hG7SU2Gq1uHgq8PFwFsfIQ8
H1KadMy1vJAfmt09C2sMeOUMkIJhFX1XrdRZDqPS3/kut3c3zcirOn35ropwK2c6bYGrU1C2j03o
uruQZ+lWD2PtCWD0N/nPGawBKC07Lw3os0048+T01usupA2RiJv//ZLVZBDr5idkPzw7YACcmzpH
9AcI86ron3q/bldJjwBD2Sr966yzzXatfx/6JN3BLxUbL3X6d1ek59iGHoQdfXF2dMhrMo7XGzS2
zCRWZOYVmUemoUTUoI3Nj5Yfcz0E/UehUiJF8velA5ay98Fnrpt87D7aMKEW2/vPfeclVOlAL8s4
rOuDRcn5uURIkLw7pt4yXhbJWTWtcZtnBfnyclYOvYmBhsrPwNfN7Z+xGf+Qx+xo0lbhqzSLjU4F
9utNrU6bto1j+ERpeErnhQQGcUs2ZvVzjg3vfVvG361EMV7tKle2CoCYtTN3JzPesBz0ALHgC/Cg
sEkMwjT+UaiVuTBVfXjokGjYN21Sb6c0b58KO/hHzlCEd0CasmH5rNZrHZLBsUCIFO71FK10dAo+
PZwlJqM4JqYXnGUjxiy8HX3Feou/E7DgH9Pi3yf8j2mWVj7c9p8RJa6dEwBTWBRmbJ+p2GFHW5SI
rYdqPa2oz9rnem6KXn8KmtLeyXltMzbTKlRbfWn7Ob/xCOg/mRz1XNjKKrTc7FjMPRn6ahSnxKzK
9G5T/zgLCyXsD6Ha7wLDfP17AJUe9Wy5/jYu+GIlJRC1zE2PUTqlR9kF6mnjcPe7L4/kHKHq1q8R
MQ/LkVsz1Sa7rrmO3i4wUgJANDe9hxjLf/UNzwrhQCWLEpUj9Cymvcr6cW06ehAsIaVqG3bO0xLK
sqIsuigx9moRI2uyGbkVn9NCvE/2xKNR0Yuz4tPI+FcX4H27UVOFnds8xZ4ybyNiC0tNG2M3C2DQ
Mov89L6oSx71jmoh9GR16eKPoEX97xCEMZIhU3r/1WQO4Clbe/yKFPOVUCEF65K5M2KgnzaDM9hX
p+atqMes/EkJrCe/8VPzeV+NSmufAs3K4cZZ/RFIQHDuc7dYZ8jgvvR5/+mJVv85OtGyUmv/W5GY
AX5opv8geBRupyAw9kLNYjTXw3Q14cX1XoByli+gOxOgT9V716MALysy8ci/lMXeNNVop6hK9WC6
I+TACUZ9jqY71cnovtHgt2eWX6C7Eg8Lil7DxZml8+URZadUw1xRceD5LcBSIzLGT3ZrJxP70LgL
jR0cOKz+5tMQ8UKEnCXtOhLDBC+rKpduosR36CUgfGrpqLhqYQZ3a4iSuU4oLvZ8lDnOgRqwOMmQ
bLS58BECRl58xeTRVI6vVjF4s3rJE+4SxibLDPDcc6O6rAUcwWq07xEEk7EAsN8+q7NwIWMBdIsL
ZMr6TqBn4dmKTv1sPrd0uTNmIr2TPTlXmxdQrYlhgKVXyZaFp3MI2CQuwdLMhnmYW9fprCkEghuE
1NxXGrvfR9ZcUipAWzeWG9RoyJE+HOdGHmHyF+yECZwgsJL+Dpci2IB6exaJtsyd4EcNUfAAyTh8
DCs3RGnjUws14yIjSZilJxchmYBF5UbXTG8j89Iy8yzJewNGSBvLH8VCxoYk2qUohGNSRm6aQkA+
buTAbXSerLFUgWk00/+CvnEOYTOErz1at6mFvGrB9v44GKGyVLktv485S2l0FMyL5TjpPdlctHi4
9b4jQIyJCpKE57gLiqvhVw8yjoKDWI9JYQLOiSDp6tjtzvOn2mggv/AkltcVnr5E0to/oUY77OrG
g+XDYmrJOwDLb+7akdWhPpml46qyMmQ7ZltHPDaVfaBz0Wb2dZRNMDUkwBPP2JnzFAdllAdc+f6Y
kXn9QxwZ3+36WJP++RGyMIZ0W+iPBUpA20Ep/f3guAHqbhFVerC272YXH51q7H6SSLpT21p/M9Li
H7+JPlplEHfdUHO/UBCj1IrQfDLiKF4kUOt/Bnjhdtws2cNpvD9TBHPAx0Pba7JkB/zdIf3GLTyZ
suiHEaOygFeQaxo5q9HgaOip8yPygMOA4X5pdFtfs75kN5qX/RnhZn2F5Xr4Pk+FB39MlVnr3bTD
Kwkkb+kn1Mcsow2v8O31e0XtNkWpRds28c192BnpFtN5RPlFab6ZULGw5A0/a8VS17lrafsWC+vn
mMVWb0zBJzeUYkWG2TyaQaU9sln/kPHQakmak4ehKKevdbVXnk3FOiAHWH/GQ6UslcicTmNeRQ9V
peYLSo3Vp4luEd8Cz7443DhPUdfxe5kHHMM5xrrlrjBTjJC5++9VvVGG32EnjNuvwb9W9m3ppDuj
zV6+4hCbQyzHqAoM3H5PjcTxzohcuJgNG6xjPXfa342cIKc6Egb87zQbjgrV/9/zsohVlFGn6HYb
6WPcuP6dhwl01MTZowyR0NGQmEypP7imI5YBjEckFtVqJ4dTeLJbtcfeRFTlTwC8Yp/PBhnI9OJB
EWI/gnEBiixzTDalNbNBNQwo51BTDTUojxrsD5VvvDSCTx0ly3WmtOVeD3gLRAJmYo6TY5qwbPDT
Y6Dm3bUp1WcZTwaMk4o0K89GnbgXo7YyJFX4HgB6Vxe6GU/3iq11d52CokdQZNVzbyr90k17QZFX
Z+XuD4isZvmHbyJ55HuYpbW1ln90O7Ru448RRvqu8VGXrOeoh/jeCAce8YuyRB3PHte3kzV155vB
9IxagHGI8kxd4d6cHZqhbJb8ONMn9x/y/P5VHtu1ni8c9qMYhcXZkyIEIMukIWc6dzX+31Nok7KT
3arQ/WUOgpGNldkc+ziqgCGJ6SP29YtKgvhKcqA9Kp5Lhb7Ux4/RMy9hYChXw6OsRlUJc5zZs7NF
6vq+RezMtLx4rXb1cEjsHuuZQbUXo8iWXdVYngM6Vth7X3EuQxa33yZb/aFBwH5XrBEiadwVryX3
g6UHtefJQB9n5beD9lhak7JKuLddlNKMNpawxrvImEoI8LpxMkgW7honoQ7dkHyCvgNo/HeToEf8
P7vW5L82YxVs5dy/pknDgb9j3EGqxQC7cav50/PXaWKoGRBOjlKIMES0LDtsNaq21AG1mrsoLwu2
V6ZJbdxT9TvbwstFb1kWtIqi3TVy3jwgu91kvzdW6+/k+XJQNqDdhr1dgu2Zp95Omk83B4PyyKj2
46b3VeUBu9NcLMI3NoLteXKd5tbILuSUnY7G1eGv+FdXD6JdS53uNVERgKldONk5TjV7eOLVFtyJ
/QjIUAM3IfQfvbLODYcC5Yx97z03wAjXx9corO0DeIHgjnWeutJ9t3pjm4nVmdv8dNr2oCLV9J5G
4TIdMOf56zVGrKD/x2t0gf3rNazC+PM1fBbsq0ota/kaRly38jXQxzTea7WGhwuw6yxKtKRmgqjQ
nLuysNxzOxNEgdTDbOvCZCm7ShH3fPWUiCx/pcDLcDMHek3WaB9mVR9tMzf/CV2MXfPE+IYhtrEo
MfO4Yj0VbYQZ42uj5+y+a1PZ+DZYT1EAfblxDnCRWyRl367KVgdQOkM8g6j6s1uPWruqkI/elTPE
U47Kblfrv7p/nWv1HeRgPf7MakzKDAPT3bhHqAcprfRX/+aiJvturZS75Gu8MrsnAPUroQfOUeRm
fPt9J7l+7YRor1lQ/h2HtdZcgYpZ62LynoGuOGQfW30LI9F4sH3UXTEcQUBnwjwgH/yfYxxf2Z8n
b0aYdCsxDfqdiecBMslNgBNRTOl7PaLHsdDSEojW3PhADC55WL7i/lIfSGEht4tdnYmkt1hYZiG2
WRFGK3OmsMkmcWAqtNPjpMFsY5Glr1xzGFGXY4KGxAcwARtiCDyo5dDyiU1O4OyVBq9tW60BKCd1
gV5O36Ay76iXdmidszzXnexm65bAH0PkOtBbA0aFv1aN9XECfmLCYyOTKCMKBv/Rl+MUrJWNrHjk
WXgZhOlszWzQ15UTKo8w00sEikGcGEb+IQQ/oc7zF4kQebjwZmeXqHK+s7KLFiZ6kK9mScYbXprx
EHSwibSghMDpu8beKkg3xV7pn60JnZ9qO0xIzklivjSZRNwEMPjvmF1p1UPnjznaIz1SInNXTgaI
kO86OQ+rsKXV9fXeiuwUAMSYfjdYvgRxPryYfetvDDTf966aGo9j6v09Y5oJjnKGZ9j6Y5doZ1Ik
a9uGlCp1MRzE6JdZFY67L5kMzH0LiIiPUhADj2Nv108CrBC1mw25lhyQtBpegY38LOpIP8peOw7q
QS3ApUjhIxkTmvUTE1LtNqOeZxSDglnzfLobINtg+YFABjOfdhGoncX/cXZeS24jwZp+IkSg4HFL
78k2aqMbhDSagfceT38+FDWiVju7sbE3CFRmAVS32EBV5m/yWQn6QaVQzO5nQrItZEIyMOQV7tiG
i0dMnrm/rvivRLfpNCu7uHGCRbfd1+oGnUAclmaqkT2kCD2NIdC8ea2C5qPvLLUa/c7CqxXkoVwb
jb+iqvehUG4y1sa6cr7PluOms3eNkkIvkncQvaVsHFUr9yYEUVcpdURv+MFNYds7dUD9Gu1qkODx
YN6z8hdnz1m71ajhTyDd2egq5/CZxpP/D0/3+wPPK3lYa9p73lg5LUdLpTIQjjvRd+UeRcXpYtig
QydrbN7UgmatCPvh6HfwTwRe7S364aLzV2YStQvXzPW9hssHgk+peOvVjr9UiDubaZrEW1ajoRQC
lNnLrKgahE4qLTzLrJ9julhH49MwY4dwGiq0cYcyJSuLsmgvzXxQTC07ppWylaNam9qL6nkIkUNp
2GSW+gTwC8uDyhFo38+n8jAM106hrz3Oq98qoBF8T97nZQHg2Rx60Dirci2LoQ5XvlaOK/4WQacj
P4OEft80X7qo2lkIjn8dg95dIbU1Ue+2tdfW9EHoEYdbV65U4U5sq4zipXf7L0maml89lRY9PCTt
FOY68lPK8EPGFeTAllT2KJXFinqLqmHRaNMrNJf21Ybm8KK1n3Hgm81yLEse2kp5aT2reaW0Yi61
POt3curkJGKrRFa5YgWWLPLRGc6N4qO8xnN7jwtq9C6A3SgzUCGMsz/jtLzHr3DheFfpz1JIOvaK
/CjPHkMrCt8hr37ULGYoWjvakzx4PeR0VzXZzP2KBYn11Wv75JgXr16Ks0pTuePWnIu+dVismi5p
3xLwIse6SoMVhjT9ZzbG5cJjWbLqwqJflrOKVp6xJiwtPdnIYZCF/c0toWvNSXu0sxfNFNDx7DDa
1YUdb1FmRdcSEZWnQp0OCU61ZzmShzIvX3qA7sfQUYEKzrO6Rvnh+RpYpHkk44bf12yUodOZAxUU
HVvN8vuAPt3G4aGGPvVMSHDkEYfz4Fw67XtQDt4ajIlZrY25GR8PeAYNRbRXFaTYNpC40+FJh7Wb
L9OqHqmTZc5xKrSQL3+XpkfcBSog73VwBsucI6nAtyFthvupHMuD3/OCxP1H2TxiU6Wl3QpSF1j/
QN/W9tHylHalNUaP3qUt3tsmXvRm1X0WulntplJT1nKojazlrR62TLf2PSf81HH3KCe+tJ1h8zdl
pvD35riqIthbG704JL5Xf6gIc8zh2mJbMIPBUU5hGFciXVTIdpzT0Yt2spI9Upq3IhvaUtn3MxbK
fkLUiWdWm7/biREe0dqul3IYohm/CXw32sqhj6DOIouD6SSH8aivp97L9oOC0tIYRMg2D2W10GYN
jrBDkpeGUHJoICt9eltby5WPSO/LQ9j67coZFPNkQBnd4m5jbVTKHqwGgOtP4ehc8iH7eeb0B9WL
0ntY5sISG9FqNq6tVf+bQyVgeps7cklXOfZCCSkRYM3xXS1K5XqP5VZZL+0BCGlVKd5VHsY5bbVf
il6HIjCHZaRVVXPrlu6IPVSEq17EkmSRBcoeZXwPuntl75EaZ3lgNXQ5I/yfTvqQ3UxUUZ5SUcVP
beePlxhvBjmScXmYTlAf/Cf0seq102GDgmtxcrSjXuQ4oAXJ8bexPJVBP/b4hkfmiwxhJkClguZa
cpRZYFhp6f1VADw/++lEIV5L9GE19Vq4KjqM4e5jmVK16Idb1cMCwhjC4GPO41z13IXZFeOP9q1T
POtHrnXmgnWP/8yyoNxZATjWIDfNg5U07PVgN/Qz46HvQdu2RniTI7vshmXsqcZODjUryXc00Gxo
NFxAsaKibMDufEZ0qarebnU02D5SG36B66YvWdWBqmQ7TkkaraEQ3VKEIxBkNeW0FsuSQgQvY++Y
V3SQQCTNWkOgQJCzRPZ8K6+qxuHsYuLyrFboGg4OC80Mz3Vbe4FTrL84UFyXQV5B+J+HgYthhasn
xkIOgZvrL2oWslKwkmd5lUj6vyJ1HG/t5MYv1FDNtnCeI3glL3YR0jRsbGcth73udU/I8i20WtRg
t+38REM22scKBtsTohpPlJgAfbIe+o6AGFwaq/07aZp/3DobvqDU46zd0vKOIyoaJ9fiURVksfrm
Osmnlljd31PnrmrP0L9RXmuXfrbOZ+4TSwn1FiMZupAVg9AL2NKlGEjD5lJvQQEXVpYMkrk60rhK
cnlc8UjIKwRWj/D8AzZeZmQqzygLLYdGKG9lP0M+6AMt5DDxwe0MmAnyCg79d7Z14Egjxd7KLGIC
YgH2aTzJrBAZANq4f64ryahcpHhlqaK1flSNFy3MyalfE5emupMMkI/doAZiT4PXzYzxWw3TU/FR
qjHVzrxobrdzTU39K66Kv/XOUT/wv4iXtdUnrzntmJVT2/HN7DxngyLUdKqDGvnAmYkBjG06uVnt
bqhExTdVY60UaFX8GtLJXMpbzfcsBmP6SwTqzh4NLL9iuk8hS0WsjERFhdfJJ3Dj3ggloKFhBlJv
PLlQLSEKfdXmgTyUMvnbFBltMFtpbGXc/TZHnsobigJbxLLWKbT3xzY3o41ZDc0S2Pl07YQYr/F8
psDtY4ln5msZeySSEB5w05V0j+bJj4QVFs94f/aHP+IhLjz8IqKTVxuH3EAcPKjM5qN5txJPfNjC
8Y8T+MRl5VUUkcMSuMHkVSi+qN7bwJNATtP9MjyocHqohHLVFIUmFS8U4TWU+b/QTVnJy8uYOpxP
dX7d1Lq6QiZ9XGdmbuPMO1hPBvSuXZ443S6O2FsJLcNqHLDqDx5uMc+h0GMX4tau9RTwv3af2Qnf
eBqt6NfMfmyoQc8zwYwGiySHmqb3KAnKg/h1JoftYCTHsE9/Zh+xIsp4AMtxpHeUuiijYJJsHsE9
o1Xg8/Q7ynEu0p9nqjqES6Qk6tUjdp/i2FwiT1W68AuBouNKUwLlqMy6leWsYNkYnV1RxPl3rGSL
yDeR6ZsjjzCCOazedWDyNLHqVWQibeKic/ZR0fQJVCQ1sWJPb3pSf5Nh28hrWl95is98F7IWnOtC
vPYgtoCSQFoHRjpX62ZQHkFbDog3VtFHWhrq0hsZYa645dGJeKuLxIPaPse1p2J4mXTbzo+M5T1X
tuaHFSgxHidkdddoT3DXQcH0U7pEANq934hfXIhXSjscSpSu/db+5HttbHWRBFu5pv1fwrFaB9gy
RNGXzGrDANH42AoPHsywiZYdWzKLzeaRVzLql79ioP2Us8zqhffFsHVzJ0cyLuS2DH30AP3VaFjK
oBuLaNVjMIkAVpmfi8Gmdie6Q82i7ezFEeQvmZBjeTZNvPrZquSbMsopGMmgT+1y5cQB/IaNU0TG
qsTS+6jPL3AnMw13J8fykM8ZeaYmNQorSoIWythX7IaL1HJ3uf5VE2p78FgZHt0IQLw9H+TZH7Hf
hrlv7BRr2P7XNBlLJ++vQeBPbbce4vjAWVEAqrtXxPu0W+SP22EeyQPw842WzRXhORQBcUV2hFat
HDoOUC1E/N01iOvu1fK6b00eqNvRbW7Aa5WnqNW8p3Ry9a0w0KeWQ5noW4Pin6V3m9osvfs8UC2s
UxJk2bME4kpqP+Vh7d5vNCi6dppvi5go94EJGsP897WFgNG66/POXYjeqZ/LMm+ee5v2LktK+NhT
NCVLCCZVUz3LCZNIkiXo1vam+L1PU8Od3kaAassMAN2bjP1x1v/K/jmPTe+zHhd7TYzYtETCnD0k
d5KciDh3DD2vjA+OH1pf1MH8LZ4ik8I2TDw17mif7an8NjlNspMjdlv2WZ6xv0evI+2KXRaGX/+I
yxmIXnfbOKBboAbTcJEHmorjBeIsKwWKOTLkqGgE36dEGjytBtDNPSMnP651HD9dFLmDcVPr/ryf
zMKpn51kN3+EQ4DAW1U0/wQW7HETTOVB0EN+xwD5lGlt/kznNXpJE3WX+k3/3sZldFTisV3q8ywI
983ag4K3ldm0qEG8iti50EPz3mg9y3sFuElfTNBJi9LOhvcuVWoQN7h+4CxzxrLVOsSBh+NIY106
EdoXeSYPRZNCh2qzeoeSAT1SGnfWRfNUzNJMnHQnvnhID84XAvazLpmub1HanN1LCDUlbxE1ZdUV
GMaijePoa54E6E4kuBG4oRE/xyUrKCVX+++Or7zX5lC+lggv7DxsijfdWEzvohY7OSFLWEywQCmu
PdXqkwE9fJW3SY8c9C0efe0E+Tlc6G0YY4RY8aiYz6JO/XkmY94wDaxZesy90WPLLGNl2KM4Pg5D
hLLN2II2rTp/O4EEpUvZsJ1BVB5YLoIM8qyYfPXk4tCW5ML+WuQhQgY4wJysbFKfczX6KuP51NXL
EhjbWaMneysHAJUykbFtXCjoNFy1JoivJUy/eyKdF5S13fKg6OP+PIb+mbX3rR9FfJU8ZHkIW0DL
lUnJLfLK+MojNdwkaTLLqlvJ1VKxAY0rrEIdmAJXbz7IBHLU+dYIlZHVeP8zZpjmHg0v+4oEIiVn
X7Q7KKXhFwADOoBz2EC20oYImjXmNgrVfiWzrY5GiWvSTZVDYHfKabQqYAHz5GBAzatC3EYmsyHa
tjgtLiS3L/tF8JNDbcqHkzUz//puaI5etS5NFoVGOSVb3gd5ugVOW5/RI1RXja6Py7aFfD3glf5q
V+01VWE1Wp6TnFpE6Ja5GcRfS7vwF7TNQyrJPhBEx4HtkIrmS5XGa2Q5Yrw3NK3etA40iCJtkB6B
S1ddBj/Od2nVhIc0sfHgzaCMZXamnOWhDMafZ22hd8egSdeP0B/TWlG9D5qm7v6Iy6Gp6tGK0qhW
fq+D5yZO0jspsRkQGpVDdYaMjx6vRFXYyUlixGVWDiWC/DFZws0fw6yzl5OL/VFpuM6VdWCwYP0R
AmBHuk3G6Aq48FTypT2HHnGzLspNEiGYJxOFh/ZSGX4r7ZHNgoiq70FbrazJDj7Haaw3YRXCtkoS
7SUvs29yQqshAdSkZfRc4WpzEKAi1j6yt19zhPvmO/RsrCBCT9Whg2mLfUy4F+A4NlpaVN+W8tg0
NRQH1Y/2rat7XzrIccacjarCX42jGE6q4yZPMd+AhbwgxA3iTp/IjBDVuMj1r73da1BRpj4Ob3YU
/137dXOOofZ9oS+gw3WdomOW9OmXQc2NZao7sMrmbNxO/pqFHmBOf1Y6MgdzQJLPNQaQ9WV7ziJr
06I5fbBk5p6vq/gj6CvYkGqLHl7c7o3EjfGJ4tB54pxreGzJkD8gg98NIVWPoUhedU3r9o1dxEuZ
Rcq/fUqCYiVHwuzj16ZOELl7l8SXB8eFf0+Pxx4KzKE71Xfyiz+fyYRdm8CNx2Ha3AGJVFWQF3eX
tGz7qzAr95rSJrhGjedsdR67C4pi7rWifG9Tb6KBN41ptZVBOTtncXExaSQ42Ouwbb/wXaO+Z0X1
tZrPwDo8wllWw85hpjnPlHk5Ux7mG3hpdU5Y0wdzBYyiYLMEbuAf48jJ3zEEOU0q7lRKTQu/VBBA
mcO97VgnNS1UGBMM467JsBGg3Y+sLU9qRI+Gp0lRrBmDZr5kGj9RpbhPcpRkhoEyRR7fk/U0O0Qj
KI6qut88+WYKRdnVb1FQZ1tw6Ml9WGq5ARZsSM6DqHZxMmKRG1vtvqsdFw7zfMF80Jm3pEgebksp
EJq0yzuZrmStidaNm0TrYi7gNM4wflh6tml01XyNsza/OHki3XG+jj4AaXbTKBhnqv6lB5C9h2th
LcX8EKhy+lCd3v7M6n6T7fPeOfouDGv+uKG0WuOZSlnxZKM7upCEuxrE5bLQ4uk/E+F8RfEfVyi5
MFZpKDQAilmBabthQpgo0AgaeMUfbHPIVjicjx94eQfLzNHFyeOl9lYgsi+niSgvD5qj/T5NHQIN
/+3KerO4m/BbIHRqQhlkfpqOGcshMIXhsvdj2oZz7JGQZ4aqe9sKBNQf8cdwoivcp7NQzK/LU7N0
z0Xd6+V3B6uLXeJm333fR40e22tMfeAyLBS/xl6owOibdh4OVqj6nEBB7el3i+s9JsrY3OZRzrdl
Et1RFV69s2EbYd+CmrVaa3BR8JuVIxnvgbJt+wgcvYw9EpYP3UdnKfiId6AnVuhL+etHLFJ89+xT
u+6hWbgLmWhQz1xQmZq2j3m2O8SHARnOx79GJhOQ5uBNbEQ8ShbyhY0S7eR08fKPeRPE9qLq9Av+
AMm+BdQ9NW1FJ6sCNBcjdbB21Tq63INlE0YXM6yHdeRY6dKBvi7ocxnhJaAatHcV8SJHv12SZOhY
mJjnzpfK6++3kuMhVa5NqU37+520HOOssabHTv3hS2HGzsERk7J4DJGTUXgR+v80xoB4jf8NA24g
ODyQ1SO6He+ll9lPWqLYTzy5VfBsdsmrZQJUNx9aexpXZoxQlJmwaFomguWD70Olv4+nyNyrkQXb
fp6t9OV469tvrZkhSlHT3fO1wjzVvRKXFOPm08lhleXznyeHNoqD5cqtJ/MUpSp/05F4K9rIOsrs
fcqcTGRSjoNUtwEEIAh3v1gG55otagORa57aIX4fTUD2j1vcb/0Ym5ZX7cOpPsgPlnF7/hR5NvZN
tEtGhNaDRVd79hJskbZqwlbdtF7WvQRFWlySxrwEXQsypcxoj+jF1B5xqOtwsgMuVltVsZRDCyX9
FwpuCx3Y/5MMJVGvrXxfuZSohi58sPcnpNj8E9JQAejRx5gvV7Ry2B+sGp+qU2D3dHvk1Pt8mX+M
5ZW5Nr4XMFChdHNLGbrfV47vt7gH4LGUh0RBLgsTpwgUr/nuaEUAetIJn6fxcm/1alUUrB1X9Tdl
NbEKGup2gXIvC2ekCRdNEvN0+qV+O85iuHeVXIcSxa8kTcv8AqkTQ3F0XpaNUmYHkTjZoR+nn4f/
z5hXB17MmnmqNxBnvvRW3Z/0RutPFhg6AYlgL0ePg5iTj6E8G8OAtXGBiebjepnwA3+4T5aJJqjf
4i4t2WKrMRQKFDWTIaYtjzEG0gocdAw3Ds0kvneGR8tlMk39lBvFSV4gp+mqdbC0sh3/1lpVhxut
NUdtiH8eukpREdEQOFDeTwE8g3oU5r6OcCBa/J+nP+6BPF2+pkKfH/IEjRLRt++maPQjfKN4GYVe
CxtVUdZ23qATOmcng7K6Dur0rCGpvKzcBK6zqIaDDQHpYM4HedbYY4KmmCXSlO1FzPF+rsnze0Re
p8bugIv4POOek5fL1CN/v5ucapfV5f62qeaHXjt9il7TXurB0Pf6UAWbEEWkr1X01xSqwfcSUWxQ
Qo15hD2t3BqFb2TLlue76/WfcFvFqrA80KSt3p6Fg+54N9rFp42rLbpy1IiFNdVfaqcHUlCUn9Q2
WuzoWvRY5mmZaI9WXfivju7/U2U5qCqW1U12s+yOFU4LqrYJeuW1MBL/gDdWAn2JYQI5cMaK/ZCj
MdLCJ7s1tplue2hj4CJmsdc1x3Cn64lqXQU/wsEaB2QFWbxphwrxEX0po/fT1MnWHnohx2CouwuW
0Xg8mMPwWdIwWE6YjQJn9e3XtFR2CCmNnwhCQphIO20rp7F2n7Ud7DfMT76Fnv1X5E1UbBN6l/XQ
fg0z2syLKKNekfQ2FiP9CAlmnA8yeD/Ml1hmFu8GzTvLkJwh5/52rbx1MQ7poVDobUOlPNBJzl4G
y/wwFa/6NqatvxS6ZV5CC5eOwWodrK7QRJRZoFvvaK3XL72Zmwc3d6clTqjiSjG1O2fJrKENj/Az
nDClttHfOzb8wt5NtJnncB+aw77m7bSSQ0rJ6Oyp+XjNgCg8e3bwIuN4GFQbxOvAAcXRC1rVWKe4
tFmAQRhH0PzuKtSF9y1HrswvxXdPs+tVU6IEiN1dfAVmA8BiToRuvQEA2310CZYwUUyHOeSfsAhZ
SAJXDL8jZ4YHr5F3J9HVya3VdW2R9VTnaJN/7/AQ/Ezwbpn32HrCf1YDopIdY/ucmH6wrqgZfyh8
VJBbHwmlhoPmatj8aCCEtZiHtRFq0wGjafV+NtjeXP7k0MkzrxN7I/gqZ/0W/mPWPJRT4gYFjIWc
+LhE3n3SMwNxrGbvd1l0rDovpBLUR6B1/h3KM8SUPZCFXgkROFKMOl/Qks3ohZrXP2Z6rbywY6Uu
b6RHol5NbVLC9OM7Ca6YP9p58yEMw8E4MsUmtE+qZZuFf0dTy9J0TuJGRu/dy3h5zg5gcq5eApOc
kzLU/zvfMPWf8zGK/eLWo0+tPtEDejRBhnQXBwUk003p/wqDzLsgEgOCUE3QeB5HG7bCqKW3ezD2
f8gpSjfhUSinIH7EFPwErgmYDSlLRl99YfKqP9qYDSP+Z6fWaWhVsQqR5FjKYQvv2910rfNSemF9
6KuP1vDra5Mqw60N1OFmlk689AbAi49Yn2Oq0E4pIOB5iq+UubfgUoVVSYLQn0nj0XIWSkeZcNu4
kHg9kPh3YSTKCtFm6ikxmdHo0s0NBDuT2XQIKk4Kumw+lI2TXZIelbfWF+n6j8Qjm1gW9Zp5snDU
TVa52UnqurOjGvci8z7k6CH6bujxyF+mfY8/DHP+I17q02YMI/eQZHp/RllkWHsVmn1yiNrBgGrL
rFkuTwM6iWtnTrf8zCMtf8TO5czH1WYdKIhojfF4v4fMVLGH7h/KvAujaL0F3znzTZ6JorTuZ9Ov
s0f2cfZ/n9e400ShUvam4zZk5+TVCGM94VkavVS9m76m8BEAqg1o/bhF9tr4DpLvkOjXMmtoBdtB
3/+7EBNSjADYksoaD9kYteotU+vyjJ5WNa0xrMXHQ83OTRMVoE5LYR6j1OQLMk7er1PctRLaMzKr
zvHc1RBiifIXb/7a+/MfQDpNr4Eb6wc5SuBj31IMAXZWJL0hmZEpfoF6GYvJXmV/GPbm9Q5mbQBe
USvWr1KFYxDsVhTEKEBcFWCQh7y3Ngg83eVx9IbibKRtK8tUPhWAxBjPfjVFFG3pp7PWyTN8/AqI
FUEODtS1QWbmvmWuR/zu3qwUv4G5FV+YBS1i2zzeK1WtE+0ifL03/HYLJEn5WD1zgg1v9GIjBarq
CbT1H1ko+cVGKlbJa2EzYoowsdnJC+jNQ1aWrFdMNIDGYZfc9/FDpCHtJ/KbMkTwzXo8gRYmrwYq
jhWnQelyOo8tG+adjwrpvh3UN8GzDWeiot0WDcIh1WSoTy6tPXY3TfQDt8MFKnnaN/jV8Uo36/iC
fgqOgUmI96w19h9h3R6c2gt/ADT+J1JRwUhd463UtPlRFXiXwG42hcHGQY4SWpz3+NjgnayCvFv/
kbAKfAKcPHx/zGVlkR29O4xd0RCM0cPgpR4p9eDN0y3FKMCBFmN/SDoBG2GmQCFDjYteov9vWaSm
qz3KOvkKBOtHXWflrekH9TWs1FXQGvp74KrdsUWVfn5f6O+03tJ1hVjbTmZzr0UX6uQMk/6GxFa/
LvJO3xq2X7w3AJMXcZlhZtBP1LJ0QD9ZGH0pfSyRWlu5BVlbvOtW0BxK6spL0CDWGd4KHrhKXq+g
fA0HT2mCj2qCxMaCrxh0BbDL0KwxNCo+o6z+0NjjPiVFPlzbPMhZDRGHagx6JEIkAXo7okiGusnr
Rr34EI/uZ8Eci7xQveQjqigYBKqX/5ons35vTP89DxVdMC2UQbKpT43FiOj6iqehhxUBBqiVIoKr
PBucqNgpKRrQfyaEm1666SzDk92h1Bjk9ltX2f1eXi4iakP/Gk1gyrOuJsTzQp5nKEwjHuDNvop3
VexOzZtT47WIkczWidJscQjrYz8LfzZK5t5qByl4FgjFZxW4N8sy9H/cllZsUKaQ7NAEMtzKfU2y
qUVuKWjOwG6KwyQGfFuNyFmaKrbDuQAoEeLvuleURL+OaaEsLWF0n36M8+bsNzWi8A8sWf0qRDkB
2Aqmm4t8QBT0EdLhBrrcQVVEa/j3rCjk2GgyA4jxD3dM+3PamS4OaBBS0EUACIoC5A1yWb6jw5zt
Iz6Kwn4f8lOq6WebZxepyp114c6A9PeRYPiUV/4Pqf4SjqmzNQIwIdJKpeW7tKzjKD7JbIHZJsyP
/ktRGcN1voi/m2QJ9tLajYE+3NgCtBihq0gtzsMpDcdbjtf4pez0e2iYQzKednQeax+fLzm3VDE4
cn2MYeZ7OPM95FyZZLFwv4fmZH691itAL9AXfl4aA1q/jtPfSe7DtQv8gKWsV08t+7rZeHQY6FLH
I34Fla6eTLeo18OQITvQ6eL4OLSzk50OWrq8Z+RYpkWwd90uus99hMs+xQo9oRKWV3n87OBVAjko
iTb8rqiiuab9jme1fRSYVD6LsJhuShIv5EheoLRGt08mt7vHalYw2yDox6UX2nAScMPZmc6kL7Qk
QziizrL2PgZ8hQLsgO4eftA0aQM2sG7X/Ojx29LrvPiuU8Nf5vQYIZnP24y2yDe1Y0Zvhu+9ZZSy
f3iYO5tV675TeW7WaDeYSx/jps3kAldTE8v9jMxKX3hD2V+i1O+e0tD+DurN/QTez2PP1+KjqyCU
6RQsgYPa/bRi/QNyVkg3CfllObVH5B53qU/gHyb/csNCvEbegULUYJqvNrJyxzZKZk8H7lD6Bfar
IhY33anyaxTAE5IJTR/LpT371HpAn160WH9Sa1q+dqYBoOAVdhhpjYIr5+xx+H+IhX6OCasZZovH
5DAbO7gXQ9T/e3zcUuARkOvUgcDfheup0MRKZEgaTl3cXcV8qHWzvRph6kJrBk1qKpFjLmQwYLW0
1Iuq3NyDbB5w44nNU6cPFMSnXj3zGo3fdLN4Hf1ovCJPHL0hsbmPUBh/UudRPcXLkl/di9ki57SU
MY3+zQtScksZc0RZ7jKsfWA+YZE+39BWw+EKXvxV3lBBHw/oA6428upcL+yjp2Ced7/c09JDWaO4
Ii+tR0/g1Yq0uumn+2EGauWd0FmMj0FK4QDLjEWYGN4BTbOuqur6i6uKbi08IwYyypR4vNF+KZfC
9odVlTn9ucrhG9/P5HA+6DqWp3IKTO3fs8Y8lLGs8nFFTbBDlteaIBC2nWnjZd3iboCYQL7zJ9V/
kodpNAGAlaVYF67yM2ZrJi+tclQp+BCTCREmw7LszP4CbfYvM538o6bEzpM6H8JILCrDCW52ZdpY
bDsoEljDTubus6qm3Y992C4eFxWDY+KnXYtVBAn3luvgp0DCVx/ZZMOyRu9IqX1xE5hCynCcCWXj
ikDDIpN6LnxoZeOP9PqCbjqGndNeCwhkr5ltOEsajslOJstMQXhQZ8UtszSe1VuZIN3fYEm1dCz9
pmj8UHJuWCgY0qdpv5Vz0QTU96OugMCZP8aMKrFAgaXC8qhm2ayH5lEg3LfpEuWbHPG+Bjj356kc
F5amo0zriKXXsQt7HGw3EKg7/AqiUAM/XEtgK8yxP9My6FqFO0tDqT8vFEqZHPKx+e3eyjxFzpvj
Qyq6k5cm2oVuS33GWG0RGJa4yNA9Pid523ervrWr1Z+JOcsvZwG0Nj3LS13RccEc10o12NhIZi3l
8JGQ8zQRn2iF0hqc5z4+FYQz2OiA+rgmAIDQ9r9WpVbOlAtvUaZeQXkPAl49F8/VMo0WMuu30O7S
zHxVzfEfESC2MxY5fUPoRbQHwtE9yXHf1sVphAD9KyLD8lCF76qbe88jQheviPcPrzqadPQBabrE
+vgKPG5amtPk7GSSzoW9McLMZ9fBBZmiN0elmlA1moeAVIqnbJy3JIzkoWPB51RYw4QxbJw0uRll
KpaDmStfC9vc6I3Z/+1jbpGhTvJeIeaE2kLNPrWE+ClaLFxQ9y1f1RQhmLGz06WFON12ikusc63C
sk5jR2UPwinLJ4GTSxHE9kkmHgfsub8nZVVsU3pr7gZ00LhtnPpTzvDxIt9iDvhDRVW+Q3ZxvvP9
XObbIjhF8RTvH/drZu11+UFI2VMsiOyzhdrYUrFZMap+0F7NXGvuhzIckiWGzfXmj0TaWEBssU3c
NoPDUl1eMmhFt0CCXmz/mD3YbjJTNKqd0Fh7xUENND1AuI/Xf/ODpTX9hl+fKc/qInw3oPzd4/e5
hq7dnDKZDveh/Iym7JAjcOpjjs7tKuB1CxWef71MBm2+9W0k/B83l/Hew1oFdcTzH/Gad4PQTBYW
v/4xcj7gKbACJXUU3u5Jd3HU42RZ2TVM+p+HCV7+NYz9VZGakFbmuK2hohBMdrFm2ROuFNfI56vt
V9Wxx03cONV6GA3rVa0w3Yr7Ol3KrBYG1hnbx0+ZRGN6eK7SEl0ups5k2VcUeFd5R9s+MAdGqfpX
7ujFWeZ6F/02v0HPVs/KYhEjZ96heRn6bF1N5Yh4Ib3cVkV0chr7rYzJg5xSI9DJnwqomMKbfHw8
mgbXxAAmM/pPMvQ4IPTGj9kjsqxQP2sqO7vGDlJ7dtC9pKnVwbwdmkXia+pBxlzH63gn1y7m40wJ
grZ7iYtxVYL9uckL4sKg7JTQA5DJvu7XMbDPpdGk4uuo0fQZmm/e4JpoHiKEbf4PZ+fZI7cOhedf
JEC9fJ1et3rX9n4h3K4q1fuvzyOOr+fGSIIkMCCI5KF2PTuSyHPeYja4oTjuI7yQ7ltkwwKbfVO/
2iiIPAKopbqwTAiz+RfF2OrFQPF27evTa80r/lwbbXdWZ+6Q/j6zl7N7M9ZRgZZTtVf9C65y15rO
z6ByBAgRu4r2bEU/qXgVoa5muIldrqgKcAzG2t7PC6MqRwv7VUIBWIHFcH8CZcPzuXe+WzhjI5eH
CGwQNFj+AhOikEBsa6bNSmVD0iBFaATPUBWLNj96qkY6HhFP+x2rrvsn9q/r/hWbWhcqJg+yqPvL
bES/D2OeB+2qinX0mNRQPfRfitRs9v/pu4fHCAJfVNwIMPoYtxa7vn+vdb+0qfVib5So6/cpinfp
hB6cCe8OSRsNzaumtq4IUPefwx6SCt0pBqSoapTg9BaFw3nAt2Zoh27fB6b3mafkr1QsrpO8rd+Q
iVqrKG3UuRVHvVwj0e199iZKmKAXWLlFFU6akcaXrs6rbZqjNI7VXP4Wj8gim17dbs2lOQ9zw3oC
cxkV0sR5ue5hRLG7hd5yHtUpEkc7O6SCr/rCGMGbVSM05Bor9A/3cS/Gh9aSCE82LuoTog6/jDvL
ndMvoYinS2TDeWxymX6pEUnekg70Dmo0YAmMS6vxItEkeJbL3bxMMjuJQRuIJRMk1nKoq94+2lD/
VFciQGjlOIJfoVTo27rKQlYKPLRgqw7c7OG8ihDUoZbURw9qwFejyTzxlc+2qr+dIe1oeqPtcffV
SD5QMRSd4ezMthDgWZbOfAf4096kUlhnux37RxNLj2BGlwn6Xs+NNwcAmPRzHpE1Ul0qynLd7qEx
Xw01rrra1nO5t/XgKcjclSMALhl6HLyGXBUcvG0cKtEFr3nnAzyxzWht85/cJhA6D6KGZ1/NbbIt
4j78BM3JvYp6+BS1XvhJdYW1oFyHeGOddZ+iAbxqhhzVo4DzpGVSO0HFix+l3SOIV6Fft06k1+xu
bRXYW0GyK4soRymYeXAQ40c1J8wozLSN/dAncEkOY7tQmWPn6vKBkLRxvXCFc+6AhgLT1Ax11tl5
u2lMiSbLgCn4yrCyhB26kR0A01DBlmm2i4bUuQYNBcc0efOaeHwLxl9sf7XXOO/Htzry8USPghd3
Moa3onGoQA3esxpzqOpkVuU9qWkSce3Q88WRVzF1j3T6AmdNP8daKp6teRDPtbXu/R5C6dIQ6J9d
0rp+1bw3Nyr5nEU4QpHorfPQ+yjKRw3M7In/C7iY8UFrWOHfILELBladBcLlA27dx2DsHPs2ag1R
yBfg2y3g3h/7ybY1Af+y+ZiPv6sSUyjJGMOB9fbDzCbW0lBc+Ysu/78aiMt8ftCNYRMMPnKEmFk1
t1PVDgcPK2ncBbAam7jz9cJNgRNCOu72UD3w9+p7pKA9zboi2es8hLoGqWQx3BtGeRmyonjHVT09
JAjjgIvxJ1TrO6ozAKtb3h8bw9JA+scGekBucFUtGGbFxZ/z99vYWLcvXjnhI+e43lb1QaN7a4zg
6S/YRClfcq2qrgo+ocYUauJ2JvGi1qvrDV+hyxoNKnAHdx1FJcE4ttnP1M4x/lxew2pQ9XeteBng
LfAnTVEyWDCHIayQQ2NABcRobsBOtvkJoHJnAt56E0Ofv8gs/U+roGUt8CI1tkR2WfItG1ClKYDq
YJSS1ytXQD/6ux2aeVGvgi5fw1JLT2q49XIPbJCZ7OWQwCRLR9k8B0uGRy/76Xj7KniB3GBxOb6E
UpYvsASvctG/jILeOYa5LDaT0difKw/plgZ6LmAkdC9r1zqXjRfuMUIaYEPLBsREVHyycQLY4Zth
nXHami6Gb8AqZufxJrM6WbVNKX4h3WyVU/15LlqqNCDsXpTQRPo+u6O8qVKQMPMPtW95KzWkgsaR
5yzZpPnguCEAg86JDnU/9k8s7NaT0L2XPAh9ZEeCcKtP+K0Jr/FvfXjA9XWZ3xqgjkkmV267UfHq
UEOTEtaQ7mdIoieNh2XeSORZJRnVTETaIzTk9lNaLg50tqMf8wiH21CMzl64VMsdZ6xfELntt4j0
oM8Tyw7Peie+mN1g8dKS/bGRU3OZs1buW3gch0nquSA9q+kHd3rOuQd9gGoRatBZWyHQLJxtYdbw
G1rEJFZDF8Rnx61OjjTdBxWnDlKFoPG+ap3a2atm5zbRLrd8YzV3vX22QrbV6kwddMumr65glt3G
770kkzEnZMt6qOLa2mttocNwltQihVfC3vbG6hAVhvbI2k57RBtfu1oUrWrfDY9xn0Unpxzea6SF
TyBXvUd1CM2uueqwnu9dehr6j1hwkNET8+eF51nYqbPIgX1LTV5KqzaAXoWcc0iCPrt4gR79CAr3
Z2K78mtcGA7Sf5HxVuulwHbJaBZ7xWYb8PE+8rVL9raWPAPR6K5YAFHgz4rqI3WX93CRhauqQqh0
QCnJCkm0SceO3vt6sjd12QUPBmYUB1ssoFYwBw9I2EZb09LbNy1oqpWcrOBHHTlkp+w05IFQ4Tjm
X3tj2g9lD/0wqQOWtbb/HgXFA+J+xXM2kgIz/T2Q/+A9K7XgsSzS91tMBDgptGWzVk0JPR3t8Dzb
qaY3hO5awjY5qWY4Gz+qqg14xHN5HzRelgr/U4AiwYs5Vke3rf13xxzdi6ulMLmXKGO2tHUl0mKH
KXJgbuSUABRC8VlLOvmA7mX+AN9T3g4d9Tkq2T5en//2u2OV7fpRAI4xyevbSQuMNPLjowkR9lBj
e/es44wD8La3f3TwYLq+/IUuT4HBABTc2QyMnY/a5mlgRfcAFK0DXYE58lxieOprxa/ejx/JBTZf
ApwkN3FXONeq1FIs+CzsYjBz/+R2WGmoWCeCP5m10Y/coW7PrVxS7IUrCpSXosQi8p73FEwS3q7k
8vrpe7QQn6uh+IU0NH8rq5Nvs4Yhs0g6Z49u3daxu/zsLQfAJAGleiDP58rKfneqM1tizr5Sp7zl
r4Xnz3vVusfdL+P65JnCgu+vGlXXMxKTS9/b98m3S6ufH5N4YzvZGP/5HW4T7xc3qvDYCaxEWfJ8
nyinPEMzjZ7apk9WzayXX9kF6RuoDlDSptL44ki4DOhGU2iu2WhG2XZoxuAFAyrAVeF3E3DJcxHG
ONC1zX+vUMMlOZmup38xpq26cDX1VBvrjDd6kjymsQGJ2u7NN9MlCaOaqiKsmhGIwGO1CGndm/dR
FRxNnftkxt35/32+LN0BF4X0RYOYf/bwtzlnxZimO9WOcVPDPpGHFmJDy6nqDUNQGI2ul1seDezI
nfjkLiEqTkWI2eT5vRh4zpVbXtmk2ocZPRAnrcQD21nxMJeZg34hBTWd7PdF9alRdYgEVkpTZDtb
dwm+D4xTjkhKhGh4H6cvrWmi51TOoMdll76UgZO+IAdjrNlKFnvVpw59QRXIpabS5O216tzy1Lb+
sBdF0D/XaJWse1eYH+jcnQC3t//gegH3rK6+2Q30ADeoxXPTWvm+HTS2/X1cXVNeB9uRRMJbhrD9
ypDD9Mv3IcQw206073i4uTy0NRtVuKB5CC1wgCWPHxyLW+uJbAe/Ym/bX53YvFp93P7jujg/F2H5
PbZ9ZIGDTZuATJJOrLPH4xbb8pZ+d8DOn1CJFmiJVkn+iEJbkHCIK4wKA7A3hzoxijOr+gZumw/n
NUdBK/UH5PQj33oEtJ9tp9z1X1z2nHxmaf0elO60Kvoi/ii74isP6PRnkreHQGjnidLzCciQuPRm
h8yXXn8VMg3OKEqISwXCQHgSFUJ3wDLTa9qvyDv8smRmP+l6BHKsypJV7LntV0/ze5hxPlkXFuuf
Nf2LCq9rBLG7etzbYWRtVRcO1S8SbtpLME3dQ5qGOrVSrtwjaU41tNWOPH63Ua3ze9Xoibb4AO0g
qaevbuAteJow/ZYC88Jzgvfc2OuwMarwZxYjztSQ6n+jMCUQAU+nhwlg4TEGI3kcRNnjsaU5W7IT
7hPWxO5Tt5i4IlgGnpQudYCTPa0Q8sNNbImQQszHQhEMLK/+9r9SEL/3VWlv8ApC5brQqEw50Xwq
XOD9jY8p7l9nIXjgv/uGcO/xxhnn4Cso2nOMK/EvDwQWr1b54YVImWWpWzzBaTIO+CK4h9wNoqc4
M12+2WNxwJl5Xkuy0pdoTuOL1iZFs7q3F34kK8Ig3onMQ6b9T2BamAT6GY5XFJr7PTQ0/aQN8BaD
MjY+Ba10HlkcXERs62ibNl+intw4eFQDc+j6o0pNhEKWSF4yBnZemoeNZGUc46n+2SxPNK1ug2vv
FT/V882WSXBNGdOwqQIs0yDkH1ntjixCtgPOkr0HYk63cS2mvWr2aBNuTK+UR/y5UrZu6E1qvjRQ
UcgoFatTQG5s1EyzPCDk8izyQAekNHmo3ntvtoFj1+zZr2GqO6/wiyT/MdGdVV+LueZe9p3cqFF9
DvynZUKett6qMjpMl2RtUEtqinXPf/dHEHwK3Rw9BThUq7xJxUtSoUYEBS6HdkIo1ElQlvCZ/4Rm
Zg61pLGDF1svrP2whMZDyJ1rxCdf1MlZHcD6/z5TzUyLk7MUM6jFe4yhb8fYNk5snehXIYbQf0+7
BavO+wx1Vb79ypK0WseFJkCjRfCd9ehNa3Trqg75GGJc7rh5uDN73QYvKqwrs34PqxjV5yfUP6iT
Vvv7ZDvIquvQfUmGxQRgxnjaKoPh6LSevW6XJv7K/GXIqm7UqJkZ2R5zwnarRlvDYHUBqWO36Ba8
g46V+PF67f7WrKZ6o2E0hWgsLIDEwoQFGThn5xedsW91FNBr+1vmLcU61jVHNj3YISzdjm0/WCJz
MfzRxotnpeNaH2TwVZcGSAEMNgbN7M+D1iWXEXXug1VbD6oVJX7XrPLWTi6qXS5n2L7HqO3iD1rg
10DtU9NRpIlOqtWLhJWlOhXFgCmK2UpvN+F7vJI2KYONGlIHDaTjtcHNdqNNKIuHyAJh+L10quHZ
6+Lb2eR1/irIu5bdDD8wyUudByzCwrLu8FwG/T2d1aHHarfczYgOnQuvAP0VGAfEFYhRfSpGb+Jq
lySVgKxD8pKHMV/JRb7CzaS77aXh7KNF5cLt9PcOevdThun8qxeZaJ/SjXBdeTQQaN2oSaXvFuvB
owStRsfgdYbQ9547fXfxvHKlpw4lkt4138bRn6GroLxxb6pRRWdVo2VgMOqE33vf6Xm5te0aSrPY
ZC4LR9vRhmv+50w1dbNoeQ61YnMfMHQPlKXtzjCwSwBd08s9LaFSFdggm2gs4tK9kDxUukId1GCG
0K0aVC0jplx34xvWqG7kZp6dW3iBn/Sp6baG4aPAAervE54e4uguhmhqFHG18Ckyy5MaVAeg8xvP
8MbnMkGzJ41jvhiGSM8lRRMkif3nKkQ9yg6kBbWmc94Tc1oSwtZzLGLx5sxH1Ys6J1q8FCBjM3Le
rUXaRrOdEE0mpkR5pu9h4NbbeWn6skektsH1WI3iU/sdI9rxnExWfVGHtMAGYlNAhbwY4eLpVGf7
amm5c6btjRZHrUIMT609eY+Kqri0OgPiuGIq9g0uwaO70XOEcD130DaIfqF4jx3TpYc8zndpqHDW
ql+U7IwQ5nWkvLsZ8jAdwTUvqS0c4jErXhT6OtmcqHM1b36wrBzAOG/08ZONGzvSYqT0qkp+iXug
sMhbOfhDnXUP5CBGrKQKZ6dfe+YkNxBtHfjx5ZF8dvCLVeXtJByKv07wBuRt/hE6w+IMWA45ZoPk
ZVJXQzRnaaIN7J1yqAJHsxjecXmVez/owmd1APeRb6FL2BswOzgmu0Po7GMXkK74E1NbXXBqdfnF
Iff+nBVu+CzQdXmoY22tLnIPHbEGQxM+e7yHmqXxKfFEdb7/0Eo37JU+yfSg+lSsGJbVPEWjrbqa
ls0FzOI+3Hkx2aissmsw4W0PoX6O0In3vXNOAWA3ux6+dTxL1mO9OOrM5rfen9xfuvgWFDWA4w6Q
qBZWxbemmrHeY9n/ydHRa6ryDmYgKkfHZoKX2viLRGtQ4RLrOcErpBlvVUhk4wIvuuqJp5N8qD55
skv+0e32IwyonYxoj2wUNNzQoMsj6Eklb0GKSwmE0Lf7aUMCy3zspmmdJRquLGOZxycvSFhIhRpm
Yzy5QKCzfsZGMFlPRbyPknJ8sJfMcOM17O+x+1CtZEkfd/3YHauFA9gXPnopS99kRPU2+DD470Ei
tazNiCTAB0kSXlLS+MHOh1d+WIknCSDj1DvxsAu6xnhHqeQp6638MUTuYj0ZPMx4D+QXI/HSt96H
Qpe3pXccBz0DVuWMm2iybL4ZOc0Rqx4z88VWjbo+QIMaeTBg+bHYYho/79AgECc9x0yjLEr9pV4O
ZRIXMBjZ96D8HG68RUoI5gdPAVdfm5RfXqxZIj+RIIGDtyxL86WpBkL0Pc1CiKvbT/rLaM7uqcyw
U1IRlbVOoDu95Lyx13PfNwfVjXo7FRzzHzVFXUVy++8GqNW3KxvL5SPHfxJmL68qovC78dx57o/7
pLCAz2N5iP1FHjznMJbyBJy9X5MYjLjpM/FcGNmPCin7j2FE4U6UqXZpGzfi9yy+g/QZP2If5y07
7cERJF6G9tz4TcWneOKwtpzc7YRYeZx53nlcRNGp2/aLivmf0770mxOyPKtkbJAxV5H3cMsw5v1Y
ep8mE+BA4mFphC1NuAF01W4ye2jRR1LORk2N46LWk3chztQsUAZd9TUDeHoIM+lN6CryZcThFxVL
9FInViihdaXuaF4Dp4Bi0umCSl31U6Ye8ICAj2CF7t2hH74VeF384r25ggJhh6sgJMHpZ+l3QAnj
akZS+I2KUbCxmjZ8FFGFsY/o4pMzON6lIDu6G6d4V/EuPtmLmsbYZdNFnfnR6J18B5WB/7l/bIuC
ZTIq3yt/tM1t6QA9nRBIWrum6W06ZxiuzXIIuEEmOGqcmhGCkImJk2VQJFvbj803EkzOLnBqDDOX
JIZdoBNKvnq8jfaF7VMYSoZb0xgjsdPStkYdO0MBuWJHPvnDCxSR9zENwo85wHdcd9lpmJ6U77gp
7WytCz9CzJ1JMlNMr/r80C+hxqlvLfcru25glGw6d+oCS1nWMwvvzWwmH0f0rNuoC4C+/jIY0Bup
L76KQDo4jPr27dAP7tFz9PJ071JnVjQ617It5MGt24/74F/T56SfV4PBQuqvATUf5Lh1ET3J/X9/
nIqi+qDth4JFMzlV46hPOIhRTUCQdXLz56TK8GDRqg+e3/mzOsylTC66Oz3duyRL5etkpUdKoSDA
kH9wYGojMbFcQoVF/I2fkuI25xZV2dvGCU56O2mfozRy1/qinuLrofE6pdZTgOPiB/YlNnZlSHal
1RS+V32MBhb9GSTDbTDpGO9o8/BFOr8Esi5g5tejXfhf0RZst+ASqmNtx8aXrnuKfdP/Wjp4GIbw
AnZoD3hf86bdOQZSYohtxGcvJn2cIQy0CC4kn8a1vUhZqsNsjRlv4s4/qyaKifpWw6XGLjMUV/kL
qg8yYZE286qlDYh6OwM+PP+nTwWGDY58Qx/262yOiosb1xS5loMjg7BdqbYaUZ3QxJHTQtkWlg0x
akAdhG9vrRAroXusOrtfD0rSsTclfpnLTNV/+xEqzgza4dw3D7cucu9sZ23NQqPc5L9kTPp/f5i6
Aji/CK+cuMJcgj+auoqKK/pebqIhG7bGmMCAqtxvltNab1PhSNVStTDVgvv+jaeH9UZlKT+WbrWm
oBKfY0NE5w5+1Vk11cFrEpVsZjgvvH6zoALO+mB+7v0Kd8MS2lotxnwXBRL+w8Jb0yfHPGMV81kB
224Yt//A3XQ763ZdsSjvKfjbHeLWh1BWxno+JMU8Xni4YJQ16eV4qdxYX1Fjxn5yGVF9ruePF9XM
pyDr8ACkLbPZ2WHd848aUAd1rXtzjkV9GjDafium7D0Hhv+j6j3keaPxV2Lq+zSe8Gfq+mEdT/xb
hS0WtR4qnFqyn8AY4pyJojh3BqUULxG72ZL2s1VolEvYXD+nc5k8x7z0J9t5uvfkpdyXRm1fgQy0
4dr3jM8FzydlurI2ZEBK24c6iLKn+Whpfn2oNV8/RkkbPpBFl9s4Loo3nRrEqswxvUttfBs0sYkj
qHfcqwn2MhgZxa3WvYejxjMuI085Dk3/7ubwW3rReBs1moaJuxV4qe9UcwhnsWZD66+MyMl5w/u4
OMxzdtb1DEuY5ex/26cGnGWGOsONY12w6zn+b6eqsMKokk3IZ39Icj3bQLEy9grdIJskO6EzgS7T
gnhwnLZ4lR4VEDc9JQYa3oZ2bgObO3CM3ROg5/iHm9aUmlDG++IYRrI2ZxsA4oQG5jSOUBLA6qxM
vX4J+fOsqY8OSDQvPmWiItOWYPp46FtQ1+NyMJogpjRWZ0ie6S2ml2xrJTmai+0H0zPL8pllYr7F
osV+GKq+2seaZq5DMTs0mwvJkPl10L3p1e+QXNFHzz2rpkC9c++GAhuDZVRoYo+qdYfWgpU8JKUB
VKINELDlUA1ecpwoWq4sv+W/YydVtc0kWnd+FAfPKtBcNGylVXsHNUUNxGlxKpvAvqoWzgiUGxBh
UC105uXVcEqQc1l9mpM2O6OcXFN5DIfrMPoTeIsyxg20i7ds4PyXDHEUJFAr8ZaOIeJsVlp89Yf2
l0Zu5Htf61dSudM/lGnAd/pOTO5naychuq3eDCckC5Jfoza8TiWINCfNEDaLau3zuPx15nEa1qZp
a8cOS+MLjNgHp0dfQB3mAcyDDPqN7lXZrctv0P8PwA7826ECm8LCd7b1kWSgnzxcCtbDuCQWkvYq
QPUngf0NETEWDGaLhCCMuAWMtPYGb/4IIflsa6tYPuu2+TyMAwQv+t24wTU0rssj2sbxZ0uWW7CK
/bXr9O5M2n3xqAn/8REFwhKt/GZbRr12EPnj5veCvRgK/diaHb+YHJvNEMbFF3buL2U+hP/0o78x
IWgci2Ka9n0Oac6njHfu25l6gWPn69otU5YuNM3cRuenmaOjaqbsXDHz08ODThb2TVrU1HA8jfeq
2Y9Gsc3ZfbyYgRttXIyX9mMm7ZeRjwGAxFo15qVnDpJ5V84/hZ/y2BwF5q4LAplqmk+6ikxVI4KS
WhRZ3RX/27lfqaBkiQTbBo7TRcBQ9dlBkNYb0/cHdEkb/IRd5FRikfPxLbeSumNycLtrN3br/e1+
KsAmrMg158ff95fnfZEpn4Gaou5DPzWPbQxzgQcYdynuLPihetmTup45l+WTV3+/346V7egbt89Y
oOXWozYFmDvl/dE24HCmmm8+qv56cuN9qMOOb5ewW99yVnb1vLYyEWz/msHmC9Vq7KjENoBeffF0
vIv9ELbVnwOWUqvZDeNHVQdQ/W7K7tNDb+nIpq7QeFkVYgOMUmzUsKohgAnBA10zsARUMcBDwkeP
u2zQwCMP+aCtTQdL0gWVgs0kWtC0QFlYb3mY/6f1Z8x1Z5bg3zspMSuJxhCWAly+raXBdU8Dr3xM
RK+dcDzw1302TF9c36vZf/L+XnQTPiPBF+NT/UVF1UvU+D9HDUbuftarvZps2ux4zZ+TiLVL1/Ti
kmNVuAEeaq5VUw0ElKLAmmSOuOCvTkw11Dsb9xocIie2MSoyVqe3cTsODvaAfcNyRTWvijP8AMrM
3sJ4xAi3TrpdZifZR9vhZ4/T+DvKKDxEoJBuVX8WFXAF7eST2xji3JlxsJZizD5Cr/xZiKxHCS5I
Hro8JSug+uuRnVsGfmQ0rP4pyatslZnZBRbvcMI4eYRMz2EuekTdUYCKnXz63WVX6PqDSNyqCIRm
dsWilCNLnDzzxp1AaaA+n8RB/gBMrXnVyibcpwK9TdUcPTt+BXWBZQShjjYlLKhBxKjB1mM/KGLn
WbXiWGte9T7LkK5EM1j1SVwUWGaCsczUz5I2C+8OGWLZQdT2TdwjQzMBN+SX02pGDaJYO4H8WgRt
e+n6AsmWMX9XzOgph/wTe+mDokhjxS2fpqQR28wLnHWnawgHqDinw0duiVMtFXyPU32Ke91EpfOA
mCKmaBTKvPQ1QR3gk+gxNmvBX54bcAGfECupdzmV/q1qjn6lL5yAX6p1m9Cy0+jTV3/I89vssK9+
z26kXrNksQuEX7m2n2PSvsw2/A5qOT83y/PsddJ6ZzNGA/ycKsgOqRWzC7AhKAlHywWIlPUI3OJJ
dQUzVqb8uaDDlkLfq2bG7/zUBPjyFN7c7+xyas5z6zVnp9MQlVdtxIQnmJhLr2pj6gLeiv3v9t4H
y8jeJJb5YqRVgckph6pJumOdVS9+6iT6/k9TDaowsweEVvjhsEkXnRKnDMR5XARMnHDsN1WI3fNf
A6r5V19d4QGtsTXewLpytljXRk9an/4+U31aUkRP6owqIFVBCOL/13EUsIPqKS5MbxdEAsai39T6
ukwCb+csjEV1UH1+kk2wUU37UY+K4XnSdWTYeZYFo9+rltqbqFYQmuCYeer9ifSbwH+IAtxkzNIs
XofBqHeebbkbT1bFa9aAGKXgocb0JQA51WHjaI69UwEYvdWPOoltF1b0oxziFwu/gT3VDveVClux
6oV0f84eIP3KlN+DupjXZQ7WM04776hiI6f0XsG7o3vnZd7PLgtW/hIbulROVSw1pXRtVEWysmOv
+axH1c6rB+u1nEX4Igb7kvVF+5k6l4l6mTaDOpZPrqkNx7TrkFVysC6NRLZVLXXQoPc+NwfHcdLn
e6/EjrazmhlfWqapg3SmxzZus8s9NKOgukLQRLtdPV5iCx3XwTkCZHCf2spUrGsMXHf3Pi8W9grn
VIgxjf3oWTaVUrEUSR11GiwVUnXwhrw/lHr0aFCLa3ZkCscWRcGun+zTNKViV5S+eLHiwl7lSOH+
IOV8QyJ6lfjAMsF6l9UUbSWQy0M+2Ae98utLj7dYuxqtbhFTW7IGzvRvZ6uG0taOt8ZiBSqEkxy6
Hn9YQ8cxva7nPWsfVJLg5a+TPHGucxzaD1ResEZaBjCOvmROUb7PKd6YBot8vJxbf4dj3/ThDmvp
WtG3Cj7NzoLodsCFDJk1mfKYkvE310AZKQcId+pnjdx1mL5WTgt/qXHajZ51U/2eQSlFnpVC6Ni7
2raua3s3m5D9a7IiH+ac7zJILO+WV81H1Z/MOSYZ1fw+tO6iFQ0sLnKmE5A2A+SYkX4YOpXfoJYo
w+CKJIp2XCfLyy8QFvSK0R150E3aw2Bp+EAtE+YM9RTqtGwBG26zIdJ+qP6mBbfnIjF0lnGRf4pd
61qVgX9GzQ7rubH5oB7mfhv+PSGXf+v5c/L/H8OvVYLWn/E3KmNq/mOHiwR3foVaRmvL/7TuY0uk
GlPPgf/TvJrI2vYopLlAOvB2qTeDVwZvrhNDbtPs4ntRFgA4ZxlBabxMjiX+qaf6deZ3+BChJAkb
1u3VYA+8rsdhxx5kurTJjKRiWnTJY2xtrGKYHmWf/T7gtgbKFu/IW5QayALs99rm3QcoFbA8gwVT
eeW5o6x07kQJlRNL5ersmJ2FqO0ypMbx5pXQZpahqTb7QxOnh1v4ffo9Wl1NDWhydk4x4HdUUBcB
hR74Jcsp1SziDg7WMpBOhn+0Qv8T6FMJOvbffs2yDbJ5Gtwuou79qgkgwUOr5EE17gcHrRs9psZ4
71JnhQh/DmUrAL1wrfsh4O+NhR9s0djRnu/96qdZGYKIMCKd229wu9Dy6/XYqO4avSjXqm+uq4Dl
cBIWB8xxs9v/7x5taMNF6OgJ27x0r3EqtBMKFWxrrCh47ScN2lFTzL+s0J5/FbnfYDBv+K9oReu7
INGtXTa5GaljHx9MtoV3LR51BmNivCo9Hr1AB7EzfkeoQa115l1coAXRKYke1iu3i+QeorwYtKLy
82eumIJ/5yqRn/vllyv791E1q0uCfbjYkE8ShphvRcXB1vV5VTaZS7mQHBk63RjIaZX5pC8h6tC6
9ueI5N7p3pWW47zpUDjZqj41YUqGmAobUvZOSvJosbXYFcbYtw+6pjsbNkG4fFqhIBkNvmGlTqfW
bPdDjOQ4tSCsTKpeP4xhjEaT05cvfgE8ctDtcp3FttirEDWAjAAQUTS+VVfUj8gpT92voRv6NfUZ
FKAs8CIdpALyi+IpdFvxNMzABe3ZmY5on9gYrofsgVoE9vAqXNptUFi7DsTSWoUXix97gt3AKZT+
9/tlJPXnhzaDgk4p4iisxWETDU8Nrqu2sJ9+/8hiCMZLIopjmfjmRSL6Amgt5R2lTlVninQcVSPP
XqXLsBpAyWcoN/cYDwIf9qd+gzgteiQamd37Be/T7n2xF54ns5bH+zXU2T1WNQV5nbNcENDLj75P
v4fd+1yyTPsq9X7eY/0I6lCWskp0ZdVfdSToj0VNlWdpxSYo3Y06RdbPP+e8Dv8eUO1JHCo+zYuE
wTjeQm6nTVDtBpx4b9czpN5fnc5GElNNc6wB8nC2sSXejKDD+qvqVgcVq/rk2CZ4R+M59tfAvSki
KJ2iLYzt/Sr/+WGR7mFslSYYGPwPws5jOW5lW9OvcuOMG9EwCdfRtwflPYtWoiYIuQ3vPZ6+P2Rp
ixLPuVsDZSBNVVEkKrFyrd/MP8HbGrOBJbCg5hWuldbeRUOIpqdbFA9C04qH1M6jpYtuwi6yxzjh
rFTyc0/qVS5xZuiK4XgkexMvv70CtHLKYU4Jd9gyRg+yQfrddB39XnZqYA6HVAn+GgDC3+Yb6lDr
wumB/uRX1bCpC/9UpnuTo+ts6qKEjOje3eTq5OVb88vgL0uH+Z3evd1/fI+bbp78DHnpl8nfHyeF
8Awre6U0ynd1VK+3SbkuJt1GUXz+sW7vK/tvn+irSbSrvOJehBR01Ai+BRSi9mUikKnnaOfdOAYT
m2TWxXo3Hmbm+/EgFt02aXKbX3gDAgh5vG1RKR/9OqL3swmQFG0XfZcHIK3YMpmcxOwCCi62z2cR
10K+fJ6Qb3R7gVyIFPsSy8ZmO4jiadLuHRsmvYv05lME8wI1fCU8KHPX7fRpmwwgRcLWD5/EpMPE
TOqjnDSm9nulht0Jk5ZLlsGuksM6nLUVlV1sCebXWGTBYdNR/5Oz3TSqj1OwLEC+10vohzWKWaCE
5GRJXMYx04cRMH+61k4qvK7+BRbL2Kw6X0vOdYVeZ6UHzUrEFV3HS852qccb/g/TutLBWXWdJRDk
0OtoaZRWDxK+zva3fqKgYIA4F7RmFJFNqjXXUTzc5kQUW8dC5C+xjnKzbnN2MNHGqkJtZlXH7lOV
B8WlmdqXW2+MtQfHi5eq3btP4YRkvdeWOW48iJOkoOyWWRCEGEWgXdJ3o3GoR/iveG6geghcF7Xg
3rpH39R8RD3GXAJDDXfytXKx36akh+TiAaUSuVi+1dtisnHnFjOii9sieiacCJKFP4o7Ew3LZcSR
4Ku2rCsl/MYpoEK4TXPv9EY0Bx2Vlo2LN/jG9nxt1YaKfVTq3EG8iytAJQFfx55ZpJaD27QXeEAL
hhrIuo3lQQsreh2IbM6j+fmdbOREMXP6PJN0ezBme+E7GDXG0BOHUdsm6ogmUeQ3zj5O0q9p6/Rw
mcT4cZjUYRtbBlCMAgSDUXp6ua2sRjtrtlovcMnVNo2NotKqyksLty+Vr8GMR6UUVKG96QY3POpE
fnEr+Jsu5ewIz+u+EMNMtLZOOQegRcv5ZNVjC3CEwVo8hgDLEDUfP1EjXFBKV9BP67pwMypKvvKK
KnjspDd4E61KZ+qucgjfebEqGgxTO6f37lIfPV19rNKvhdau4iGyXk3dbyjCugBmsvKj9FV26qC6
NJq7lj0Fe7Oue7YbvJ79WdxwmGMtVKiScSEv06xEi0oZv9X4dSCMy5GpVsdVUuOFEreuoFakpXvT
g34clSkMLpA8z70eJnCUKvfbyH/VN4jzM+oJmjk21JO7cak5cX2fBWG+xWzFA8k/QQvM8miTNEq8
LdThlcMxgk9zYwKbx7dmvkSkNjqWUdvOfc8DGRTeJjS5OjERO0gLaoDRHPIObq5viJ2q5WjgQHgb
HItd5wvy0Oi7uwt1itxlr6uch0wMK4YpU9D3Qz4x7q9BO8SPqYt4Ils2mdNY8496NKRPkduSLkPw
bd1IpcUoUk+9X32Xk7nvvjRRUJwgTXyCOzTe5KeoGHvXcXyRwlPaLEglgMDt+4S7SnblRKlH+soD
gDPLNaBZJZt83KAGpKAwQT5lAfRlvNjwy+GYG+0Srvs4c+lHNP3yUl/ESfxpzFtrp7ZWYq2yQU1O
kwX3aV4iVP0bKovNTvZsi4QorLt/eyc5Kz9HUYNPNsj0H++mh1Vy6k3j9m5yWZd1iD0UWbIt+i7Z
9EUUoZ/itY8t/lbX3FWWsje0JZoMjQcHHX/1vT7p3WPr2+YhVppqkXbTrGzu24ehbP07uTjSAcEV
ho/brhthONsbT6Wn4iNfo6h8RJgPxw4pyzV3Tc9+uuW85Oy7xXMX1d5kV05TsQClPic15lTGL/kM
JCpXGrniA1yY6iSzHz5ulfjmjjN30KJw2KXNQ4KWLJtnUq+txHA/o1w383qx9MzBWVD7VLUxfXAb
OEkxdq6vbYiZqed8akzLePFdNViXnjeiWaGLg3BNd6NiFQV/zTMWFcanX6kjLaQindspn3ITZKQl
twJD7Xv49Z57SqCvLiT9SHZh4KOeMqPzZdf72RWxend7bR4DGh+iuFvWSii2bWpjDYYN3WIICvcq
zcHUXgFQG+iQDpF21ZfIEkZ36EoF19Etv8PboD4RKRG5GXDvspuGJVt9HG2VrBVob4YtDu2U85dO
pKo3bwDgIT+6BqLRTwh+H0mxuhBPLu3sNt7PjbzyMwHuHMM003kOdNVv96HJg7nQzQSZIas9SPyq
2qN0J7s6IkrPshsi3nBQf+9mLhoDFkSahbQUKZUmXvplke8VXOdIG6IaVZhQ8OWsMSv31jtPEyr3
Y6uyZzjdUuKR33DLHHg0nMX9JxA2iLy2UwAujFJWnwaPrVrZR4dy0b1Mr4Lx5Qmuouk1D8lxx3Nu
Q3JBMrOP51Xyhbd71oCAhvqC+mk0RntpOXl0CaoCg6apQU1GiOqLVW4NpPnWlerCcFoCDE5WgQVm
wbG0pfSHkQYw8gqOMezjCVGDdxNg8f9SUdvZv42DJ/VXXZTgxGQjbcTRg4KFL1C55MoP6t2Az8H5
bTx3i2QZ2Ck6efOKWzPUKGt4LZWheHaNCkTunea3K2pRr706+tJgO0TdW7nIP5wJxvit509WfA3w
AJKoZDn3s/f76ya3ivceO/kic/tkWYNXXvHcxtv6jXv+RlFvzPGeyMzcDpWYD52+6vYkNZuD1K0d
Kly3ui6DXSPUh5hc05rTUYHNmYNdI6or2xxE652c1RULAaBJ9IAQ59kRo1U0GDKOl/OLNQtRikJV
1rfFRk2UUFfVVloitrODolMhmzSM41/13JPjb83bmJ5WjxkQtJ2cfBv36mpcmLY2UnUO1pk/Gg/U
PaznFjfaJJ3qR9lzgOt7OXGq7BkT2YrGuHVQhLZaytdjNw3PSPzJFbnZjHehIg4maqiwGBEVtGIN
9PjcNLr34+o/jYUDAkuiqiC1/3mxXNKZ+kedI9729gLTtg4RXsZCKBpcJSIX5KSrPVBkTBTyIH1w
7BQ71HZMvhmgssyUShRlGOqpKOVrPYlcR0PTJ7Txls9j0eDn4Yav+IqeslovvxtCv1hdNnyMMRNY
uXbnnfXUVA6xkZBSDAWV//BbmmQqZ4tGf7FqRNsav82fXKSjVvjPK/dBAvmEIMaijGwPGzMILbyF
TGebetQxe/7I+1BJ80NcuP4RHXVtR8hrnTrNwyu0FYtUa9V7btNTH7rFRcZqaZ43O6RcsDSJj1ZW
vtSRlX2YxtJfK4REpKjs+KgHab/Bqyp6QgSxWlRpP30PPgVIbXxPeagupiJUtzCH02XfldMd0JBX
gQroh7zSs0NGwnWJ47nyMk6IYCZ89kbOBnX2Cop/Mzt0PeEgAXq40/2nIqjx+0jq6LGKx27FEzJ7
qMyWEK7Pq/vWQbKmbCJIA6VHwVcttTt/qGG2aZ596WLP2GiBEl5ABeRbfdRLBKdya+vmyXTqAAYt
SywN3MwrPtpBvg5J5jw1lWZcfFHm0GEYL5LGXWP2BvqeAykRbHUXQVc6kid81YoaswNYq9kaQBUK
mSgFP8imyPMPnqX4JzcmIWCgSXg346Ys04HKAtdu3ebUlLd1Zuq73tbu62nIzhHpkXNqY9mwiNxM
W/7rv/73//u/X4f/43/Pr3kCvTD7r4wSUI62av3f/xKa86//Km7j+2///S/LNVWbgo3laLZlGoap
qcx//fyAhBvLtf8Fbn10c05dK9N2SkTjE0zGW9tYWcU4XtQkJDBrDGfkTKrvu6r1jwVxxUXODqGj
LFu8a8hM6PFC4X97GOe8Bf7ssGT5XaEucC9HlByvIGwU/pJTcojzSsPxsovXb6959z4+wOhj448f
A314DHTynxawxwtWe1D05+Z2VTe3ybdxuYx9CD9jO7cO8sldIHa6jhUbA2Qt9jkf4b6nzbBqoaSz
xpRZbXnY22djHutLswVp20TJfkyChzYOHUTFfp+lxPTjdYUEbL8tGufXaRkJnPklt/ESSGlpTxNm
ck3ZxJtb7ZcN7UfBV5virfAm+MtyyKHwM4BhX6iNXj117gDbAJvElQIf8ylVULnTwuqbnJQNZ+DE
SZ4qpaieKEn4C09FOklO9XXmrroWX+5bN42MvW9uemHjuZpm7E5jb4yXNtTNdaoVeKpHzXiRjZwY
YSNdWtv8lqLpvZPjPFgq5ARTiIFIDe2CKtY3ph/5r7imoAY7x5VNmYDe6Y2T0qag21XkPvpwWs8c
WVzHvGSVIKt5MlQdMfTZ+31yCWPHuEm2SaFuSgrJ50FPIWAO43dzFvOcumnagXIyOcqKBz8Q1dfs
7wun0m8j80WCUvXXnyO/rdGi6qsex9YGNd/4NCZeDHrdGuqF7IuyQakcX1B3k+np5zAti3HDF++z
pQuiz7AMzsJWtIVUUGkxN9qQs023Um4FmFcCwr0cL6bZGi+BOI2z7EqT+8G5GSIs4m3X2Xbkk1ag
+4ZrQQHeVYw7V0IIiq7ylya4n21AheSagU2tOMu28z2etORiTATVl9JUwJ6/AebcyCv0afRViZzC
EsNNvIbkoFwoZ7Aq8JagRPsEKkGmvSZWRbV7CLBiTkrlQ+R/l8O2KCmBxtCsg55V5IEPCqW2J2Qj
zk7ID3Z2WlfhwFvVi6ZQ8OMcXeMhVYV9VrvhPI6cQYifu2RlarG7KaHuPjjjNDw4jwaWh9lSrXVt
kypphc64usxhngS58TEWefiaYXC9RKYqfRxLY1zrSh2j5eEauylI3H1ouyTVM61DxKrt7yMNN0c0
VuKtpvim2MEZ1pd1WyBsbn+dMt14pqAxYBBRP8nR2Al9SF22t9TyetxMpisoFKMfOCTAE2RVUHZ7
JYKXPZcT43nWnPzPkMRRQ5odfZ2kYzMAQsm+AOt5YyH0feuqAb7KYIme6iTMVonmdleoZsV2Mrrq
SHTVIBlY5FuorePVN6N0ZemN8dL2fUw2mh2+qiIUUkMAV3GGXm6Jy/F9PTc85aYFYGD8R72uBw9s
m+oCFHJ+kXtZTDy0jSvrahnfbG/8MDWFOIuZEVhHirdsfZgLkv7nTHipeh35NDk7gJCFZJF/oSiw
GwDbn7vISa9jnGVX1Ko2vYmJNlz/YYsuebqFulrfgeCb1npHadR0Wu2Wautz8VAb/PVl4g1stblG
jG5ay8TblHnppXRwN5tzdnIoK8q7xu5FDO3awRFOzauzbBQqMMOiB7x6hkoEIsYE9zX35Kwep8zK
/qimXz3D6tDqDKOzbGwwukCgyi/pWClHREYjlM1oUtWACSv7xPPhwUecQys0jIsFwF7U3NeRZpZf
O1KgC9TfUASdEMiBWBMfZdN3bsyxnMf2bVD236bf1tjA0fK+Pei9jnk3jq7/48qg99D0VLtX1ycL
JbKOQD1Knoq0gROO+H6ZCu0lxIPyAgD0i+yVOrlOzSNeJS27MAGHnpDPeOLH17fg7DA29KOhOMkJ
w4TVtDJwWqfCVttHU8Tx0kmtYT2a1Ee5U0xvD774lPQGOGZUdD/+IYyYo4TfoghdwLkCCepYqmXb
Msr4NYqIBc5ttuqsy6JwV3kfGepSlEO+Aj+B0+7fGXeOrOPJt6qrl9ewiuacuhySjcyzv3XlbDMF
5sLtowKjA7GvSv9a+wXkcSV87GdFz6yoXxJMPVDsqaynPI3DZe5UEehEupz7M2wxESyUaxXToCyu
o1UoZxV1RlNHxKrt/E4Tiep//qX8W2TF70Q4qqoB5GeXs+zfI6s0KutR73QsDu2wWU19Qw68bU4Q
MRNg1KfKc8xDmZH5/ueP1VTjP/wxfv3g+Qf75Y/x9sG1lviWvQdR+RRTdF3phN9b6czXKQnFPNV5
hMThUcTI/W8F5+uTtN2DfRrvRCzU5RCp3aMc6yfcG1v9QXYylIJWDukYtmJ0/EORf87jDz1OTK9Z
CYq4Hqhw2aTxPpSdsxJQMT4PBhJZBLDeIe5R6CQU+CDH8W9Mli4H2EvY1vVd1YPUBxvfbLQOjqJZ
jcbVwWGz18YQL3qhnUU67d3BwCVkbqCTuwfXaL7kUaT9GGqtHnqngnKgBpqTyBoMOYpkJOPmV2T1
2K5rNRQ3r6ERE53TCDIpGIcIFCWsQXaHcJUCX8wO1eTb2yDXnzsMzE9oLKKuHWjb2eQShBFDb83Y
i+oUFkXbLNT5cl6silzbvlsiu4Ywsd3ocmst7/dW1pnkZdwvnRhCj/zOyBH5PfCmNtwraKZtXLsc
72QTZGj2pbaCpSiJ1buyLr/94U7SrH+7k/hGO66tqoZhuLaj/34naa2JTGMLQWZ0cN/T/JooI40O
mkvAu+/qIdkRxH/SSlwqKlym1/7M1DemwVro+eSefH90Prh3uEJHH0u/V084ZXsLdyb9xwMaMXWt
fHIcvHB70fUoj2rhnSmEeShsvTnAGnP24RyKIleVnXsFWsDcm+ZgVV7JRhgudf0Krx9/no0GPUJW
MtA2aBUR2NXIie7NKt/eur6Loh4J/JcJVutF8J6Q4zo+mkfDRQnu4D1aYueFpx7010E+F+UTstGN
aVf28G4drGj2gZ60x2QSMov1cRxz7SlI1OnRb0mU05GNE6ZnvFLGO9i7iJigUbMoYxgnwRjqW30Y
4oUYwEToueGCy8DGjZOCoZyb3Ig3qgtiJcU/nQrb3xOF7XmbLCvgjM+mWTeXrDSALc8Woa3loLBy
nhjQCeAwokq79GCaX2w7b3dhbX51m2i42HNDmEdMWmQZpDxKzSs5KBffXiHXFOOswlYc5NDbayPT
GI+lY2ze1luFw9sBFbdxwGyTZVis//lWFOa7O9G2BOU7V+iuYdj4ib+7E4WNbYdh2wHqikq0bJXw
lXInB9apDnTsRNF830+dlq0KFTcWLUy/iL7VXuNU05D9z+vdBMjjpNeKfhFzoyrYYXMHDK6KZPs8
Iq+spK/WRllP5Cn/XionZNNP6hpM6rBzagA3fY4EHZpCRxTsgkcXXQGYTQiIBUINHg0rfMxSDDeV
ni8N2o79s7wKf15ljtXdxkhNLP75t2WLf/ttua7u2LoK0ULDKPPdb6uBp2iNZltsdN1wymbVpK9v
+cW3nGPM/raLs+ZFDhV9jKCMvDR1aEttuFDqJEedhWYoIsT6i7RfvY05pMFvs3Is6QF4D3n2CVdD
hLxnzp7e9eW924ulZPBJVl/SghjKkNE5yrG+1tGjaUd/JbuiMdhsYM0vfbdFLfRno7AnlAvZN2KB
81WOLpGvgQVXjaE+o9kEGHgY/sphX0I1bovymNf+jyb24Xks/ue+lZ87Y4oXeVuMnzBe4HHgGPWW
Y+e0qJB1hy4WJYtO7hSpFtU7h9wyp+Z+MIkgg2j1z38+5/0DHCEQTXeR8RCOqWtAY3/fdkVhtvjR
kBCy3P7eUcU3F67t7dmsenCEyxmZf3tyWzWYnmh6kE91rUQCH4gxQpjzgxurleFsZMWPh7zmat88
9IJOcm0fi3SHyszfb1REtzeSr0S+v0TfIeSNDDwG02Qwt47t6fvW0bCcmcVcZTPYQbusXcXcUpJo
bmO58g02V7ZQZ6zX1IJ5IPNUUzRAKTQcs7+KLoqPcigafRQNxmgj53pQL0lpqONRUUIfY5+Sqosz
PMvzUGbW1X2A8dN/GspYJY9OcpVAt2nXj99kscd3wrMvVOXBTNE119vcJ52ujB/JEuPfmo74F4JI
ljBkeYXQFapOMzS5K8N8lXrmuOw1PfxDaKgZ2rtvqKPq6BBopsk/VZjvA+Yyt6G0JLq3sZVP7EG7
6KfXu7yqoFrb6Aae38arSsV2d1SjrTSNHzrOJ25VO7hT9MF91euPMuOgO+qsvapYq35OQHghhCRb
WMRdqdPtLSxD13HA4zWdG4e8J3d3qxs41lTo1Q8J//clkWC3MWu0pzaWCYwurbz2oMYO0rWzuZls
/Cn4NrWGfZQ9Q9XaA9oSQMW8+9sj1dbDYZt3CiJH8osj+4Vi94tBfnH6hNOMh+9wm7ntSVUsGNM1
R523RzulTHXtNCq2kMKgfhyKjOSZPEY6dqLtsYnSDkFRmStpRp/m1rELh+BZjjsi+TFuIz/S19qj
d3NwqxUFpajQPWZDZS3qOMRUL/XvZOMAV7ngeOvf2cgUGL0HeXsekpNyHHPoaBnwk2ywXIJkJQeN
uKu2dcFmJBdqncNMh7TQOSKxNb97oYYw0Hh03zaNznZXAK7ntPscfcxdFGXsk2rqys6Puw/Sj1A2
Mb4r1eKt33mWtg0nE0oM3pq9gzWQ3U/aUQyxUUKQ5/KXfjHG7RFUXmx7xsU14RnbShHtTFxI7VWm
RA2hTPmHp4/5/jDoGpwF5w0M3BpRo5z/5fzRekHl4/CEBrdelld5t47K8GJ2kXt4u58bn0OE2Zrq
+pexHquIXEkODUiNlV1BuLSMx6Yv06+OXT/0I/7sPCKAJf3cgvigU14TickdyAIFsXBTNznU+VA+
ddl3Owmd59Szqse84bscdc4zxmHNQwa8Xs4pZtPfV1m6l71QpQDVrrTJFAerRJd7RGEY9NR86QmB
cLHup+tBHQi75KCo/nB+c9/v/vz6hKZjyqpqPAK4+H33H0qjCgCCumCN3L2d+tPWTtJs4QdKdwnn
ZiCTcNGaokddMDSWPrHcOvEcx9hWeYR8S67t5ZLRGh68aiLbi/zRxdZapLRwMoaIpF/suZHjsnFT
HWGzKbGIhFn7Y4wl6Mp4aHMcE/zrdHBG8xvNL03dyVtZ4eQu5du9Tchuhp6kVg7+SY7zzPjxWWXN
9gWehPSMV78iVOwsXTIBewV7vcfRrr8UQ9B9UYnonHKLwUfcKsVJs0Nx4qAP7xosiVWsjNQXG911
ApDH8yg/UOJs5LKCFDdbRNOvv9qQpO88HP3u4JFpd7YOnTRRKgT5Qcsjlaxq7J99WO5u/a5G/HJC
P2iED7bIACptZeTvuFYBb57zWjGpBDhtCDVORwrSabid5RLZ+JxXlvxScLRTG+RRqvjxD1HBnC94
y7FwBrN0zXBVU+iqJagtvbsvPEcdw2Fo1FWFBYG34UmQExBhhGglmNa5Bf518nKIoQDw7G8hR2dr
dQjLV8WfjC25ynYju75F0Q4632Mz9dZZwTOkpCSNn4rubl1T5EdJoiJVh0XN3JWJUbfyrYWctcSA
30PQ8zcG/jZy8KrXoteD461bzbl76b/VN8ldp7XgYHTbEXeTPT5FUFq+GdxQwaiaHwu3MVcTbsFG
2iSHoekhVJTBU0HGeaU22KlmPw07u8Q5tFGOIOGIrWcdqwLXRZOIH5MUA88sMNOkk1UkSDhn5aGu
X5puCq+uR662mpGkSKtyAJsnEJMOr9pU1MS4/Qq9Y/+s6xPnBpCJ2bbzsu62XworxeKjURFbqXNo
9TlQ9pnZOggzXPc9mp6S2ZpDyLEw/3tqsB+9xHbcLXKrUf4QFOrq70eg+e/v2Bx+NMd2Nf769ru0
TuOFEPAT4qnBsq72UGhbXSVHUswymImIg1Md6dlC1Lb2hPthf+9b7VpONjhBP3U9OgPGOOJkgDK4
VnJfHyx/KM9JXTSLKgj9u5DE7UPjqE/yJoltzVi7ro9uhpuJDf4saIiEPnQsnISXpdpgGI9frTgF
aABoePfgtiuDmHLYUjwbj2kfr5GmQ414KvcJIktfkSHFRxta8WMVmNXO9a1gFxex/ki+HRzJhJZT
GhZHQw/Dj2hWGEhw1ukxN0gVzCVM6zBaKKxOY5KZ1AQQ3wubcp/2vUtwX8ZoeaC0gHKDrV0wTCDu
wEH1lTBQoRqbwgmfsDDsHH7qJCk/4nP+JpwqMnweXMSXV3Is42S5MrPC3lJkGNYcTAdyGQ6FW8N1
1jlCIc9V48LRclP1exN8VorC+ZrqHpaCgDBh6Xn1FnBncFC6zry4CMMhM+H5r/1gnfvcmL67pgUy
iPevrdBYFymutAZpybKqsdsk2F78PVTIXjVPtAJPW1a9s492YRUvfYdy6LNaDgdVwc2sI2d/kEE1
1iLN3Wg0axlwl0FbPwR+vwxEmy5LgLXH0CmDFw4bm7hP7NcUiufGaSoLUiPdTH9Ff6P4mOXusC+Q
WlqH87DrxPdT2eaPNVpKVYxbKOEF8E1MQV5rQqtlC/sZBcnceGTbPhtIy7y6XhZvQM4jcJSq/Wvl
4K6EJ9+HUUUoybWo1GrzsqIBrtbynb2CkS6vXZiGizjwSry7YOSkDigw4A/+TSp1qqCGElsvpY5q
gahR8EOp0QGJhrtA+QnrgeQY9P2m6SFm8bX0t6Sg1WQZVQ1OE664K8u8edC1Eqksx3yuVQsnBDPz
rybaepcC7+sF+obNJ33XUBxculYf7CVYMjMnZRvhOrqSSEpk0hWUhEF1aCEYjt69REmY3Heuioay
ERB8goNVGwvLpj4eNnLMaKr43k71hWJW0R+iCJ4J7x8XtqEKwnNDM4GA4Qr7exjBB4JPxN9vxUMl
2zXIUdurcjT2boj8oz624uIjG0HdkrqwnZmPA7irtV4O7rqvfetR1SwNr4/kKTSDtFpOVX/nGW1z
USIgw3ItWgxQI2IX0X3gg/itqzBWLJNTea/us/kq8YQGihgRnGfkJINF6XIsT/BZGPVwDI5DiWiN
QYoR/PO0f/MwMfAivGsiZPnsRs1X5tyVs3IiNdBAaIHq5exyKzfRps+ayR5fc1v5IyqDSTH1OHgr
zYudKHtPROpnTAms5SSa6Oy4+QtKUdOFSGJjpDGOobMKlMFPRpEyTqHpzqJQoC62whfRavjox8Zw
lGkmUuLE2T+bd2PgC9KlXVgRJansoOtxeQo4B18xOciuZuIl27wlS6l08/NODuZWciiytgTK5RZb
HmE+wmakTkxLT65u0CX8LwLQjWSVLmJESwUtF7SVSpQF4haPUasPkcsUjnZ05rD/rXk31ttdtfbd
uloUWl6Yz35a1EfZOM4ZuxuzexhS9z5uAgFCBwebW1WPhO690SLANoPrwRnry6ZUAKCbE8C9emq2
ck+RzYj0jaO3zZV0vAmlOmCv9ttYXaMrgF6pijCQrLW+deuxIBIDebGW4YJs4gSrCZy71SXuVcQV
clB6eJqYlVGUCJdF6KTg4DT1FJODh1+rBQ9RGo9LvIC7j/qQffJ60/0uhm845lG/HQOx7gojfpBZ
OdOEsNGgUrqTOTvU7zJcnwwcpkjZ+aXurkc3aLZdd5be6+T6LOwCIwUqY9S9UkNvI2NaCb/vdlIv
oLXvfXLbj1JsoCbDvUDzQDnIOYxJv+t+2K46jQhEqhrcJBA4tz9FuVDWkwfkvhpa7vXWBENW2xcr
Df8KlKB9Qgmy3saZm+5Vpx9Q+8fwWtqcq/AZFK23Pms9tsxm4mvrW4X4n4NNzZq3h1+jTY1wQwgN
QXiX/L9pzdvLL4e4EdtRhPPCFkvfTre/5hrnxB5K5yKt8vYDQLpVpMbTpyZELiJL63jv2kB8+lL9
HA/ewPNe516f94pbk5M6CPtH8Jrx0iyc8KCWmbFOY1/bIGTpR/s8cfuVb/n1fTg3k8iKVV40Ck9f
N1xFwMaxOhhT45AiLL8KbBP0LEovz5T2DlLIVY57Q9gfak3LnyFzHqrK5Oic2Dih+KF/jcLMXjpj
ar9CPkR2bPC+d2Z0AKkdHa1mTNY6uLYtTErvFuXLuF7WAEZ7nyT8eHkG7iYts6uXadm1gdu0ya08
w0DXiTd+hkS/MutC2G64y1Q/PCsS3dHqCXjwKaQEPUM/sDd5bb3B2ELYBSBfd2m8ijwcjwWy15um
Q+fLLgUiCEGNXUZoWOr21s8zES9jzX2p8EVhCyShJr99YKrnbK16lT23CIA8YKpR2cYGMdQ1FrD+
+a2JtTA4R9D/FoWbB2fEq+DGIhB1SRBiu0vsDDYUSlqftM4E3qTCKwbMzJ9ysF4zdf4fzlf972Oh
Oi6stIlOonSDR/KXaIaQhVlGNfU/c4iV7eh4xhYOJmZkcVW+ZnF3Nqx6eMwV3z6HRIILnHe1Y1P6
ZDCToFgqaZDvpYBH7RbmdpzCZCW/Z3h66Zeide463xlXEQzTPWL1DuehUt9BEaievbi81jNRvxxU
uDFhafJ/g+X/0UsM624MlWFJCWPaqnMSQTaWijRfWulXtOnQrJ5QRscHFNUjS3Q7ilbasy/EBfZe
+KUqfADY+YjL9PCHxAmPkvdfOmJTzVE1F0CRY2r6uy+dPqXDGPQpvzi168Dpd97BEIWVLeSlbJoI
02TVNUxSYfPl24zqfIji8KArQXeTTY4b6yEsgOcNyCLuk1lwZvL4RrN9apsE2I23AIZQ7Ke2oxY1
4Sg+pmRtoqfAN2sfkTP7SQkV/zWj5EiSacQOjMB1g0Scfuw10Rx1Te1W2Ch5FE208l6WDmTzS2Rt
e/XCzqz8Xu/RPAdOiKthFMXrPBLNCT3dRTP/pQaUGlbA3ZNT1nfDNa8EJghTbT25U39OHVw5m6kw
drKC0FDVPqQp6hKCAukjwieoGylsT8ogpj1aUt5CBjS3SCXlv9s0j2XFlyRW6mLdOZH3hNSZRG1b
hX2h8ik49rak9HMdPr4ZwvTHyI0mFthi1uikxG5UXNngcZdPk24pKhCqOKczOIvezND0i4q03LXv
s43hxe5BR0rmIHiGb6ouDT9k2GJ0Sckpofc+N/+fsvNabhzZsugXZQS8eaX3EiVRKtULokwXvPf4
+llI9pS6de90xzwUggmAFEsigcxz9l7bHp0Xy6mLbWwnGVMlz7rmgT4ttKhfqnTml/B1xalQiugy
hBPW1NkYlaMPzCMdw0IxrrvA8R6H0XYAMDusCapMPMpNSz1x1xqrNo+nU1HUX4Wmts9yExf2W2XS
BrMqEBQRTWoEgY7NVb2pz06tJbey9uGvWDY8zbbdaTo3FzkMR+9njIHqEc6Nfu366qY4wYXqzYOM
LfzYDJny3QaNsf/YJR+hmX1MKO4eetJfmSjyRQd1+2gnbbKjRPndLdulA5XmqGdM6Yas2XOXdp1l
0DFh/MtDPXPttT1l5iIc6/jYDX3K97Ysn+VGodWB+KE5+5PfIjAriPtQI2urI+7CjcJpRamVz0MW
zoUf89p0sUpS3PDsdx43hr5yd/0wVTcqAzBJgxzLpplW+DrwQWbjVK2jsWMhrVTm0kPqdU0iTFpq
GaQn4A0K/7fA5S9aTA/MppSVwEB1o3yCYadXNqOuIz4a8pIc8AE5lmTRqzpSBTCfuIhqvAkld1jP
xXsxOtZGFPzha50cEVbu/XZMnenmVEQDDRYpZHKoDiEEbAqtG+S9ys2a76gtev4V/BFyksSPdvD9
o5qX0QmzeHQqtenPR2SmFgdfH5fT74Mfp0Va8kZ/DtlaZGEJSOT2/lieJJ8jH+FD494numg1wtph
nRY+RpojXrKM2SkLiO4khx3eCGbfUb2XQ8PuirUdooW/n1zHVDhzZ1rdj5Z9TSAqhd77UYKfzram
k6EXzf6p5RyM/j1UzfdMr9RnuJfGPgEdvolNp+ae9Q3Td7+NdbvY+WVPV9EvjXPDLeSsdna2Qgtu
fx9+RX6U/pDHXcJnVjB3iB/JbBbeva1kGyVDkigX3XqpFaeIcg9uSe8gNwk6l/sjsL//sA/asIff
6m+nKMAkglRR91HwYBRvMZFtI7KLc2xluMYVZ3oM0rRdMuPXIOOxT2mH6bEDQ7ijGM4iZz7FcKre
W5h7rU3ddaHZ7drLrfR1rnx3M2ktMkx3zxzsJ4FHXJkVfyDyvGnMg9cYOkGA1dathfpsGmNyjU37
SSPTZZeIDNsAKIYUyiB3/4a6HWJS3PqD2ZKAGBcFos/O2thq071MURjhKNasn01Bz12U3TdCWFjH
pU7+8HFuEK/vqz/W2GIllcN3+bARgd52gnoNhig3t/jlcNsgjA9SNVlXOQBJNAvF1u18cCiOUTxP
ahwu6rkPYNMHQOzj3jyvI9LbQHg65a7Kst56kZQmuXHUgSieEu23HGJjqQ9dbLeL3E7Fv2gT6Gz8
x23bZbZMedZ0NUXRPrfbdVz987vkXtFmj+js+lem6QOGkKpcy2FolTmPUmUrh2KiODvGKMLcPihe
gIiset3d53QvgkXsXQZLd3/ZTfEMsjT+2lXotBN3jF68QovXwmOulpYVq8OiGA7ZQBh7AqR06ZDQ
QHXSGsi2M7IYIaUokpdOregtAf0aZ+gXZQ8NY276Xe4iwu/P/fJRGn3PTb3SHu7S8MmBQSFM5GFN
PYV/WaeNRJ5FdeL1tzBIorVSeNWpjZAMRLXfvXTc3Z91B8FB63Hbjq0rUvTp0vZuhugYc2389zxs
OXQCgJRJOw337GwZlC0zskeRNLu6Gf4w8SXfJrLlUws0/t19Bly9asprFfew3Zkj4DIkdLofyccE
J1gB/jsZdVF/7ErTzjzJE+T+onJPclfDtSpY/n7Sx+sEln/+eNLvl74/af5pZOoBGUjak6xSmHna
7ESMGULRegJl7SGtFqw/USonXaIuZfLnx8atOmfTp+aXv+SCplr3K7IcBPwE/OWrSmuUk9zoNVB3
Ys6yjWvk/89+NJ1oxJm2ZemqoiG0sZxPNhBVz3TD6ukV19xfFgSDqBejG4BUpVm7wcac3tLO+5nn
mrbqnMDftk3g2Y+aG9tImdAQhGqlryYtA1Jv199SaJRDNHM5fASZWI3CBd/IZZLP2Yt41Pf90EYr
TWdl7OmNuBJSONd5gPHh/RJXEYbiWqkFHipIfXYTunA24jMVkmo/OqpHxuuw70lG+YEiC7+qqmpv
JYFsy1Ik7pPiAczwS/4HvQrhNFQN/+jUcXzEMuhue6f9RhX3kFhaNC3IT68Bk9p8KfDaneUGBgFH
CGcDAGt8jdTGOKeZ1pP7AxZVj4tHomimdzywMyNcsXd/DonuaPrnJO5j4jLj6liVurWswqhaWuQH
kHJml0d5QD6S+1ziCrjlh8mupUa4KvJMwemUiWsDYuZKWtpX/I7t8WPX+APRoH5timqVxEHz4FQE
4IS++WrzdQRVnOPLNbCJLeVTBEJ/YkViwr7H4IsdT85b5nOBt/hoPhA83+ysPETDqbHIU2Pl0ek1
6yaQK2y7qgl3U5eXN7tMmVx12vdEaUvaJ55zhXdXHtJetUkF8qb3EMKnPMOsaLCqUEcvjcdNbBqh
8CRjQc9M73BACXg1kRzSHUx3RlvRz5NQyNHzq+M/1y8+SWjmz7Ou0FNSMJbQk3K0TwqoXvGIZh5q
c6kP5nSwms67yA0avmTRu4T6Ci5t8H474gF9v25W3CiG61xyWSpqV+yiKhmfuFBb11DcB/c9o1Zt
E6xfS5Zp49N9n9n+yCxRbGayC9Q0Z3r11AlIhTHZJzlkpsa0VwuvctTnm7qIxI1svfxJnezdfS9f
qDOqBTRj8yv4pFmDW43rRzV0s0VbAOEKSse8hnpvXgMY1olVinPqZlisssZ89LVHfVJ3mDjWbpqH
L5Rtja2ilPpOE6J76jtImtT33R/R6K51o7HfLXCWq4jl8MlJJg2QGyWXwjAAbg2kb+swts69QgNk
IR/q4VbopnPqMq093/fMZ8hHaNjbs9AI4cm9bv9xUO6Xw1Ykv/75T8xf9PNtF2WUy21Xs0wmSY7z
abWcNrkWGciMVo5nlAdPcAUKtV570Ap92moWWT06/d0jDPJ+m7oUN7AAq6usD1PiFPFcGL1XfUNt
uyWtdP4CPsuNbhJBUWmW2EdVFAL/jOtTPY7vH2coOVAg7qv+Qe7TRJdCDAuWg8pUfojG8t3xmGvm
BtfPVvPVt8L8A7hB+e6BRJlpN9O6m89Sbdon6khUjE60iwYL6S/PniYK6KWoD7Zf6I+i5FYmeLtU
hK2lnSWCuZKjgpMlOE8eUC00AungZFeb5J3TGAIdkQdam3eXAlacoliHvJA5KBbhWPR+G7w7BU4B
N+1tbM9tezMLZT3O+z1WGjvbLN21GfvBe0paTzmU7dU5xDiBr32lTjRo+2kt06gDdygvgVWeKPpo
z9FYBSv5CP3vm6gd41apDWkvbkTbtXP0gzEUYk07S39rNOfoA1P6kU1wHzPfbJ4t2yp3dqCLLSoa
8Rxbxi8ZjjM1/aUS6Mw9z8k3sEfLQ45ieOHT5dsa7jRtHG/grvX7EZ0tZUOmknrJFOs/jhbzPiWN
5qK2cajo3Z7CPDDXgRMYt1Lrfza63fwx2CmLMG/8zlp/jiNu06swfASAk2PtXDUkrzQfjsgUxIbG
nbkbDIXZsWa/AsFpvw+sdBYlyXHXMSyVw9CKYY04XPvqmD/lCWEMtRnlHDbguqfQFOtv+DXemnBs
HyMS1F9msGVMk5zUFppWOZPPc5032c4e6ve887Wz3OhD+ecjOdRcJVsFLhZZ+YSP83qKpbTr1f5b
VgbBLtTD8V+61Kr6uUutq/j2HGbCiBhNl2yov9eNq5DkUUjiBjdByuc4nbtngJ34npXUhz5r03C2
1XQdp0nzOujJj5Yb/lM0AzO533GFwazz0eu5T6pIl9/WGhFtvvOMj0A92WHH5dWqQyQPQVgdRumR
Kr1QX1DdE7cMdq6YFzsiceY1KOQhOQyNWlvYKmS8Ap6CmBRWihpaBllHArEjHr0EecWsXJWb1ENw
xn2huWtVnbrpt83QkAWpLwKoog+EM/+5aXsKh2pjiq08oGjRlUTykarHANM8bW/2aM2hd9i4kMx3
68zpBNnMRbQSnTrShHfbc24mCbIw44dlGc3mvh5VUg9Tj8VFuJmbwHJRKjvA8sBQsUCrfUrRbif2
SkQEgKn77cWvteaCns8iraSoNojMIOzKIyJMzqZDAI0cyY0+P6Og4H8GqiL3YN8gaSvQ/R1XYH7T
d2JrbQxXxcnzHVcPh+maPOTIBMzfh6R+snYyczfSelkW/dS3qyKMaFv5PurinmSMQzXgI8jM6it8
0mTte9Us5939891B+6QYx9RsuCruBQN+rwsu8T9qqeTRNHHf0l2uE9ArY29xGWcDk9U6KXEEGVY+
zJ0LEujgBGUW6bzcJc+zSb3uFkywqpUbUAD9eIX7kZFu0sGwiyeSHb4kYej+UanlcvRH8Z0SrreI
i7p6qju93E5NRVWx8rJLzFd2NSi59qYkxU0+yYqoLnptsXINii3yk5hZ5mM9xOlFfkzHxJhY5mNc
lAeHnKbdGKlP8qD8mDqm/Zfzk2ic1qmDn1EelOf3nP/xsVYs/TGxKFnKXf/X+dbUg9iaz5XvRf5w
OjO8Fwrqa/nTjSZ1z5U/PcmDctfv9/7fzv/93j/O1/72XuTrZ/Pry7fWR6NztlP9yZDv5b+cK/+f
8tV+nyvfhp7n1oZgV20FSvORfPQ/f5kf/9n/8iT5M+f/8Mf5qpdM2PJBXn+8IZM3dB8Vxbin2V0s
Q9Hbr+5QX6I6zq6l0xavBA7G817PdTOaucGLHIW+mh7DKEyXQo/sV/4l27psTIzpnKumfrKyK6Mm
1pNhgE8cSZeNM2U+WTThmmwN5Vk3Ig0tgbj/gKSzgosNY5jy9vyk1Gz2VjzEK/mkDnH2Og3SaRNN
+/slBad7fMLdv5VXFHkxCSbS2PwuGFbpJKqFEmvFpdAa9ebp1VJUdfalzKbp0Ibo2+RwsEZ96ems
zuRQB5KbkFz8mk2qddYNRL+G7qVffDsY12UAcB+lcvalj6QcNHhK+YNe8cM+5yTZftGyxN4WSWiv
5YvF81uYrKq4OIOl3ibozfLF6r+/hW5+C5Rm4aKNnqcDtrGQ8BlSyCXlrnYc3QguQxc2i18b3RPa
ArKcv4PBQraTHDMJMC6VYfSbvM01HLfjMowg4i37EGOgFY/hUbJ3mnxWwMdwRCV7Zwjq5jqfLA/K
XfIJQ1KEx3y+f7QOTasqUP/6hIbGzhgXqCnIx6IuMJ8sKT5BqDfbf77+fbKAYP0gg8vSHZeYWRct
l/5JLYYW2wkTldUx2hZ32c+SDrPsHpk5ZncNRw80bq3TNV2LgRvLjLqAENFuMopT7+kULR2a699Z
W8PYhXp7QilUUfP/amMC2Yoi9tcy6kkOCdQEXLmSOkE/Et39uFQRymEqCn9tqRFeeGN8++DaykeK
QfpM4AZi/QHLlQc+ziPbWaNm34q13Nc0ibJM8Jtv1TYwLxX8BuKfXLJqnTI73yce3QD2RihHcITe
A7oJnXVUZDzaWp4ulACmUtKEKNhEieNH5S8D7plzxro8+GGHmdoX/r3gGIKGp1dm3OpYr7YZr7ur
6rJ9lmdk9hT/yxQKR9Pf1zVIKZy5nAhLRkcD/B/2j557apIo2Fh6Kx2umTVGCwc07kn38u5FNTOa
E0kVk+8Q9C+DVXs7/iIUzsr3Ukzed41Ighy2F90GuOZ1k2nfS8pSs+FcuRVurKwKtyO2MFU3Rt2l
16p2sPLhnP89yrKKCkSS7GRSVzsHd8kILzn82PffhvI8smr4MireqrZH84zVDLubV/SsHAXr05Do
+MCmbK96fXSYNJplfhD7+8SK4hMO41lVpdfnycqDrRGMRIInzIZSVSsPFctWda1Tbz74iVar4CrY
W8i98qE5H4rawVrDTwCRpwllq8RJt5lYa70blXeJvDh+pkLdXJxxGBeRLZL3QleDVe3aR1eF8oZu
fxfphq2sUh2rgIt7YYYcXNVc2UIp3gfIVFfkg3ZnzWy6czHoWQ+qx0eDHXpwj9UKfK08REewA2IB
kj13XvTYHQ5OrQyHnmiedCHHctNmrLbrNHlHPwd9OxC6d5KbiVylLkjr/ccu+Sg2AnFKldzC/NRY
66kwqIH2hX4Le8zSIpqepwwsQplP2srv650a+DYhqJSwHDzij7o/9RttsHWWPj1pOn8LnpNDA2jw
Fsk+DkHVcVa+UlcPgxvY6Dob90CiKDHPTlBuayIujp6GUSxMFaKdBtomrcHkOKqbcS81NnppYGvw
xmszJyOp4lVHiQYSb05QnYfmmPhcWEN/I4dVHJtLxaaKqhnTSkvb/Eat5Sb7NVShf0J9cJ9hWra7
IVSUbeZZn07w0UAsHCswTywQYQ0pg//68QgpyJccdpZDkEUnSv2nNsU/AQ/EX9oRJr7bqBib7MTf
GEnbnr3OyveNE1V70DPZymAufeDl66fYEiima3GRow547Bb2hAZCKK5JqzNacQDGQYfjf81EBK1l
2yGlPxcK9Y+GVueXgJT0jZtTo4mHfpl3KWziZqDXZcOPyGcXjo5edePOQtY6MJOvtk3gMvh+l7zQ
WrkmfvRD7p800CDoe4BJO0a2p2c9XmkKEJLZTvoqUKPpKvcxnS1XhoNJxAz8n+XQZQu9dJ2NP6Mz
AWsHZ3ySRbx2a7N95Rp01Hzyf4aScrDlR+5VbXRz3yqQxvitP6OWfMkRHV68vEE4TTHsnPu44fok
f0DImT8YCpfmxZCdWNR04BvnUTdQ5iVQs1mGcXJQ+OLUSy9Qz6ES+A8+1L0XcJ/ZCuTX/J+Zeny0
FctBAH5X1QjMXW4o2LGRaD4rQZUvosY336CWXDqBfLDnOi8FInxcp2Vrl6SgzaEuk+ZST8DF1qoe
xed5LnCfJJhlgQYSuj90+DUZlpTqU9Ojlj03EEBPA7ulbUTSS0RvYMoz9V8u9OYnQT/qCF3j1qy6
KLph57uflsoWQDx+493PdGoDKPLOk8mE8ktSgvz1rXrayKGW5+9VljiPZls51/mshqL3c2Omr5Sw
x0U8C+rr4FxhJvkhzAEMNenpx6FzLr1rOHvEYkSOTf34tTSUbQOm61XuL/voW6QiaKTNyMQooqa1
RjDdIjZAGhrbEbCT8Ca/w0kUneKhqS9yxNrym0O+JKtdPhDyoyE/JPLjMvK5KQYEYggIuo08I4FB
sEZjhQvAz/ydZ2q/vKkozUNt5t3WFdMvfcb7BG1o/4ueBtnMpzupCj6S1pztAtcx3P+4kxpuRxir
Sxx0Pk7ml1otvvXwxZ7x6muHSqD4kvLRyfjZUNh+Rx2obgrR6Lvai6I9K+zvOjXtx8rz4egDkkUf
E46PckMPpdmEgzIt5TBxkINHlZocAg9/soGG5FVwKV4Whpq/+uHM4+AveX+UzftUKMBIHzCdppr7
vUX5YQtf/CHq7M2u0votqXOTYoBF1FfISro29GWKOf57LejzapnInywrqLZG2eUH2FHJSXUTNN11
h7HLM6bs5FdAFydTv1hJbSxdaAubzm1IilbVYKdnJvWkIqZR5lVXJsD5jowJpqfdUOwQQtC6qtQK
CwFSvCQcknXUBPGDj7FzIWV/VQI0sbBT5Uz4XH4tR/sF+By6XP6My8zOxLkMRoHqjEdyg8q/OGkq
Doy/75cHQcIOyyojeDfw8mBhMqN9aS2C+qrG2soRmgn3pYsPIZEBL3IPQMPLJOr+QY5cimULrjEj
VCWePAVk0zohJkYK9Du78fQna2CJoHpG+70IIpwI9GpiLWj3DmiFTR9P2pcG5qM8Ac8qGXfk3AKq
1EpEbJ7y5CEF2kIp1JZONypPch+rnvfA9MOT3IWJuT8BxbnJY0XDfTOpdkKN1B2tu+SA7zklGK+Z
bx1l8ygCwHVV1Ra3NI7VRZ9yj4Yodm1BKPh8HZ/EMA50g8tmHU0GvlVscStFI8Z84drpqjIS4+LS
5l0qeIO3uPBakmpd87mh7PBYTyTrzbLdNPG+OVQBH4QtHsMATJ4bxcNjnarfJpZp6xIx79pnuXie
TAvXTh8eSMkGMe/xc4SgpsVqnDVQF9d7otyYCMKY3UOeSbY6Lh7m/cwUwK6ACsrSmwW06iTslgXO
aBfvg0NUMOjL4lxNXIj5dh1oCu6zbIwussWqq/2/fOWNz/VHLFIqFinL1Zkq4pOyPzUyY6sZ1Nql
7pq/9ogWMIZo49cwIbzdHPTmYkRt/fhxQANFtUD0214QgdaPVVUXC7M04VfYZXVoyRu6OCVZrvPs
SvgFwABf+6G2jg/ut6QwZgrkaVYxnEtd/x5Qgt/AG+NGgt1FtWg6lF97Y0ZbqGQ+rUJoVOsCHVFY
DcPCSKriaOq1+5rPs875F0YUVLmbytRb46bqaKzziyWBqSQyMo42cq0JDLc5T0H02g7mjztsO26U
Z6tIMAyTYbE0tCh7EW7NdcqItnIEjLU+uF1HIB09vT232KsIyCleWErinNtqsJmk2zaEME5xgMRs
70N5Dkp44scD1VxbU/CCUPKE4LU6m00Emkk+/Ng4lXas7ELZKwNwEDjCsTj4hgUEKOxPpDb2J/mo
GAOd1p9brj8dyBr1f0/RxKpCaYXjB3Nb6RK3aAnjhxzVqZEurbq1l2Zdpwsf69u772QEWnphc9BV
O/sy9mf6Z8XD6KdWzfQbkiUly24z0tFYypaFNZRi4fRlu1fT4Eh0XvYDjlDL7XS0roEeOXtf9dtN
M+T+JRnyeDkSitcpN/lJQAM+hcpNrpq0pdwfpTZBzpn/5Jbm21AHBk3QTr8pnnYflXMN9PdIHvt9
Zl6q9gl+d7JoLeOPirL6yW919aUUrbfU+wSWrVOqL71bB1vaAO7Kazia0TzA6jvQOzBeP4TTAHWs
XQ16C58UBsmkM15aYY7HZFBQkRSm8tr1Q7xzdFLQonmIH7gmC9YatmWbqq91ZebLDJvsoeE7GyKr
2tKA159zN9vSJdTf9N6wDp0FDmIY9WJB/bw9Uq92HuAB4Tac8wHTKfdXihFT+hxQbUZmZi2kF6Jz
UQHwmnDmpDUCP/7K9aL65BfvSoqJaPHXB06bNVc8gZiWZ1prOVX1ybUibd3WBt3VmfQqD8iNw19n
AXukOguLcj/2XnCxsYYvBDbbgsT7BSILXooop4WgI4giYUbZR6BSF7n5c3Q1zNGB/s7lK2C9Hd1a
6CjRQkFV3edcfi24dfr4EFWF8iK1KAzowCkvUsnHIPRMzG1+bBDGrftPRhof+3mFoxh2cmrpYfLH
yMWrZ0XjVhmVfm2XsLZLmrtbO2tmsoze1Me+EzzsNHVbZJayU4Sojw6yhr1l+fTwMIiPr17R7gdr
8hDf68VSLWL9qqletSWgqD+QONWcHcUs162h9Def7IPFDDpcmQ6iEtcMAmi7bZEfKVL+dSP3aVWH
2kdJ7GUcFKWzzLUO3BYtNZ6EUaVeiQSUczCSjYkfi9sl4CLicfKjpfgYLiu/nQ52d7XjDBB2XzBv
TmzrheA0mLixbayYr0VPo+YlV627fPDkB7Ju91Gd0/8cDEDBoTpS6GmbpxSB0jIrhllvEjZPMSWp
k4bTMS607shS6BuYpDkxrumOMalux0R6AeXYMvP80DfD1gZZdNe0jWb1hMyMINYkU49i1G46GWzH
NtFZxpA7RFyoCWJ/nIWaaZZe6qFtDuHsDaF02B90mz/wbJSqKKHMX2fTGIyn36PSToynyh4cRCUt
UYwkKzJ3yd/NuItPWoJglXVpOa0z5ISnxnWiuTdTv3SdsBH9q9kBtAI/Lczq94l83GWX59MttPIv
Mnwi7KJHFATxW5NF9E7DHjEFGM09P1UnmiHBvXr/f2hJsgYSai4plxJFN+rlGlJ7stQMur/QorKL
jIWUj5iKobUccdjPK1I7yHB7GJN11FIIcYO1lKgMwWcask1vLoO5stGXE+wyqqPr3HO0Q6Ek1VPM
X2fBFRFhZm68YMdeyCgHt2GqoAXBl6zKH1Pkc2Qsx9U+1KcCi693s+cCo2Ub06IzlYpC/xwdEWrq
2iHlj0QFZWeNnmmvUj4/u+TfKCuf5QOo9ZgjKJapIWPEA/e5QYRF1A8C1fKXFDO3PvWcTFc9rqS9
vukwSe6HcqwQR9oF2HQLuejvMyhjwiksH3yjHvbCNob1kBALF/YlZPoq0o/tMAzIpJrpW6Fi0O2z
6guB3c02CiJnO02EDCp1s5En4DYpWf2DYIttuvaDGj9OlqfxG0EVr9ougONeeckTP97D86uXzO/R
mETa+ML3k2ReNAYPXR2Ki5tN+t24IQ+Uut1t7zo+pfN/xa5RrToJm1ArzWIRzlgh9WXZZREO1zmr
VQax9rW67xK9OUnHkr0C4ZheWoU1vgSFTiRRLMnVoKbTQLRGXAs8zVTeLSvhU1lijJJDna+Xn1/+
uaRtfpJZzn8wnKAa62LDtlnZfdL0qK7RgJ3q/eVgQT2HiIpepmpAWw5O8S0X9OcLNfqJ5wZYZ0TN
ADyxu6MBoGzRVohnBAzhQp5ijQlME9v50uLZWyMFSU+ukjtnvnL5ioZyKV9NGBZOtDyOjki3M/0X
d5it1rpHVQw7Q82an/6YvEZ2AMMMPMki8Ar9Lc6zZInTSXvxxJStepj811zwblV+aQ9ksvhb22vd
U+EFBuQlvEuKb6kHixntLuobgCAimmdtQ/rglgr1ear8V9sLcFuJIF6mtlbscOTbQG386TD1yn3U
I9qaVk5hi3+bT3+uRUMGpwRtWLZpwh3ADvb3dr5d1obvjQRX36vq5I5Wy6Q1/VVtWNkqlGErIscb
SABmv3czcx/rWv1uKMW4MgrPoLbjjkdFqS8GcPxtGo1WgTWWlR5/q+Pgp/RYk/icj3VyR51J3hkW
nx+O7gQ7ORJK5f1JSKvUARhpYLKw5kp+VuMYT66UOVtNG69yXp4f5r5BkunipVYzbZ5rU5S8zejp
vjEBkPpqHv5LNedervmLY07TFG227LAkQWDtGvqnlQdr8NZDjtYTGoMG383Vn44d8oWnToukzDRO
dsnveVU0YYnKUhdM42i6Gfr4lWqBTVI6isUpsKPHwrcr9JL2rzbVq30182BzvGi7iHXaQoE/dR3n
jdxXl/lAAjoYMoRMOr7tLOkQSw7eTsmm7sFyWX5yDc6A5ZBhytvWyP6Optcirn/l5luhuy8y2gD/
a3PuVfWXVwz9sZsDLoTrWXujttwlNJEY9n7Y7FiEImvVAdieRNes/Yqpghl2YjU41njhu/bXTWEa
AICi5jgEKQBxM2EJFJoTs9P4NVHV7FZFprqthhQ6XTR5z/iVf5akYT77TnyDw+KuKlUT6xb1XIZP
+NcE+PdqBIbxZJUkIdUUB5cAIownbd4XZyXRN5N1cmeDdd820ybzxq9jJ5wXsxftliWYCxiyHp9M
nNcLw4m1HyAxdinUgi9hkQ1rnED1ccCY81CPaodLfi6p4eABlHNF+a0uSrAnS43iyUMPb2UvuKlu
i7B1n9sO9EInPOsnQT7LboiS77Ne1vWzW4qt4GAmQn/zjWabho36nGb0XWrdepK7qaf7e4v5B3ZO
zsKaohFt6Dqr0DK+4o/XdiAvqAQobXMGDLF0/QH2UUUSWN4XxhMrEuMpqVnx9qTnHMxGNZ5SvxzP
epc+yIMS1kwwAl9a3Y62DRfHPXLMPF7TrXW3hT17mSbCXYTQ6BIm0WmaoSGBTQ0yLGP8CCxEaCr3
qDrjXK03/bxYzYR3ToTbPOfQ6TEUhlR7XeKxaX2ESxp+ghw7NpWFigbhIQ8LuK0HhOwsCuspOVQ0
qkgqeWo7I/rh2elNTfTuuxlXX7TGcr4VbvuNyAyu7HHwB0Gq2tdmBA4wWuhWu2bwlxQ8o4domvif
kn6mBVX00E9xZ9wfehHqjGQqCSbggDxXPupYG2Fbr9wN4mytJNa1/h6RxbipiF9exJpdmYc+yt+q
aNT2JfrDB7kRHVUWOxndxcc++ciPwGe0CsTUjwNT6SdYow5g2twHZqhH30wd+G3xNvVr/9JKtfnv
ofT8tAT1bMPCV0E9JRu50NII1ToCRqEqF3FrMWIoUSI/oCegUS5d5OB0UjymxaaBP5KvHSXnaphY
w6aNMG65Zby+07JIWN5MJZfKLM0zLPdaou2xokYLV5mC6wh959oM4dkay+hY8RW62qmqbEcMSUs5
HLT4FUJxvw+cOv9uBrmH1Fi5IXEPzmFq5W9lQCqwLbqXfKI14bTRpepy+2Zpz+V84e0VBLWWjxZc
BdHAdTk2wK+mQ7TVm3wiG5pPiBtUBOAFGrRQXX3AUaw+4JSksVLUxkIewJBc7A3PVjaZoxoY+9N2
kxuG8ebk2r7xm+CHwKm5UCoruOK1mA5BSxWBtdgimLGkqup+D1NfPLh0fl+UEqC+3G0Kb6/YcAaE
xVnCpbUc2OLYNHVwnObqw4gt/YSWS8EnnpsLj/h5YoG2fqmnL2lMX4vCULWUQ5Cww6PI0q1BE4Xr
waBv6CS6R6O1t/wmwj19D+/ozxuRVHq1ULvBXdUahj2DQOOHqFaWEP6qMy2D9kHuCjF07am37dv/
Yey8duTWsmz7K4Xzzmp60+gq4DK8yYz0UuqFkEnRc9Ntuq/vQaa6JKUOpItzEAiGSYVhbLPWnGOK
6ECZ0nhXlK08EujCJm0+BJYxrAdHe5aEPuMQCkaCCzGRn+R8kZUhtoHlWAtFfFquLRfkxbcrJxYe
9g6iw3Av6tteEfX7Pig/4/AzVRgeSaQC4K5Tak4Fp7CCPn0+aOaLAGrwzqK+7ledq1yzKHjS57j1
5YiZ74ej+T5tpqu7pUmyVK3scL0hR05tCCBaGO8mrS62yViM74JEd1BAV/K83Ittb+W4In4chqAB
L0DY9/ykAsUl0Ucx6WDzYeomIXNLkxxNgGdHIYyOUnhF8lWTeq8mNJqh5SqxOgNhW688IBaO4IDX
0W6xmXmaXu70qnBeTWhe0UdHHYLBynTz7s4sMYeQGHcZaNCuOmasLWlu3oV/y7ssd5g2/VaEqcfQ
CtaTRxBzE8rqBPCCEuT34+UaYU3f7ga6sya/tgXe5rHZioqb5SKYuDZYis5UU8V0hmYNPXxZcnEl
WVAJn5xdh90nMeUP9H6DB8LnSQhqM7HLFCd9FwFQWx7gJH20sgvOj6RXpXKvYbXbE9byvqHXcJ6F
p3d8fBmlqvrYRr29DzuAyUsTbVIgXoLnD07LISprY0PxD/rNFOrbrgtICGGVgZREHqal6DO5hBtq
Da+SXcF4GzoPEr93vpah/dFS3HAnFN3Z21ZyBntYIWMdKREuV5cLFWBz6XoG23ru/X5Bn7u+ioiE
+P1mQp/1Lz+v1khmddFaaJozd4feLGwr0nBrFlXoIsLgqiSZfTXUnX7UOlt/9Bq6GCrTA00i00H6
Z5ezIMg3/sPaeEPYWNAb328zqmFThs0HmKSFqwQbpdeNy3KtpzL4em2crykJKoXfvzFjfuE/vTHa
ih4SEnwP2MQI0Ph5xY75xRzVAIZpYjJ5DqH2IExkIaR+PrjIjC9JEGTEPJD1kFhsM5ZrQrr5JZlv
i+bbRNiW22mYnkdb4CBkpWDfz1yUaWU5an3/uq1UIKE9pX2NAQxi76lzx/bCCo8AgmIbmhA/hnnW
UtyWirpDk9Zz+vydjvNVQVeqDlg5i2UxSUvn/PuPwH3bWNV19op0/TQNEY3pvN3Zy94YKydwAl/D
wxathZZ4PsWc5kK8DhOozW4tR9FzjyGSLr0WGs8EFz4a1dh9LeNnD/0qraJm2hPd6XxqDUNQ9rmI
vB/PCzxhYSl0seHsyaUxk01zRxxhca8WpnVSCG3w4ybt7ivd7e61HJt2FQCCHPrunlRUffOqFHBG
JFed8Y4HbbS0KR8CE/AggIsnVQBDJ/77PR0zlgOKHQyrwrjEX8ZGqPdxpoKWGOL3nh1pB9uwkdfO
h9WIpdBTPHla7oVa4YuE3g5hCAX6XaidquObqavd6W49MkQN5fNrddxLWvWKlArrQXV4iNErT7IR
8rpS+whFfqA8tZFaHQo9EessHz+NXpftiHTitaXGQe2c9vzd+B+S8H2A1vJpAahY3SGGPfCcZ/Tt
e5LVtzQB/rDvst8IzvmuTZimAEpmOjQarTdddIpDLTQKxfNlE92YDoIQ1dEMoESOs9WGUH1PYWTN
iBx/yueWnk2eynlS5XRp7Rw6hHSiT0JRb2ZL9KNI82/PdCRd+BiRxMZNEI0TnghKyIm6+zZo02Oa
JaqvhLK7jyIu4ADssqR1LstRjGZuo00oH5dD2x3jm5QAkzy30cLPf+Pv/qRm5qqvejBMq1zHozW3
XyPRe2evKs/YEJvbJfR0uUloBSZ+HlCJprlVMerth67dZqLTXitvFvbndGIux84TbRNTNMcevPPt
m0dcfv+7e8uM0U3DxSWI5tCavYTuW0Jh25Z0FLS4XdXUnqY2P3UO2rXFJOOm3Xh43aK6DipXT+qb
xRODKkHF6DsMjBd4YqJAO09CdpdSONk2nReXSdGeXSmUWwOQz0PTW+vlZgrKBGfYGWsc9hR7s1OV
bTz2zXuNtAh1LkZGYfdZg6F+WuDAWjBkV0nhHtmGA1fpbSe7ojx4pDQ7wDqYm5mvw0Wjdf2WHZQ8
OHkx7JIxFvf8W63vtH2Jo89sr0tMeOFYTvSRtVuzMgr6vIG2TsJIO0fzBXtxFaNp7O0EGTDORLKe
aucvub5pEU296KBoyb6M2kfu/v2X8Oo2/nECoIigE+Tlmjr1wV+tbxRdzLDSDMRPhqn5S7dLz9Xe
X7+uVMZ6F8UDr3NewSwXfe8mR4zBuAON6VoPq6Pt1Pc2/TrKPk1un6Iy2r8OFor6WMuuu66LFDfO
cs2sIvA8MesB2+quIZJ118u15d44tp8EtWuqGDzB7I2PtJ61ixM661ETwYtCQkxhZuH7TEd8bHTN
h4HC+SWvZYK8xyvPkIixFGfdbO1yU8wVTveQBr23tzsHwZYRbDTIa0di7nAXOIVbHvlNHJZTbrmo
KLztxFhlGwGFJlLGBnct34odt1/Dfi7OOMaHMBZX7BNWS523S2mq9ICyLxlYmtNY2fGGzfP4wWsj
KCTFBzA5grRmO+xOy9ZtCgtlb5QW0j1UgdHKyPBfIvxBs4ikpcwoQmGQBIZl4zRavx5HwyRXUtjN
zlRUgvXq0HmJ5UQ9vavBrxrxIaipW7Iu0XZtSkGLXSbkEirKBayCNV2d8BzrswhZYaQfWmrrJWvN
IzLcdCeHUd1CBh7fg3V9n5VOcIP2iTqi1dxrxDpdEhOYjuVSZohT8x3qFOsU80UDYGY/YQ40fuQY
yV0LnuWmmy8GS28YzcKZJD/fJvriiDg7xh5BclxX5RYbgVZ/XA4rvf12SN1uFxP0BJA/FkcIx+P7
lPATNW6Np8ZuzfMAp2+13A5lS6wHpb+Z4F2tO8wi6i5D005TwzvX7ki0VWWy8c3pkq2rGmaQKeWt
4kwqqsenqirDd30ypBfLGtiguspT33TeDmfvCtaWs5bzRxdnnj/pavoMvR1tKcuAvds55tPomHuZ
hdWHqAKiwaKfmLaeXJ6RfDrcVtciU/p9neXpsY81ec6ChiTtSeTUhFzMh1YQbdU607ZJFOt7u2C5
8H0tXxvOjasDt3HzYSBCRRvOlvS8bQiY9AY9rLUuAdg8cMKj5Ejs6X0STi96pw6fh97Yi1oqkf/V
raSK4ait9skMb8pnoNP3i1Ib1T001ZvlJk+NdDAm8cWbTHaZ80WplAxzOK+Xo+V28Fpil7qy9bug
+SSrKbxA9LCewNaugr6UD15GgrRdN9vl5ikXHox98gyIVmyujTwm3Dx3q4PSWTOBlUXCqAXtpm2l
BqWGWEd0MaYfFD0QvCJDWhjTkCZ6Za0kWJqXa3HNp7dcC/9z7fu946Da16FEcJ/YMbHB/eBS9USO
j0k52Sy9JoyQ+NHbP2wMvLcbA4ZPgk5czMNzjLX51sBW0iRGhjBScTTsli4OfRQCYMt7jeIHb7oW
z8INr0NLq98nPVG9y7VovibyamPUTrBbUsNIBGonH18QCYMFnZs4CtKNqgYPEh0KDW8caLJwP1c2
9PPFTqIlq8E1nyNvwlMG2fiSzNcUNvR7gvRibO79t6pO37lgFLSxOqSzwlGS0LbrYi1fL4fpjFuw
tOk4WB/IMCvfBZruHu2ghFs0H0Kxcgj0Qjym0Au6aZw290cnp+2vaW3xUYGqgCuxV8EpzAqk0sLp
Afz2JdTLZztER40EBa/5oDv37egmm0hz04stLQwS80WvqOc47t1DX7r9cbmmhNmArJ7b2Mr2r9eW
25Z7Q0XxVjWknnWhyQI/3JxARyQlXXC2/NBvohtWkXSxB017bhM7WrtU8k5xCarTwFF+Vmv5zFTb
X3VO0z0kmhGvWzhk+2E+VNkH7PA9pugkpve/n2u1XzZbCI3oiVD6tTRTBzn9ZrOFuKDHm6e3jKTh
Ni8x1iyhgoZmu/tGegeWAel5uR0/5tcB3v1xmFPROjYn0Tjot8uRgS80FfY5SMkGi7tHtp/5HSnd
h0BL7ScXqe8VNoWWUB1+orTB3L2mtmRbumF4b7XOFZ3YL2GUJ1+aYDipNk6b0ClgIJSKcVJhwFxr
sJzWOXXjY6lPgHTCKJt2oQVTRYBR+CCohvnE0UZXttG86910PH2/sGL57dApR2075OnzcmcnK4h8
ukeibURPwGKfgTvRivfQoe1NXBDsqMcIJ7ve627iUUOWWKbFFfvW+OwURbHBnzo6MrgKnGb3WhIV
mftZxUR/8Zqg2KCfDGivDvGTxzrKiiry7esk2i796xBt1VXe3kbpAID1dtluMFx5pBB6+RnhfXBX
6fKJoVb4mjo6xwX4YZcpbr4i9Dak8TFVL8eZ1XhQVXLaV6peYArsWipm6sHshP311UmRRRM6wNrR
71Qd1hAQ6fVrtxqkdbUfMa92pv7VSMe7vOn6D3ZiGKBJDOUBlvS0HhH338g5tFDmrXKKIWkfRpYr
YR0MewWO9BnHtnllOV59toqAE2kICUCZ60FqV0XXJVXBpdQUZxFPFOwH5rXb63Ku0uQxEvZDKOzx
D/voXzxEnN0OQjoKCoaNkPYtyD+N2QKW4DRWitYeKESrB6UWVNGUwn7QGs28oqjwLBrHeiDc17hT
chfflkG6XdOG24iy5m3yJbeQfU1zCbVE1E5RdJJUPHMnWi1iruUeo+u0M+KVYmvaQ7gtHITalkZB
OJ6HN2MsAVnLIdu2hswfLBb5q1F4rXIvBzYKIp4+FDDJriuq29gvkuBYsJn2K7q297EhvG3caRZO
zWy8YqhByJsS+57yW9r0ImZYVS2ArEQDhzcYytw0DR7QbafXkPHIYZd6fsGR/tlIE+3YzV2WjEDL
ewyFxUZEZrrNlK8LXhzD/LBVWqXcG/TCLwGRxr7ovi4nZpOGw9aOC+bvXNg4EF6f0sh24MXJ59+P
SuYbiqBOxYM+JHt/CxuYZr+VQBqq4RZTbJMGviTS9xqkuVpqcXUz9ka5c7RYWw+9nK4YuYyTyR4R
MKU7PJEG88TOxv6imEA0+yF7Xh6adykP9QjokC3UBMtL31EcbJ9QUdkbqdfqSdMj40phcb02Q618
1vTwqGnS/pKWxbso5aGBPfLQ3Jh7luMtad6P7OajS5Pr+uN/jmClGMsR4gv5BxwyfdY3ZTETQgRS
K88y+HB0KIs/l8Ua4QwO0ELaRrWXqKDfEyQzTlIQsZkp4Fo89eugBaNy0CJP38uovzYUg6HVmbq1
TbjzqgtTa1rnSWbsaTPoNumQOqxtWhv0t+eLxGUdybpitxwB8i1BEmrjCMAme6YBhd/q+22vV5dH
6l0x7XHRHKY5N67uk71pQMDT2q4j5DEmTzX2ppc30epq4sJm6NG8fb+jVvQY3otpols2TlTY2QCY
Zbxn4rM3y2HE+hEoUTperFAt77N824TvBs+hnky8lq/MIqjlIi/KaeUxuPrsN/JHIUgVzfTeOrbw
8t5n7TkNYDt0vZKeA71AVK6CrqkoL+16h74SkXKIt6n6XI1Fna1APLlUimfCg9XUt6mkLdehZVqO
lnwfCxIDsH9ixss4JreA9iPtjGoVpNNEBEscP/aO3CmVOz6VMvcpO8Kx0UhBsLVcPbCWG/Y4JtA7
Eg+cDkH5KWFOhddgu5e0DuODjGW2WTaEtUq1aGeicVtrjXNnH9RFKqAIpz8qBlPaa4tqRGS6EfmM
PyUrNIDpb9aEpDJIBbMJo7xCHTIPWcEtE2pwS3M937f2EK2W2xS8hiuzlfohlYUkQ7z+oHTkdO2I
UR3XS5Ls6/KwnkNlDabIY47E1TWVekXbAieRHKVxAtxc1Qhv5mdqY/npO+E51rvbqc7gF6gOTYSk
N5JdAPFEXMYsiX1M5dPMbXbOppZkd4QzfFyobvUw+cAk4+nJw4bjK6VuQr3w+5SkoYW5JbM5xWJp
HQ4m8Z2LymK5sG0H5AcVklflxfc7ltA6OELT0Uqiw+RaJyuRx16MHpDRIDfps0KaXze1OezAXKN3
QxPRFM1ZDWvjo5k4W8nX+VHKoF7NMpDbUqc+lCSsZyGEx3dhqgT7Sier53voSzXjuhxqdPvaVK8n
kbTHpVAQF+JWJq1+vRwlAb1ThRL2/vVOW1a+7bZfUztpLlgTzbPWTogq+6qJgAYTOez0MtsW6TsE
ptY5aEcE+1n+yqGu8uRr3PT6YVmaL4v0Ap1BCvb2TFW/3TRG42y61HVurCG115aqsk+ZMucmcHrn
JkWassfi0EOX/b/bBqmPV3KkEUkb6rUsrIizokTrXqGuhf4+Whd6xbXYjb9dm28Li1n23EzqgThW
9hiLIEjV2nQllL7fLIeuq+1tYKv7pjbojS2RQMuFOvcwklaeCLDIDihxruNeh3D0NxvL5bYxnUhM
NMNHwfDEBg+mVz+0uXW2mzw+JJ2ztaM2GvxgTomrDfNDBTR3txw5qEiuDFr3p9fFkqIo4b6IxQxB
V40nJey/XVtuKySxK1Vvnpw5fmvJ4FouqKJBRq3TCEwPjUenvgRL87tG4vBatvv99OnOBeOf6mdz
X4jWyVwmZq7U3uh4bJoKceJp5cqhSbRW64K2pT7RwM4R8y1imeUQTTwLHcPO6aslwSwDn8orOeSM
tPjmcndQfGzGxU2SlyjIAlSCmlqL06jZnk/ZovPtru0fognjH9rE+CqzaVlTPZV4KfL2qLflCzW+
YdWGo/kM6OOaXaX5FUItHYtFucKfyJUYjqTb76NmCm451emcee4Zz7Zyiz85uC2LMd/3+CFXy6Gr
tznrRrU5fguWCMZZclydvh1WIEZUu3y9zVDG/iRDQjiNvDLWZuVgX+xxnDhz+rgu3JcoH/q7qT1H
jlC/Zp7+1MF6eqY3UIOtJggDU3myTakWXHlT+1QnirESUaw96wRuUit9VlqrObh9L1hKcbNC9Av1
lvGOMJPhWFHwo4dlUfmJEmZpHGnZ9LR81//1efjv8EXcvH6rzb//h+PPomRgC6P2zeG/dy/i+mP+
0vzP/Kz/POrn5/x7ff//Hv7xVdT/uLrfPrx95E9P5M9/++fXH9uPPx1sCiRS4618qce7l0Zm7fKP
8ELnR/7/3vmPl+WvPIzly7/++izobsx/jQpl8de3uw5f/vUXQuofzvr573+7c36r//prVYuPbfzx
l2e8fGxanuz900RliYjNQ09kwVH76x/9y3KP8U+TZRSwEQcbFfESSDQLUbfRv/4y7X9azFn8bLCu
q9Sf6UvSJlru0v9pYHGkLwBQ3vUga/z1f+/8p6/o+1f2j0LmNyIu2oZX87bBqYHWY43LP2ZqmBn0
N79PmKDDRPE38E3MtqKDXJG4otxSMcASCj56RSE0PxQVPFIc8GKVuj2F0aBL90lL36xUu1WtR6zT
ix7ssqf9Ydf06+uz2C7N8HyLD4J17Nyd/IGc3wmZ0keXih+Mm9qCszE1JU5zNfycBjZxiUkRbCje
EDKJX2Qjs+gT/XvfNqpDR97j2sz1vUji287+wxp4WeL+OLChn0XmrDugIcDlsKH7+YUVEwTwQqnD
VS91ayVac63j+tXUBKvp5ByEzJwDTdVpxSf8aZpku3EVjV1MGp/7oA195IzrKRLpB1DOu6bNSuJl
uz/0kDT1b1S+SChtmJicfCYBmD+/ygC81KQWyLJpY0yYnnJ3NUXADeNJGVLfUL3iIEyFGkn4iC3a
2ymsujatmVxI6jTv5KCEBwy9hPM06ZcB+yf1Lth/iUplFdC+1dKBdIGSr5Hrl2tV4puL4lxZGXER
HQecB34x0PjEt1nvhYtvQlcSQS1njFZxY6m3w/plwgS2zeJm3g2QygEAIDw0SH8wrjsNPSWwFJlw
1pNhZDf9UNAnza1tXjnDlWRZzA/FPhhO6u4tiTgEnTCuDKXYFYjqfLeeSPYac7oImO0Ca9BOfJXo
MmR6GhV2LB2OdT9OG3yRjO9bOZT6hR4bDhEIL6SnrY0whtOoiXaTNhL1c16c0IaB1wZqnjtzk6KD
0Ag5NjpKY8580zOCjc300MxYAK2S47ZtaQUohn5mhlo7WCxObJnybWz2ZE+kZb3HKn0EJPGkZbNs
ivrUOmoRFmqZXh/AVRB4y4KW8pK3A+KdHHW3/MTmL0O9OL64GfW4LJ0GRAKkY4z4G8NMK54iS7Cp
gEfryMz6Q01Xm8+ZN2c+I5rNrtBANw4V6udzipCNJMrxqKyIK9WLrj5nVmvupOkcmTSmXTAkBR9C
BttUDDG1oOGL6CfM4l2vvf9hnP02mv04ehl/91I8OnTkUsOoAlT580txXd3JQzdicTC1B5Vh2M9z
D1MAWjbkt6fMMSiboxuTNFC3nPhPSgzwoyeqYa3ZaeDrHlSHJO7NNXWR4XoUz/Qw4OFnDcAj6XxF
axJuQrS50VjCVxbJQzX1HXFlIWxrwErqiI1H9FG3thLjPsZOtVP6P+E3lyL5mw/cUlGhMB1gwKYi
+fO7ZByq1Xoga8sLPWJTZF6dlLvephMPXm/YhLAnIsJIT6kDP5UlLo09qAsFdU9+t67/+89ce6sH
YeCzNFXTma8s1eYk+PnVOKIfzIAoA9+sPrEP/2JEjgF0MbswXGbrUKcNF5C3y/7XFT75G81KVfCi
TTJbg+lCYh2hXS2mtSw7k8HjDy+PAYx//+2nNVcmqC/bjHzu24GZIqObopBFWP3OFrWxM6ThslWZ
rpwhS/wJS0lSTs82Mo694zASa6WBzKzLo80ixU0067MMctoG5CmMo6IeW5kBcIWnc+HcXjWNrPc9
XuDVIHrxxO/js6yx/pRucjVQ5Udv1wSrtLFuoqaTK4W2ZUjXnA3g8xdakAxsXXiaMkR8ZJre0lTz
UyGy964T3cY6Db26FzX5lNnXkdKxz851q+iEh9vT3qpZHpYR2E23Tv26rv2mNdO9EzvaRsKuCyrC
yyolOFYJggC2Cs+ibb2NGwhvN6QxcrNuCPfl0H1CBO5hQLznn0qPrw3d0RoOQ2xhrKsT5E5jGR1N
lXKNHrrNCg3xuZwJiepYj4ektG+SrvucaEV45HyzNhCLx7VOr2srrMEkRTre95WO2U5WD05Z1w+B
110BDN6XdX6lFpGzR/rv+vE09H4cdsckyt4FYasd8zmCcgzriZP5xmyBEk2Eo21QQqhPmAsdFCfm
DQJji94p5a50xsU4hrdKbXcua3bNpp41ZvgAVD8QQ7nNYwxmQSbdVVoV26jqg+esb9dWV++EJ509
Je2NoXmHvvAaBL5lexiH/kA5VKEHfWnr6VPGp77NVO8SVwUSeapCEBc+u3TTHm0nOemTxiBHJwhr
L1LCVA77ScNXMquEGAUf20K7uGqrnST+DVA5/Lu6Cayk5V2FnY1gnIk4b9Rmz7aooI2IzmqD7ynY
MLZ6OK7xDTALrr0p+WiWk/DrgWpNj7uUaLUKt1tLEmMfffHsvHkchHEnWAb4ReCGp0Gt6hUJO8MN
Asfg6A23S43QxVRrat07LJDptuMv6rXzkgVqcwjLtvKDukEaL5qbgQRKSriT2OnUr0yjYjgBwwES
ow83NJbDzZQqfK70f2l2JSP2zv7FyL1DlCJtVYxY9XXyoNHsYryNIxTE7qkdxy2K6dDHFIYx0Om/
hqq+yUe0yXrukD8Rxi8Ye3Q/oFToK1h1/bBTwmPYu74ALkAY5CoDftOzMk3CQRzNzrXWooW9ieqU
+MvAqWCB5XTviBo/OJWiEgDQYj0K6/o+4g3z0Wp3XV15uyKM7L0VqBYkn3ENrQRZcV19TZvoUMOx
RLfe3WkeJHTFcWHISVr11MJ9j3LtQVd6LId23L1Y5jU9azTWQ8sW4b/erNV/nN3+bqLFMIQAiIU5
GsS3JHxKUJBn9FbxQxt1Rhf0BHN5pe+J+GaBg5E/vaqxhKZJG+AechFgxe20cqPyT36cv1vt2gzm
4IZ0FuK6+UYX1gGXRHHKoNo3qrEVQ8K6NxpQSGsRQJUY+EKJAdgIvJ7pshAr3aE0brF4Q3t+k5dT
sq7cfldrSbsyIh1dtvEhIADkT4P/z0HgVOpxIZqaQXUaveavSxPLBWPeG7nitzkhahO/iVVIc5b9
QE9rdV1ADdWYZC9u7kH4DEjSGMtH3ayn93moP0ytYMlVty8ik2AIaaA+uzmrBAq53b6yvPukh1H4
+y/5F+ns8pKJKHZsZ55RnXmJ88MGp8Yx1raYfli51Ph8ZcNUOenDupay2RLP16xNs9oHo2pvOy/8
SE/klFesRczC26mh+BgQ/eNDeu32uTpDmdmQATprN4VhA4Lr6N0g5N/q/BzWTqPUZKVEjynuk1Xn
FgDkqppY4T+dLvrffQ+YC3lPluZQN3uzYkFoZk2x6YJYUt1+XZKfgSZEv0pmAKTXO812UNlnOHqi
+JZNckXm2uui0l7KhpZ1xpoLdbPtQzRydjI2pJ871cewSwWycM3YUv6JziZI4N9/FX/3e2NZC+GU
Fr42//fzV2HDEWzI5GGzVPaQ3EWg772xvTIrwl6ccR2NJqOdlSrrJgRQo0XGgV9+4VdumN38/qUs
XaU3ixh2liq8dSoHyKrfbHtJjldGAn3ClS4zFahVjQvfpdw7VutuwvfcIfT3MQqX9JYHbaUWfXkT
kwNLyyQ2tk4E7QZnxj2m1M9Mm+0DjP93E8mkfqETsRdZ1R3u7HOp9cFOxPwwLb3d6C2hMm0p9kkc
TBsX3j2hTGqMSTk9wbwjFhDLl5CkBNeQ1fcF52zp9e3HIQoVP65wxBWkNRx6d/qazVF0I7nutgb5
UYbDQbW9GngOAWpeewNrGNugVEoyfGRwlGRCiVLWR6KGhgOMj3aVoRff4sQ+iylbEWcs5ojFzz15
KzC5hHXbDOe0UuVKeGX66ITeITOGh5riyxm0mrLSjPFjqZd/Wvsab/te/Fip9VooWahJaK795gzJ
ezp6ejMpYILnNLEMlDyAlBNNPQSNlT3i4VdQo5jtpnYa6nZF/9WcKMh5jUGDC5JsqBDsIC1x6g19
0zDBM+8QBUwSkW4zxwbmsyOHC6Vsdpz2hAYI9ipkjZYzP2dd0BYWjvhypg8R6w1iSOtbZ93RGryS
aVAyAP8pKXlR/L45E12kV56OQch0OSN//lEENcipGMfCyulck3RqVJB6SJYOGlpa+OYlgsC7aums
+8SzOpvBnJ2jkZ1eIYyhZ1sIMliSgjRsLThCm0C/+CFMk+6equQ+Q+ZGT8y4VvIqpGwZwQ8bc3FM
BtKhxy7RNt0gSNEg32rTW0V0aFBm48FQ3y26lqp/akK9uvr9b+9Xkphl0qFXXYcRkoqK+WYD4Tml
kiaCcvqkRL3fpkazr/P6DpnU0ejK+KbOX5BGdpTryb5yp4KkHpYiBxME1lOoJ4zc03NF4/MmUnL1
FGMDXPekiPt9bEQnL4oflJBaTNaRgdQ3tr1acgxp3FKVJflpl0q131mZwOBfInJCqkHrLFBvRubg
KygFG72nidDEhu73Nm0Kvay1S0uv2O/deDXTsUWjB8fR25Z1fB8atJqFQUxDHfTrguLYps3bEyom
zQcYEq7IYUeIkOHZJuAFG7hPbo5H/JTesLYg2fH3H+7fjLGmwT7dpHLJTK0tH/4P050b0cKuYsr5
7C3idayxUgxJsET4ZUvfZO+oKHRGWNuT3GB04ASQOfOOm3tj5NT/w4v51Y/Ni6F/PVcy6E8sEuwf
Xkw+1qpeV3zTowhjSMMRSUlEtJZNvOqVcGYe93v639etxV4bl/k6YrmILegl90L5h0qn/uvYwovh
pCN7QVOp+c6V2h9ejFSmrs1kxMJqXpyOTZIwWIcq2YKMA0XUBMep8XAuRcAidHgSgFX9siMwz7KL
6V7V5q0Uudich/KYD+z9oZPAOEk0EK24Jo5lRS7jaDcfiwbjvIIScKMk8SpJ2R3+/nPVfy0RLLVp
ijLO/EUvJ8EPb8VTA0UKqSr4ENcgWfazkvEMnLjyKZLfWH1ZPVvBSm1VAqwj1UUR45yTuW4lbOaG
YFvSg9x3CjVTr57PDcNSjjD2g7WL4CE0GnojDENKW+hbRSvYbyr11yFzjWfMMH94K7/Ux8HAUSHX
XHILOUfmTsCP3wpICA2xPW8lq2W+HlWv3+KPs06ZkT4z96ekbV6IRXvyyl730SKuQ1h9D71dUOFk
EQmdVDmZQfRU1LV3LDWFNIwo2dWlbR6THN9DCnZxy9La22YFMSF45S7kGLLTCiLnD+YOZBO82J/H
cqxz6iLHhISrvp2+7BJJaC8ppsdEK6x0ogBWCPqeIG+QDp3kN3o2xlsU2cp2jrKhYjBuMcfXPi1J
F698gfWCLOBkPWmy+qDr404kpBq2fCErjVB4n3Xfpk3vivShcMDyq6pIWSYgDxk1efNCXpJPdHOD
iDoiprs3c37wYX7oEA3d0bTL2VoZQMFasmwgRLdQ77tdRK2TMZgsHUuJvRUm5SzPbBgyjA20mzso
OJ4Aclm656KanruUqKqgLa+mhmCITtT3TqTdj6HY1ATt3DtQckkG2teqWVzbZHSfh9qx1kiUxW4w
x3pFlvaLQS3anZozoZNiJ6NJXTWZ+qw4ved3XXzG1Iw6w7KowigHQk9J31TVfFftgvuICEvP6wkp
UlR11YvSWZmY/R3cf0Avxp3nGnTaW/bndiH17USK0LZRxngNmI4KPUVdqwLB4c1FM7Oa3Ou4oUOp
gMZYg+Ww1/ok8w8KK/msAEYZtCI5tPEX+goeKdOiv7AW39IHIHGqMj/YTk75KM37bdFQ5Yyjmogl
061uigD5fBHWaM2jst3N0+nCGWnSQfhVVj1KtUXDTusCiFRybvLq0bWokw3W8KeoLPdvBr0ZKwd2
1gDvyv8//7yc3LX7ZmTQc2BREMos47VSS+vkmImxlqnzv5Sd2ZKcSNZ1nwgzZodbIOaMnJUp5Q2W
qZSYB2dy4Om/hW7+LqmsZP9Nt3V1mRQR4O7Hz9l77SD36bgEhvcAsPaYtmb53K6ad46dfKGjs0Se
9PRne+UFLmMr2+sJUsNNlyuq6VN5gMFVlbUn0+o6OmfIPAm/GpQPxK62Din5XSgidPoezbJLZrKa
EsiliNgq/5JtkZm1T0NblkjM23n+mdRD/mBIOHs5EvhLpR2ZycYne+bN0EH3AafzwhIULMwEeUPb
+gyZWbuWdBPA2xRcQ5dxXyR6/eECvyZfRQ9acvfuBwLbQhMD9U02DH1IvgR23Hk4M8V6HRu/uzou
xG9QbBNxAcnzutrWoyTLkOJjIBa1177NJM2DjlDdoVNsMWvR2mczq/1dnmFQXdJvawy/spyWN9eI
ZSBiF4bY0OVRHPvlhVCnh194XYuxwf///uk6OrUjLnLD0MVvpxrHVl73JvHVVruxLiy6NVjXfTYY
pkHjtL3YPRHSUMKUSC/ZhNpv6VtE0k3s7qrSkUejdMS+W2CMT7RBzEY491ycyBSzHLUntL0PRdm3
EbmkGYTKS6F+mDBMdtqoj3851/6ltYwhi/usb1kgRv5g5nTYNcif3cp/MGhQPPNr5g6vdd6Au4x9
tv8cUyfc6DCWXUazj8W29iPI4TJ+WywtfXD6wQuEBhe4qPqL6YvmrvPLB2+LXd6ezkTM+g62x3ti
TD4Q57XYmXOrDs2YRlo2cynt6m/TYMElByZpGsvRX3EPxKP4qiX1dKo99paZvnWsoFPCrAgRl3iH
Iu4b7hirQxhxt5e1WYT1MFvQJfQbeorVA7L5LqIyOXUo0nZNX6rdf78Hf5IkHWdTULLYbQeJ56+N
4H9KAmiZsu5zxqUOPY1Qqf6a9863RIP4DtLr2YIhqyWMTybNucZO9jDs0Ac92+P8Rs5ws6sMXGl/
+Uh/Vn98pE2J61B3gVj+rc5Pp3RS1jRAQLLSl26ZXtKWQUGnIHsXmRYmLZy2RBUVu4CCqqWldEMJ
0YRP1fLBlPuXavQP+Tv3Stc1tuE+fTZqwN8ul1OMJxGkAU0Tg34vH7gPG7tWLwmt0+JrjaZ6s/Lr
O74NgXB5ulGdm6DP+dBFjRwW8sT3EtnUPHjFwdUW0HzZ+rgxtIj/c09r4XMH5fyTFTmTCfK2UHZY
thfNom+MuYIkuWiqseO4M5cbAqWIb9IieIMPg9k9/DKRq0U9/fdTsP5sFfGt6dm5UEYtR/+VPPM/
L8bg6mKZPO6XDiPwTKoalKB3glEJL9KvdS5BoDbwd29J4vgO4EGUd3W6Po5jw4SnbU9NUTwPi1Pe
lok9BxmtrZMssiXwbeha00qBMTpvRmrjPhnsF9r28b5InYHs9/SQ2qMdIhucCP3EKG/NXyfKp7+0
+P6lecpXhDpleLQ8t0vlPw85xhloskqZhF0s3nQIiKi11R3hyNSIW6t8WZ2rHecKWCrHfbe2P3yL
2dmv9Q0OyggSybHV+eO4m9wVZsHOGZss/O8HYf7LchAmKDDQS9v+Zv7W4u076Sb+RMupdKYvdCBg
gzvlqTDXJYgxyCQCT1WGE6plJdaYiINxmZ+TMn8xtik6V8mD1kzc9nPiE1RhD2TDAUMbxUPeCEHK
H5pc5WtfOdDO//3JjT8/udggZptj9tc79NtC1hOx+oAak3AhbP4ksrUO8oz46H7J4Id1qr6rUufq
rZUdbGILVr29Q/CNXKQ5W2ln/WUh/4tmhc/jbaRsjwh6T/zWvKuy0jF1hwJ19DsR4Pbq9oWycwSf
ZrQWuEW1FEmF0sRzOXcL9Yj5lgkGUr+uab8m/f7KmG6z7G53v7/8WuYflwDBxzP1bZpsMxP/TfFj
oEevas9mmqywB6cgSfxSwKFLvG8xfZEDtx1issnEpRb0m9O4t2TyBUfc839/jl/Sk39eRoRHkx4F
FN+b//rtfXMXPXdUw2FqjYT5kZmzguZXtwu5qUeNJEY4cwadX8eromxC+ubaeQ3Ph1uYWhXDL92w
dr0zPCpjG/lweTu0sbdHN1gSszfXdG8cEsR9OaLurMyDbrwICh7yzi8zR2qAVisPLOl0EUKUCjmz
ekVSSXMZsvGhK62b1kuai96LnmEC7Ka18v1TXdlPaK0flq1yN1RyWxcet1LLa0MtHjdSavvsxQ5J
eY0ANR3jc/Zjx42k1qYM+SwNFvRq7v/7l/wXfQC/pM/OIjY1mfe7IAPZDYGJFcMZFyfQyXuJhTmf
Qad0Pe1S2qxA/ToLEWF91pVuh7lq7uMNhY1SN77EBPT8ZQH8mgb99mhp7/hc/2mt8Kb9vgCazPWU
LjhZ84mZY0H8JXiS1R8RPnZMG4RZkGaaFC2ZMtueXSzNcSq7Ksr1jSZBBsYbraDHNnM/E1mrE3e3
5IE8zh0EkYLY5dKNBPcyhvqwf+a6ism2n7tjobn3QNqvxVicjWHBPtrgoxIbCbbzH2tH4XpM8btg
j72xPM63RRPpl0xrsSeWzbsNlCP65WyqEKQBdpog8qRuFelluvzlLv4nTJ/JHh43C8iCuUkVfnv7
c0zjS96BwllqR5x+eUkHw8hwmBn9ElQtewa1xnYNqZ7WxWWQpmyO6Xk8lQTg7rR0RvcEWrsX7SMS
ZkzYYER3UH3n0KoBVxErMJX2gdLFjTAW/qTRZpwgVH9YNaBRpvT6g55zqJKWREhfMX4b2zm/kuqd
X31puPu43+7j2czIvxQmktMg7ezhOov+guirOqbFVF3irAJLoAM2CcibiLKuMh8nl78xp2N3B3zu
BS5XcxBJX0apt3z29noYzfG+R+m7TzojsgDpM89d4sg1Bhf06vCtGHZtyZxgcM0qaBkMY4gZXlqc
sW3hEt3jkWUfasS/WNJtH0TWRjhfX1bTsc+SFhDjceRPSNd3vltkuIid+VBSRFj5kznYYUxn6kID
Cp2MJ4+tgGtmFl+T9SPvtk41FN39/xNL+771l8f+Lx0YT0ft6aLfZN+zf9fjNXab+60JdXNKHond
8LAAk8us3eGqkqFT+4EqlXZZyTvpuoEqLKuxFCzZ2ePe4BGk/Ms/iHSMtJlmN/bzUzbnAWiu+KFq
VjhQS3v61T70qmyEPt73yDmLv1QKxnae/nN5bzMQgAiCC4KFDvWf9QwCGbOQTkyhmvrNgd7LdOrK
/iBms75mR32FChF7j+NCJuOQz7dMruu9MqlVnWuS2fMNH9OPCjq+4bxiAK686qbOve9/2RX/POeY
z7jMqykufXRTv51zac9u2I+8LvVc4DrS5i/JghpIjp6zy6tEkW7J/DcGxRWU9HUPNStpbmMtHGpG
gP/9YbZf5LdfbDO2mshsIQmhZv3nL+ZKG9hdWyXcLMgw83vSSOq/bLrGn8MpthJ9O1K3/joJKNsP
8j+VtPTKoikgsIQeRJY04GI5HKk05htJrGpA3wKKdZ3ZF6uBOJqNLguTJok+TXCzy2WMiOf76U8y
vimsJL4haaA9VWZ5ZvxcAmStW/MIKf3gU8QNgcVSvUkOE2XOjbvMn23GTGrYWFwdguFtEGXSSVTL
d97P7IJ6jkGGkjLoW6mCulT+RU9Gtn+3nQ76wLwsy5lFQP4bX5aljyirrLM5PfVxMcLxHbK9qHsC
L5X1pmxuKMZANVVna5j75btr0V/zOz4ANBEQRMVelbxsdgl9l7ivaNDdF6CXQE+r9myuKFOljKOU
yN7TItWHJXXjWJf36PKZtTu5fZ3LAd8BIh02tHjnUKZbc5WeKZOSi5XiMugREUHBiDaVfi94u9K4
ElHmDOZp1HRAlHQqqy65DjV3tjwdiJT4xQT21wfZ2VfkEMlN3S34uVBqjENR7hvJBy8d4hNGZF0Y
X65TrbTIw2q9I8ZpYJJWsH8TqvuYuGdmkO1pyiCL+tntVDE50SaIn7Nehfac34Fm10/NhnQVBbcH
qYOdsgvbuAB1o72Q8XuGSR+LvVMO/g2Lwj3C173+MrP8srXAWA5cs5RnrPr6xZSeGdhWoiIaas7Z
omg6E5V6TnBYHWbTSXiOqvrb8v1zl9lORjwjBs+aObj3W+d9nuZajSLBV+za79aSYM5Yp6+dENaJ
KxYh698HN1vOE0HMh5gJJXT0WrspATtFslh5XPkmItaZspW5tmzaPu6EppiZ3hflbm36GwbE+RED
m3fmhelDNXguiLr6e98iCuSG6A2TRrEAAV+1nTig+7lNi7YHx5hfgEv4BHkg6A5p478RepeeRCmI
YscwlYlMP5pzd/sLaaL5znogWKaGeHtjWsO1XsIxt+Oz7jTJOa1+MPooyI+YW4Rces7cu3WMu1ji
xEvjM6DV8ZIWbKEcy3XAPMG8y3NpkSGW24zIb/NOX4Jso8gbogMlb7YfSe3cznQJEUHNYA0c+VBa
67vezwtYe1gwecnSdkhGKQ2nP3AqBxLc9r4lH66MfRSOySl3KJzr2UGdiABqKDxsxukpnugwm/3W
tpOk7ZQolKLCX6djZiQlDe9rAUw7WDsqPqcFoYV5hy4WLXDEVfpu7WzFoL/F3+4CtlGteDSgEV5i
a673FZUPTUIVOa1PUde58UkxSk6l4VxaLo+XCgECskuw9G6FBCQpuQwk9V/u6pZn/NGQEASvb34D
0/K3vuVve7WQybAUOe9TK8c4IK/MGJ2oa4zX3qym/diL0F2X73iE8sjTW6JH3KTYZRl3FbsSL2i+
19DqM0oVfzzB18Z5puTeWtMP4lG0kPDF70Te8ttpyXsTAw0gCCXlJE12ea+tkAsYiXcpyGOgoGE+
yHujiJ8oQz/reH5I4+RLC04xWMd7DrIDgM2HXk0A8sCo0DlYd4Q/v4JPYDf5RsOqOA2lROXs0NTx
efWZEsLo68uDtvAUkrnTwsVu9iS5D/tZaZ99v5F1VjYNF6lXqcDL6CQkLTk4KLvvj6Uo0v2YTl3Q
us4D9W0QZ8vR66snJWoyc1I+PLZmZpgafG313MT+D3PpzaDoY/gSMeq13CVqZQE9O7g5VDXS7gp8
xIUluSmv1ofVRiNvZTDp/DxIBqREMcEQ09k4cEfIGU9zNe00vJCBAcobKFm2/Zb6ezvAUxx7EyNm
Oly85wyZGDHiaMzGtXjkzrMgBIRkObcplSTZgkXn4V2hjZda9re+aqPekDO4NSMcDAsIaNPnNF/1
t6VcHSiMa6BLsLDSeep4OcAvLBev7ryQvJsd8i10gUxuasbVu9xpdDSIDrZTcStFfs7qxIRPAFtI
z5M3NI03RqpdNU9ySLX8OGhn/IBp3IU55hnCuhdOC71GSBWhhcFCATgOVo78yGi1r+xA35bKh57S
lXY4EE3buPyvYhEUhTnITde9QwBwC6ds3MU5WmJNK2/zDJpgkRFA22jpXWpq7wwtL3FtEjLFH8Nd
rg+cFvqDBo7WF8j1pz5dIw2YCekTVU/p3Vajt5uS8lsyiae1Lc42FDgtNe+BWFtsqtmPwv9p93DR
RPHN9/i2sbHvfEr/vCKTaRDWl7hX0IyrqmamJT8VyUJBz3bnpkCvJsxFlusj7i1fyVj4Ze7nejiV
u7ppzXB0770hfzdywrAUX3X0+eFWbfqBO/dYzNxkoLqROVvikfQhF7Q9/mgSIZEXFz9V1/AD2/UX
clZ6kVxNkoVpX4FmAtiQR7CY7hIjf/fX5imLqyUSE8OVnsdu9bwO/PITrMaHObP5WyhZIMuwXnBG
n+OZehHqO/rylfzD1tl7c3cZBxPEfGauoYCvExhNfkl7aYd695aSJbYOiAxEGd8XlvNIhDGXHxJE
ddkwvTJo2gJP20PQaILVPia5ALlh0gKFwUuYl6vhJC+BKSrnY0XbQP06MtoTzOp8cC/tHbTkehuK
lVAJaRrW8TcikLxQJ3IvkPWAYpP04rLJ3maDtvKSPf9arjzBdCeFF+IxxErl4tdNWUm1ty3lbPrp
x0TEiI5ffPCQFAub+iB+NOXwzOK55SVMdqJv0fLY415LiIjLbB4GVN67RA7vLXpRguB/YKRBDIaH
Grx//h2nNzRXI2vvm8H7hHhS0RZNxS7x+MOtaoQ/r9fsJlrQOQV2xpnHAsgF1SZ9a/9dY1H6fB+H
Si1MsccExYOzjDrpNOQupfrPot1CDLLyW5Xy187ZukWboKMtjAhmSXaYinwX18WDBeGHgweZDBLV
IFlX3IZrEs04PbkCJ1ZzmgubLxPP72bPr6ibzatwsVNX3fvMiC7IrFdD69/H3rNCqnIKxukzadmx
enO5rdmtygblYlzwoLGzHbzJ/uG0B5C0U1iXFRtmUjzpxHmJOn3yy+RJepYdlj27vAfpKM/9LqQO
+9Tz+bESPanQ0w5EMN37lZoWXfONqWc3subb6oJfPV+5JxJeFvTk5cjWclBP0t5vPe3BbMVxUWy3
FYiiCFCrxoureyt/VEg4mxFlcc4rTvM0GNG32QgeeaQEN+SQ8MOV7lqJbMhgoq8x9ArR/A5hPERN
1Yw47djh94L8AIT3CUO5kccbZ83BLpIHt7jXGoW3UAMKXK7lE3mf96tTTUErY0kA7J02OkXU6YTz
FV79kUIvDugZ+tHSiV3jzd9hzRxRp+PImIhuWEdeNiOX95rX/eyI7oh1q9oZ9oQmKjnXdpVH2sKb
mgv1FBfDc8eGD5yrRYrRMqIdaLPTG/oOTuqC4Ww/uxO+OEcrD5n32oK5CUSJti8dNYnIkokEqS6E
wH7FD2dFMXaLEG/1pbUBGYzNfvFzmA/EBkSd24SJl8RB3VoqmiY0VN7s76xpjw2fqFDF10tF4gYL
WpZi4mElEo53b7+S1U2/ziw+AZshpM/YTAnPVPqEi8rsPSSUiTr/+g/+LrMvLdzwlCibItX0EaUb
vAM8pWcq6e+uJ4vQpWAOE6J/yLgrA6r071ObYJVU5c1KesEmj19QQqz7GeNYgGrs5A/GuAOg1wRE
fP3s2/6s4GulHi/TgFCFIBCqQ52HWg/erVGNN2rtotnpkb6ndyLWv3VQh9kne3T7k/ONJhyd04KO
qzB8Dqv21XHEV2PBPoVZJEaz47WspcOYj+9NnYLrcikA/aVXEUdXiA6CKoe2U6HDqKLfA4LVL+8c
U/I+G0kdEqVbdzRMhmFlOGfnj3bJE85ey4omY/ziVfobwXBOYCSp4g8xv8Wsbm/pu4jgo3ebfhJ4
blTQmDYmv//abAhWfTHOpT23gVyrEKzOGrYDjphRWq9DBbMwjbOoWpKvqku2NFUvtGsM1SMLmzCy
nnNu5nHRQlKG3h4hp1eBloNq7uwkWAlN3XGXoBlWHeN6wSHXhfW4/nSLLiZ+C1d+y6WRVBoqpNwO
ASUy8TLlZSayJhgc3Ip9Nt5prXSDHIT8Vg6hQmV152tJhUaJsFj+Z9fKb7o/D/s4vu89/EAl6Y17
wm7v8rGhmoPdvBvKx2rq4h1Xic9SZ/KOaQKaWbVhvquLmHrnQMH3VIwWZprufVWck6RtfdVsYmKH
XncCM/O+tAMmOJYfViX17hH9Ek2OU+8t5swKaUZRlEQu3I1Z8tQPDNuapQpSpeAt2IxzGffuzYEa
rnHzpwEFSFiNP1rDnW4nP/00l5uqZ/3Fhn3QTXYzXoFXN5bsbQ62D41XGMhvZKR6F8XCOFS8pGh0
Si9YKuRvvKeZ4b8mvhaMzuTyVHmGXGdfaLle69J/H320GFWle9GqUff4bXcafFw40izflY8szuAb
T1VOVYWgi3kIIcjLxk3IYR76fDau6G2c06IkEs3v4jQAo49amzb0CvvLmF0jzCqDYyrLT+ParXuR
549GDwLI4gz1Fu25rvRdKusuyqgqAycRCWPZRR2S9jPRFOJrq3g0JpMwofW7LeVPUAD63qr6sFi2
CGGndljKCQjP0QIXwzhjrfs6VDNJDtSK7tJGvr04kRpS6pdWJCcAiN2+poGzFxk7Ght6QCOFZnFj
v1XI61KGRWdoxmQIw+wLB70mmSgZQ2Px6QAYD4VsjWBmVLJzHdJm6anvElVaQUvs7ARt9+QwUcnk
kXCBL6aeHhKSawKgSu2+n38auiy557j7DttQxKVx2FXqrW3HEkkMN0ptAeg7ITjCB5OjCvkuCZO6
I9nTwxmgVoSoSC/nooZQS2THgO1Fpt2Rmfd0aUzzrEZPXZf5g1ExYdNAPgL8KnvDMPOjNgsy8URz
corkCtUvAelLqIwisDdw7e5rvJZlgEmhCUn5PBqrBS5k0+rGJkkO1qtPejJ9mbwKaE/dGrn+Qlft
DCZHsCOvNHLEEOpe+nXJq7Pe0YwweekgY6YHMyu+V5KXnr594PNLE2vxnZCldrdYtb03IUTXc/Y5
5Cmt3tW/sbWJ5m5/084uFXut21Q+9UGt7Sc3obu2MHv2Gah1uMUoEbvhK/8iSSBFYQdj+RyXiR70
GNpCV/JGNBjbllh+nSvCMIvBeXCTNAmsTssDW7TXISGlHptXKAjXJAjjSRt9FcwGG4SET5viph9V
Tz2yoAIz6SSOFVmOCmkSadOM5BZ2LO7QFPHsoqvef2KujLkuNtmupmPIbpYWTKoBv9Us9ufKFiQ6
NOJtzjERZGCYKligjpleY0Y6jSSvwamhR9uTe/JAvkWrk0yskvakSbUcWzsjgap/n3xS/4q6euv0
gopou8Kl83zIhkoPE78KK8f4mad0M8sik3S52G6hJNPU2scG88Jmkj/7Id0QZaTZUk2A3wkNQKOr
7/FDVtVrrVSE33PYC8/llIPmwc3sNEic5PGUBMJvv5ZdanIFLJE0euQLgG/Ys0Cq/WTbb0Plw2qG
dUlRa3yMghaVWGKLXWMoIhsbHePz9HU15k9g+BpFCMDX0UA2Lze7IJsRCkGDiUfyA0jJEJI5faxW
YsjGKv8mi/zoOoUM7PFpkd3j7BB3sfpxODqLZNgj8CPrs3aTJ1s2IFOQpMNJmqYkT3jQFBU+HHAr
tTtXR92cT4nMuE83w1XUBjFCIr52CvT5yPlbkKXGhSyarLYM+pnIp2QcMHYExuL87MTawWHJq8hR
1qVwCHApDc85TO18WKDGHTOU084KlMrgc0yA50qNt7SIMfvIrlXUmRoM6Gu55gAxDb8+V2Ziv7S+
/2Pk1QogJU8coBbfq6rTI88uYwqsaESttgo6yzm0yLJRH2At0DkO5IxkM7NKhOQgsVrDv9r2FNRd
pdM5fsXRytO2cgG/U+Op/GpXNM3tOAfOPILIhkYcpLpfHVIc1FpeBMNikJBEFzuyTJJVGk37kpgS
t7XpP0N3ABbjLB950d/DC3oxp7w8DGhfgzVFmh6nXcXoUtwKyi9a3AzppmVlwTnxdaxMznavj7GF
+OwI1ZPf6xFleehu/+dKdEPdHSbLfdQU1W2W3zEwbMIm642LXIZb/9mwuBmZCrk/jfCjsmW/l3L8
AqdwHyeWuGTLGk7lIMKmo82Zsmhli8k9xUp5NKshSsFCRXZWYeRZnyq04hCjl/eCeNFeT1BvpH4R
lrL6yEsti1JcPJpBNxJY1hlqTk3hkj3Klj+ZwLw8mItDbo3qkProZ63852in8DNlVyJtGyJfNVUw
2u1VSS7i9gIClQIp2Vw9BoTTqE2S72vqL5TDDjioNlkulniHNpqdgVO99dw+TzFjG1tjl50bSfe1
Gx84MN/irSVROKSN2YAQt/37QNvyeai9j7Z+X3uK5dpf31QbP1DZD4EakjNIK5hY2TNzzoObNSqw
VrjuGVDNRFFqefSJ4/fakhfbKVRQ2oTTdhD7g4GIKzi7AbLVsNOsK5eqL7W+KM6XBotjym9G6WNm
SJW5XKbDXSr8bL9Caw4s8yIyLdsnDrMYkRvXfjBI8Uxf3ASVJq8JXqBUkPrKIm8SuoFkpWIQ+rTh
XE7IYKO0xgsEc/B2S6ux2+qujY2PCm/zMCSffsPowx4egK5RfpW7NuV6NUgQ7L0MuAlNqXprQLIQ
6isXegXdNufaecgJjcK+t7T1gZ7nuK+a5B1T7XIw65gQae1ursR9a3SS6torUeQ3NwAdO9owIabH
rcyOCK37Oa4zgZLCI9s7/1BZ6xJRkVw7UYUW4yXO6fthti+VgsDJZO66crtAR16cWr8ozonm4aJI
rvUsfPDgkdORs2rp8W1NcH3Ue8iurfhBTxszoB6Ccukd8nHbdfq7Tq+nI6ckY1zhkVhD6JZnA/sC
ds77VVr7eTW4xUtYGrKXX2pj3nyPAOhGp/z0fPmZORlvr8Ge76fALwugm0XfA9fzxCN72IcsVTDN
IEbpHoAXp/E7kVy61uNnXirSNMWxreQbnSrz1raLDxh2H/Sv9aMPZw/gn7miySYcVq/r0Ji5+zsk
VVEk6pBOGYuSGH9vrdU3hHtcQbS9t47fuXiqvWlPb2a3dviwk/bSzFZzKSk30QKa56J11v1kbZwS
/We3/dtwan/I0c33vbR4pB3CEh2ylkl9y3HyNpZSXJ1xoTq1OoHFrA6YS8w31aS9qY2GYwm4Adow
SAw2vQvMO39xEJQBFFsj12LtahRtNVLlA+oF5uSdh7ruVSuSbOfEdrYrh2ietX4/tvLdhNIdDatn
7qVr0fGGHe9LqA+axaJsOdtMCdc4uzEkfbDZHb8MZkFDDG4OzhWhY0m/5aYFjW3uFDdMnzAJp1c7
K4OJFY/lvCuzSQUtVN9pJEEqb8o8bGaOMyt2gEYmSxHM+XgkG4BeW+rXYHiZraL2b9nBZ65R/nA1
SZuiKU2tq5nz3pYaTnux0v/Vn+iDS20zX3V99mjmbQTJ+otNxLqehqkiRwSwtctIlIwV8gSREKrh
kNAF09BOQcTtbzK012vFZoCiBPN5PnFhKef8YamRBusJdK6MUVNXvfnxLPkQoOYmT0al0L4JoDio
oPMPqmz97KhurrjT60OkZlYadORbYcvbUq8JOdVRKGxY/WDF8piX9Cm4GIqAJMkrX9o7L4kmzqYp
P2c3h+mqVXgncYqFjFxppaQNjY52dPeuY3445WqHW26uUR0I4HvkqLhZF4aPKNel5z6MdvaQpbhp
PCRKNWIJ+nwRCp+aTgez1aFdz53hH/LMXx5BYZ7ElvtozUu1kwadsgWCwG4pMi53sXYrCtrVeXK3
jHa513RH7tOupA9JEu2bXW+Rk6L8UmxioKHov2phrFVVYGkG8neLEtCB0+k5V1T6J2cW30c33jd+
VYXmmn/gy3icB3vcbe0pDhGizvC2UT0/GoQed3NyMTk5ssFufgyTYoxDNsb0Bpmh2nULEztGjdYN
O+TOc7o5HPG9am9m0nzCv++ZnyC1p3ttb6ry7ugRWNpbXIhG5dq7DUxoSpCamQPVZA6milYn4Fpm
JQPCOVG5Z3Ld78pWnleqESYglYo8rztbw7T9yHTInGa+LR3jh7WM3/yMSk2Wthtq+nKk9f6S8fLc
ml32CmzzjQPCjWK/u6ssjoquZ4m568TvQ1+XuBDihRNB56v38XVgFgLpbKCAdF+ycroiMQGFMdn1
rpPXjKjzGIOm0YDPnlwaJ6N2L+vkSym+xzZB3/gBmIejdBMV+Y+uQwWBg5d+cQYMKfZvdHXn5aSG
jk6tHXKihO0ETkXdIerqhPbQTn0TTqA2KdrT783S3U6W1A6ezgCj7vGtIN3KsfwTBKSN1U8ii5y9
ruXviU6HuwaBxDK4L926QvNtq92g9Ffw2cverbyPHgINtQw3/TXjb5khQIUUWD+Y2D67pmZekOtw
MhX9riebGvvoN7lAXF/JnmGR0PQjrAZCz2BS6NC8bQT92vISd/6TM0w3g3du7YkSmL/b1GAOTwSa
p+h2oKdXOw8hVTeKL2uS8E7YI3PlL9Ilo7HYhCOxA1DAwKmvVOaxcyKjY4LHKNS33xKkVbtGiT3r
9Nw5o/aCxBj+BT5lDGCdHOANGUwGcOIFyaAf1YJ6VR9HeXJacAXtxH05K3FaOXWGCZiSM2jsnH41
brjehqudWloZtab2ZaFoT0iKBQXUlDtVG8y8W861Ym139ky7hN3b5A+sEpojkk4up9qkXLXD430w
2GQgozAJ7faLB9SF8MzIcJmFORv3wBry89K5EFE329s89he/rFGGJch6FTjdlKXQpSo+0Re/s1Pj
qlvm16we20uqJXPQOuJR6+R92dsTFjdRMpXJ9X2uVo42Ue2V3mo79uDTZFwBGEatkSywQzgx0e1e
NX99rbqFrr16czQ/v8kW56AvfrKXNtMcMtg+OtqCR2P2cpqTmG3GdDyzxb0nMPnxxzo3hlDRvM0q
YqKIwnqeyRae7ke5vMd1JgE8QZNDARa4lR3fYp+gG9UHXTPk+2n0X2edA8Cy3sZeg6xJkuGFKf3R
rRLn2OBdFnIFpOr652Xwvg9Z+Wx614p/7nJdzRraJ6ngJmW2p2zaokfECTm03CG2IAwRZVsxHAxm
TqA96DHTNdozjE13dqw/0mPfJaOPzedor1Se9exdXJdwSE2tzz4ZEEMltIOyMnJBuLlyl/tBTGmD
scL9kLkrKFnXW4jCYC67qOFGA0uFJYupNaEu8H5KQJP/x9iZLTeOZGn6VcryHtXYl7HJMmuS4C5S
+3YDUygUgGMHHIsDTz8fNNXdlVlmVX2TlhGhUFAkAD/nX5kgeXWQd+BmJseJj052jwZS37WJexe5
yTanPmQL0AXD4OoWwqGUBXy6sh4QwAJ0vZGTlm3lOHJQy35nEPSEMTaYt1FNtVXg9M8BPp97L9fO
gZoOstWdC7DonkqVeOs484vp5xMTobvqLM5nOTE9o9E6Ck0h3avzp7rKvF2WG0/d3BgnstFXGv1M
JJ5XPylfP4mqJtRl8RFm6n3WrR9B0TM2Ei1CMtNbkquBWmkdkwyZBm6fOnBe9Uc2kSbAoFXD6R0K
Amig0PZmzTZpx9RTVOX4mPnamVLAMFD+YxlAGvudBrQF9kDMHNd0wBiEoB+fSJOcub945NDWulK+
mW1VYD3hzsO75L6jkQCEGLIHlbCq5FwsvDHYdxiajOrLN4tn0oc6Dq3KOnRZf8vhCamcwKZTcHZx
+5rgALKmNGYoIn7Xfe/wWPD7Q1VQIUuleEfvJ/SpmxCOq/JQVL98NB6E35KU3k39p5tmzTmqiP8g
bBDLfrpQOuyc85PKOnufxqHlQ3DbOUZQy9LwuPjbzgZhwDR53yOyWdudde3r7h034i0aGNytOn2H
5aSgwliT28T/qROMaXjvuQfiizluO1XyJ/QYbC7pDUZrvQZ63a+AH3+ROEH3Vib2zEAgjyYGR8ek
AkTmB09ZTlgv2WEKYtglkW092DWFdhNYAHQrB3GzJSnkCadesOUAuUniIt8SccW5l7m3DFwnRerY
qvNN/KI8QGAo4AG7iXy6csFtPYPtBUMUw6Y/11Dz8R7qjGCsxE4fySzAx9xdkU6CAn3HsLh3ZblQ
0jCVYVzMU5g341PKwCBs0qlmUdIEhpTbqHpSsU2QrzbY6wzRq3nAXEf95EIeNGFu1PYhJz/Ig/Zf
g+Bv0K9s/cH6KVLN5Goz13MRPQg4P2yoDe3oy1FHc5OviXpdqAm3gKXdCxnsDf8oOPoJL8lWWQLn
yOa39wvnjbyKX4QhJfDjcueDLSH2nh24IMt/JzsCa1hD2JKV3wBnvfG3STNstV+SkOeVSMp9oOZ1
xd0+Gc7OG+Ie/lyAZERkOVKBDnpAAK9irJ5apCB9zm+X7hN33a7XVb2GAMOwpbKtZb3KRD7qPUB0
il6UrktooyL33qKGYooq+VVWjXprJ/tAJsFj11DVHsXmRyfjY5dB0uSV+mgsUiW97KCamxm4ZhEM
pUvhBIP4RBlY+Z6ninQqo7LWibQP1nRfaPIFgdrPil+v82JHXSbBwinZLLZlQEXhmuPJBiI4uRPo
SDzsVV2/5QgBDpaoq1XBCLd8D1sE2S6OtZ1rDmfPoCTItX8Y9rhLgf1k61BJPFcxDeN8fZJmPxsb
52EfJZyt8qGlw57/61oSAiocHfrYrSm+loa+S2dx66hE32g6SHniTbSweFaOKcnqV5aR37VU6PWg
nGsi90qKkthaEt9CUjTInxxiP1CO2ch+FwwPtsF5Rwa0KlIt7MiNDB1T2wmn7bbj+KLcicQ1yqT7
fs53bffDGrmvDbKHhQWbidc6JlK7e4DCRxDvk8M8yDMJYpVI8QvqFDdCiR9Ixn+cCv0zIkJfAwZY
C2/U74NCO/GoYt6jhZbsk9fUl5+YI8udrG7I63oZ/IAUeuAiHUkvpc/WepaTt04s3gl7ueGKtraA
JjIYdqAuiIh2R9CB3OjWJ/yTAeoSLawIa3KTErDnUg6FMoiDzEacAT9Aej8DfdMuLuaIBvVxwpeU
JGWYzC330WiTsNceMj0HC4fZdKVOkwK6J3eos51urRsTJMSmPpzQCes1TeYTiv5xVdFUsFGuf+eN
zNH4GMAsR9jDgLY3F30TvF8S8n3guC0+4tpWPT6DZm8X1HnN2vSJ3KNzMvRuUVZvycAJ6HzY27LA
2zCh7818AKlYYQztJ3Zdni9BTqKJN5k8roEexYIRwnEfMcApKL4KN3M7NcepyB5zY3CgJGj/sCP3
jq6ZjdP3AGi+JRlprN3su2es0yhmadGzRqLy8cR9ukW1Re0MJIACaGMZnbNpgpmvskZYIlDO0caA
LuSw44PQtzINUIN1+RvxhT7XF3GeHalSNLJzyxAj2S8NyoW+NLWRR75PfTKQPHRurNBM0abiysme
RqhwcCzjnf1I6wTnlcsNSPT7MUBaFKoW3kiU+nMhombL6U/zEM/qpoWKIaaqWEVFdtVpIub5u+sM
Et2ycnqvrYDyU2P2NigAay5PnuejgxbW1AF789K/H6xq2kUoRthM5QTo6yIs6KsUIhGQDjG8c98n
HnvuzKVV+xdGsw6+IA+2MlA3ym3IDGyZ2MbgCRsX8Sii2cwdzn3ruZHUzGii4qXm7ESL7/Yk69E/
NuNrgTtozXXFnQw6sqKH8EaLZj2MPT0JlWYs/xjguHyzckcLa3rBqtyp0TRQsFBw8pUWgsLBEDwO
fKpwxxn0XsJcuy1fXL9Arsa7toXZoBWBqeHZCKpqyyCHAW8uwQ1b5FStm+3Ro3LRm+gpS5ezpNMA
oGyUcOS4l7umGi6BIgqXJYtyEqJ1kGSXpN12+TpWFkhxwmEf4WItwAkjF8mP67AlRZ3P3cRnG/fl
l6VRAmf5X0XESmR00FNNWj1KxDIbFL9vLvyC0gFUhK9tqeh5tfPKDbOpDUeCImDg9Whd+ejHCvKn
QgEPzplFe7iOriknAWWd5Lx/sV0RipSYixqvG7ZOOaBKpGMZgJ6SEAIQUb4gv9UasRcm92Dk85gZ
poypprrmSV+s4cMcsIT6Pjcr8B7u2oQYFfQZ0KrtEF26snmlINEgvMqENKhRsLEGpgg+uDQPMG/T
qkEguzVhJelEaOyQjEVeteOJsKY0rh1BEk143whCePP9qPTFyH0fpKuhJjM7SZyvMZX7waIgPpcS
r9P8AtRirPvyw8sB1EYqSThlqTx266wOi8zbDq0RlnCdpJG61lHxeKwsqBvS34jEEpazIRYFumi8
mqxfK92zgBvY+Hl0M/k7XnOw0GewpPVrEfUAl4sJPOHkPXGZM+gBzq9chFaoeUsKg7vqthDZuUuc
6dRqA8bhGI2DhSarrLQN1fHNKmthxtC7aPtu6AF3nQo1ijnvANyQnokuP5RGtcyzKLG7HYr5ZB20
aOPYPLaQ/9RQd5ciyE6IGaI9jv8Htw9o3M4RyIwk8ZUDpQaDFO2VU95YpQUpdwhUSKzJWaWdvITX
xpleWn20NWMgKHekYsw3Wcat5kVDu8r7D3pRmfJnYpjvpBUM5EVP+iZGW+e07qHseQioFU2UOkJw
S6zduLpJVGqsigahQmdKFCaICUKjN69TdDNGpFaKZMAwpKcaioaW8B80HSgV5B7nhNyUKv7IEWEV
GnZRo2eHBa56Na3JCvOSKS1fgBQfTir1W0j/pt3EnlatlA3Q2hkmrAdStRDrPQcnTfcwE8PGl6o9
Opp+18qsvbEDwleTmCXQhPNHmv5Kxfeq8vM2NHwpDxieuZed99kbgW11kGm3Vo+NYOkgOo+30VO3
9qD6jULqRAxrxxpi7dHT35smcgbBQbpzaU/mTGAMJ6mKRCHVZ8uj56XwWQwno3sIRmrT2+DHknbY
06k3IjhUujVuUbDiOZ7rzUDFtS5AKpKyBQ+qhiMdcwMzct8RsR0wXRmgrGrg+5FbwU7BtPA4quCc
8/w3e+1xhnt0+hFGgtCNjMwhvxr2eoBrjFjDnPWDnQQdrguLvcoyFGgo3Z8ymb10xCusMVnom6yM
kQT55YWmu9vYCWA0wKEZdJOd5kU5JPzBiPufzkRNkLMAvk6+SI+M6idFEHdxpMjRypaOKszJsz0H
a4V34Xu8iQICXkhi7dZp2TxyOc7k1gDlVGSUc1y5iCraH56c3vyIkmP2rrbAvVTO17KNA5BAeN0q
Jxy3jtedSB7xdxi7vIEGoLCHh4MBoCK0jpgt3laCHVks+VWOjyOfumlXVkTT5IEO0i1Uss28nhkm
goguokZD5lacNK1+ixOE+zR7Aim3TIAcpFBTOT8DcE05PmlS7G0m0HBWyB2i3O6OtZtEqxYaWxta
FAmBVW7oF6FUez1Z8cMkQYK0+clz83QjkdU2OOY40c2t09UOwbhE7FeG1YW54lxxM4L0EAHd0U1G
oK7mkENTCCbdYpcPdNI3WEz3Vltx71jFF0JrclMy8QkO9+gj0O8R6914Wn1tlPfKmveLvGGUPBB/
a7OfMRmqWg9F1ocAoNgDtOapSIzHLkH42duk5OaFc+eLFJo1lTeoxcTaiN2GZQfI11SATw5gLd0l
uwCZ+JIm3FO6OQ671O3vBbTQnkTvjzxwfnquuU5K59Rk448yT+XGhKJmQcCeQ7HxBnH0By++PSp0
6CtWexQRpkMGmPGrrfvknIvi3Y2AHz2UbejG1HyrB3nYnsA+/Gudi9tkADnzBZGzup+9RhNK4qEo
6ATQPqgs2fhdwFmW5gtdm5W3Seo4j25SXjBJ/BIm6IyDJfRj8DkCHaINS8TP4aiNx1mrg13soETq
WnFpRPGkZr059Ay3o6v9TKRRrL8TAwnNAREQ9fvYWBY1MS7wq+5fiftwTiVZOlqq3L1tH0iVHdA8
QlUO5jCcYlnu9DkhQhG4t0otAmiIBMMWfC+cDBUTNWM71DE8Qcg32dapeyXuALP94oEeCNe9Wn13
HREgbXAiPXWYGmD8UVjRpE7TYC5Dnlrptmvdx+9vYDr9BWw+2BCOM52SlpcBObj1Ims8YCWuw7kj
HTzBdRZqDLezH7mXJYSgyiVCOZ/yHtOBnS2EhrypA+Ut+wE7Ey+tajhtpbIvWSbNuyAyD0PRZzsT
EnKrzCnbzu5L5tnkaRqaINVXW1T+aDl8ULYIlZZLiq5QBXvsggFRpDg5lRei1tgMsgRNqclWjdmR
Sl+Xh8LiSVq0pUvaOTCRZ73Ek+mEWJLQ0LGzwSK2IVr/FL/EPG9qEe2+UzZrrUjXHt+KMZqzXZHQ
tI70zN60grnZpDloD94MIpY9OIVuhzlpaeuJcvuJc/xMBOy5s5T2WH1QEVeHqICi43e8ZNZcsiT3
91MyPiSgKDtzprPdbUnWEEI3D6hEb1I90hnDZjIHGqqHggghDcmhHuwup1DQtEzyUiFkLBWTF8H9
sY6TLfMwJ6VoxGpBSdJSSzALC+VVx0MuKhO0/yoIiHVtNiKH88O/sFqkYysHbw+lm0oPvb7jTCSR
Bxkk4aU1tY8k9qdiF0U5WIltFNumakk3SodzpWs9LAtgXi1dmIRa2zujyxOiGufQNtPyMQlo1TJu
227k3pbBOxXx5ECn8XNQthaOYONtmAZ96zf1c08a/wWXMuiP791mwPPIFW9GMakHzN6Ap+SdxYwY
zxTePXyH+TeO/4v4hnJtwvLGIPLn3jQxNZIKMiifZ0LMx2pQU8sFDaCUxj8z9l9asxgLzJ7LpSPb
LYxGpPmU+HKaM86+Egh/yI32MimimxGYMkLP36WzNvRh0qbvIi9uSm2ZyOfGP/kxcpHAqvc51acv
9GGtgeyiLztTr1rKJulad7aFrETHRr2aWsO8Bmb5VSxJ3aCmyP9V0V9a7AlisWGD+Dt7GmnvO0FH
SQOCbzAZHL1F+sgZZlzRMzmoNpIgrLv5TOZ68ZwZNIGB9e1MkwTE2fdfWyhaJvUVfB+8FjKcU1Ux
BA6Z9Vz2nr1WmRlzk/EhMux0F0/iXTBvqfyQtwW21I3ZR5ReF34X0vEVrUAMq1MZx1tEqjXI4GjC
59uP7mgPa3J3Kfjt+rNmjZgkRm1b+gmoX089rlXd41AYnpkgSdPzWtwGbnkeTYjpBkG4XQMK9U8E
nNhXfSgoI2FbjJX92vQwpzUJnKu68IIN63fxPEtn7TlRdS+QwEm6OXeNKfJdkw7ac1KYm4AiiDlF
QxDpcI74YWD5AHC0PZ56/2HO2Or7bpmBvIAshdqzTwYihYlN8FNbrANeUsAaSf3SBYW4JhV6k6Hi
cKCiKd4XxK7d5r1dbiJomTCetXsj1oYbDf/eLlZUigflOfMQgUecsWcaNpkmGjbhMXKGsIpLFO6a
WWxMq7n3ZvNlltnFKJt8O6iGMLHlLg2wP98aKTq48VcOiB0HvXGKjS+fBM6TRM039+gevdEyNrmD
A49HV3sQ5BEATb5ZQWUd6QAJ86HzXwtU2bUBo6mXRbOlh+6rLlVz63UDrj/P1kI1lh2wlaPu+5RJ
mjL3ANy0zvX0FhAGp3i2MtooPYJGqb1DS0qku+k9QpCzEXTjioVEJ7xreJws+5SxyexUC2NKNtza
jDXjGadXv88JOLBditwRSe/17xwVGoBsaBU0HcUcRtP00SBgv8EfX+31QThhkkLkD63+Jmws/wua
6DhDdpdVnrkyE704e92cs1qIbutncXYwyb9iDorKHQvYENKbN9wErGI19bk7KCCWUxviSurDafBR
lnZsPoap7Ufuhb2JSL6V7savnXRHJYQZWouSnVtvi7kBIV3s1+fvNM/WSfut7ypSvuMcQboRWcxU
dXImAupQz/VbOTyPwyRu42K49AaJRmhh0KkyPhOdMLxwM2QtuRkFzMwolijA5eJKhUR4VUXGQ6Yl
W2JvjmnX1Cfuvr3b9u1B2nADThRotwoGkJKQKb4GPU+Q0lZvVjZcieM9shdRedCRJU+fmM9NdINO
Su4rIMkTAPx7mqVcBaKwkSYs1rPsvY00C7qb6wnfCvhvUP3wdOOJMDpu1yJ/bSfpHInqB4Jzb1yj
GW9Qjagw8hb0rUMRzqPFutWy8k03OckngsvPM2f23plEvEu74QL6l51Lf6ro7jSPE91p57JCAO6B
LfaJaE/aSMgp8s1qTRYItUaueMjSfDo0o4HaVJXlVf/hzhTkgOFN51jBEAFJQbNpODhqc0ge2haG
2RLjnW1r2dEjh+lYOLBclgRvtMtcQxiAcSqlvtcOhoEJoz8PMzKGRI3xTU+qwy7ocbwyfK8Isump
MijTMdgmEbB9oL83WQGj0WTqNo38Q4nN/rnMsFHiAFiOPVw1Q50+FVY3hVZPoJfM4Xssc0lycyH6
4mnoaI1Nk3WRUFgMF7ByATwofM93mRwZECq33M8W7YBUwn8qhqYNMdSYWoI02IwBBTVE/9aUO0tK
EVzWOFKOP7sBVyNJMKHU++xjTJ9TRixsV8JYE238Q1rkzfZJZIcTICy6k4Tp3ErvKHzCpshux61E
AEksu2dc56teeeB2qX3rBFLRGUnMW51UKPEY1j322n6eUshfX6FAAX31JyB6SrSGY/HU55X2VWni
KNr0VxCYPQOJhsi06MY3beIyi/Jj5pOV0ssX2eSKhiQoD7JjvnRsFbAkHmPHVMQbDd8ed0UXssoj
Ta8ePE1z7oSrwEhM3iE4UrxIA7e4/252BG8bWTJvbR81eNCCzIn00bHVcLX5CdxmuPLpPcYtQJHR
9cgeLaJADefS8lRfESLzAyXcZsKQ+W5zYMvY/QHLbTxpk/yRcNbiDXtJsC+8KJU9Dk0dHB0EaLgL
enh0z3+FrN9MBZoicu7n13H5v6k2WD2iqD/GeUSDgjvrWP34S0haeZxqDG06Ro6fGvvNMOPeLUc/
u8Ry+CHymcF40oKwB+482RVZ2mSabDRPmO+IcA65Vh1VPk6vhL6FALgzUFCakdnwkJgBynwnkwfq
naO6qvdxVBdn3QSVNzxiyURMHG89ODcVwOXdDP121omWcQFqeoDEuIQxXIBGlxO3J/aqtRe1ucMc
OKtP+oAdRJtwp1q9wIVOcKw1kRyKAcuKOBKQyykpidWbGe5WiUE5gNn1ryzjFNCWFiFvU1MfCJd8
jco8O+LrqXaNlNUWxduZLZ+fuiiMrUmZw8rzavB3SBqtfBZOHVP1xUMGfgAnWNK9pPFsnA3SxgWT
TZVXBZukzbpfN1k402OlA030mn9ImzE4WcSZYyqhVieJ7yvpuI89sibEWuVWM8uJAIFgPnGvfhSa
6x1TJNOUzmq8hdVNEQ0PXRSREhtxx3b9SC2JXb7PRumH+GPbaCINA8Ht1BbaUaNBC7Wp5/EuyPqS
TzubgeWuMPg4PJscy5QAeapOvb0oAVjjVL9RM6QDH6W3sbIWbZvh/CjNHonKBBpH5clKNyrs5MLH
tOtlj1oDZs7uiT6wfg1oZdolHNa6IMFWI4B1S9G4bHHoohdMjmVmfXJdwOcC+6emTcGuLEMnS7y1
7F+oLi0ZqDJQBl7JilRqmmD65JfPIKG3kXNxh58mIRPr1MiKPSn/xAMJ6toCiQTZ8pG9qOqxJ41w
V7jTE+uatnUwbW1GGJQ1ye/4fAm8307jIniRlMFzkpz7OKnDEb07eS6ow+2LNclpP1fmO3nL2F/M
4JbjBRjGb/td3HG5KUN5yOOz5uTJNw/H3cU3J4DZYjoK5IjLFJyuG0dD0sCcRBrgVtd1gbqEzEQv
md60UTz406K26BQcGUBqYSPrKGKan90iP3Ycdno7E+41ksf+faTnHoRorxOH0kX7Wf9emRgLUQo8
+yMXUeyVNNgOEC66C1KWGFyuI/DIbirkj9EnXgJ88+gb1aMV0fKmDyTagseDpOvxi+uzTpHnVjz6
TCggeUu+i5wopBWFJU99Lc17vUK90Xc4nBP0DqzUPKMqWBQxSfs8OSlQKQYBxbawUSk5OIQDfH9s
ba/DnGjVQ1Nxm3DrZmzGRNa7qcYtjXzqVKXj1iJo/37See90RQy0QBiF921tpX25bvng1/SYzA+a
mPATJltgqAHR4EXpk31Oa/QRSFOTC7o7qAqdUpZxTrQwMfwrDVCLjM5rnxqHBvEsekra9sJzKLAR
b0vBkp+wxaxrV0PQ6kQuYDGFeXg8kF1jeQ9YmwLrVOeUUiBfTRXqKSutwqlztE2EkGvnzNI9yzw7
DLT0aM1g3bV0eq3r6Ti5qfc5oAZz2nfYwelngbt6SaogjolRl9mpo3EjIj8kSYqzkWnDtmlfRFN0
NxFNMjRcRRw0LgR/bqHCqrLWva+W+OXJ7IiVwkg2YWK89zIMoTTqiDMZFoHxOnRdeavXSbbPldEu
cszbnpKIh9EjkXBWaJYaUMqbVpx8aw7J+UX7vcwxpnukl8SgtxrySeMfROun3XXL4yPVjebSpKN8
8RBHEdk5ObdDwoWidcTnmvI+EzHUMoFk6ygp4lstLo60zr+WY17+EJF5bHPCcHQV3xkloEntBKQN
U+O2LCr/Ogjpn+tukLMbnk4ljMnObHw3+v1DSBHaUuF5GDjXMHmAP/D9cRkwLCUhAWbVkVU02w3I
6tY9Aoca+0ZUYUpop3HfGe4+ofYtHIKXadaZItFd1qa/a3tyJmMxGXBv9sUjGno1Lm0TnF+bjsn7
XCPCCDspOWmbYvw3P5H/T31zHkIi1/JNcmiCQPf+HHaX9YGRVsCSk94+KNO7agFOEohOm8CPdaY8
wFOO74NGh1yulVse1ZST4zENnJSQLL25BLSARGVoqtS+MVI0oZEAZBA9GL6UZG6Xs/WEhsU6IrYj
ZURT2i4uTOcaD8PSNFm9kPstMVHwH82GfrcKngJTapdneiKP/qFzrOpOFnF9LCyuAwpkihM83LuP
uPLIZgID0xCnMnQBwC0p9PHkXtsC/7CF5GxTeHZ8k2iKOFidOJim0H8Mdq7QqyIRzYlw3Ate5dGc
zNP3l7rWu8x9eZANnl3I0bs2m9QFqTOsdRW4tzN+EwcR/7mIUV8ZRE7TgxJ2bCOnwqmMG0/Ofkje
mVhT/qFfHfiprW+XdNL55qGZSBWcepTE//q6tP4pGp9PkSw+2ySx0Foqcf8YnlWD+aRAlGJN6Nlt
Z7X+Pl6qIbGQnLUYV0REodTZ9MsdEVrdtku49UvDWlIV8Y/benu3nBnVgPY+py2AbEhf8RzN9j2+
/0tEPUgs6GQEOKONbk5IJhzfxtJ+xMM1bEXfJhtl9w8Nz4zWIq/UtTqU/5KcP4k6z56L7qqb444c
Qv/ftJ18F3D/IZqMH9z3aDzSHZ1UN+dPl68rJzslx3T5sPHIM9pUu7lueppeJosTnMfsnICternN
ADoGIN8O6/G/efeDJczpj6/CIbyMjmTbcE06j/4UE45tUh/deETx1mY8fGKN0FnUR4T46k+Lngnl
67nN+7OnWv2lG+ZnHBco1JT6wjX+jDM8eCu85FOZtbtbXHakXzcYrEeCAA+oDZtVN5vY00C3EYYX
a+KiSInSGMBnrX8WZvXhznhrPZuSrJFEcZseKryd2E9rNG9YysHFl8FPBifOPUQTET2P6UjcQDn8
GtnhQ0ZesmbBbkob4x9KQAawXl5QCK2km+IOGQWxZSpspmk8WBGGlR6V1owdc+M09DI5AVZAowFz
MEHoWMTcNW70p1y8TTFaWhvL5zpLceZ0gf3iJ9QkZfx2pC8eeoi0bgaIcirtY/kQK7qYVj3z+Qp9
WQ0EiRV+wlI+YxPMeApQvXMfMz4SmUIm76xfAfAgjBP4aEzgeF2dfSvJyewNViPo4qjS2QR82wK5
fdLRUk38AGEhKOPtiwRhUERgWukG4TBockMczFLe+4H0OQ1lCzqTBONr71DyRAI/eH0dhLpwH3F7
Ixki6UUsRaVSFutMTvG2W6b5OK7PCFvPmMLuC4OYcxlThEs83Kvj4wBanixM2x1JVagGO6ZBn+d9
7yPkRBLUEoB39DL89q4Ch099oirM4kdt6rfLQp2ZvU98D/qiyPYUl8KAqV1zj7NJvXzrT9A+496Z
3Q+9JdEnHurr6FFk3JbPtt68CQ3HnRpJEbZQ+cf9KNamw79r4uJBtltfTdI5ZjZhiYuB9JpyTc7s
g1QG2jkTga4yLk1RKJSdSbFlE1W9x1vrTjvaQOot3iRkjCS5KptEgMFpIJB7cNqRdhz8GiT1VEXS
7iBYUVPT8sAZ0/nXKn1y2rrYFT0VUUCPYdGhVO4bXpsfVPM9q9h879v4cac8TY9EM6ONTB5LctH3
dY1Kq9b06NSYfJ4K9GmL7qKi4ztS5DiapAqJbDfHQ3DCZ6pdTBNntj1Wh9oNips4moubIb1La9M7
ctHrp66yCIAwLOZUN+Py7BSYRikAX/Ikg3VxTPPgGGZ8CRIu+8yuX1ODmIexAgrtnfXyGA04pAgF
dflUWb/zCslVbS/aL4JaF6sdY96ISS4NrjXr5DUZvIdKogGIJhfZ9aKm0DMXyi2X18BGKCAQxYSl
ZZcnEduPljEmVzMpfg1T4R/8nMEs7sprR7siCGSydibzkvVJvUs1l3AWJyl3hoEoQhCKcMBGu7iz
kXgHhMO6EZ0UJYoL+LabKdfJeYaa3EJNuqFvDT+x8SO7KQGTqAIxKc78GooBsUtvE7dvS9ff+ogM
jJKuE5rj3WFlqmk4lQQYkECA3aBngzAEkAqdA/fSB6pQiXs2zcVshRJr7Rbm+9g71g2hI0/amPvH
UuRIvWKitYrEbg9oL7taHUz4TS4FhopumLq97zMKIZyJKUcu35XbUg6EYo+MBACfYo7EbdnCvkXC
Ms640X2nd+EebULli+KX7C1xELlWr/2ou00t9jEUGSxo7vyIFb49laiAMVeq4S2tth66ozwapts6
cpFzpw5GwbxLT2LsplXWN+pO9+OwQzjxQEhG36b5DafDEwmL8lY28/1MJhFPxO6gVTO7MCaTxXXO
O+hHxY0Y6jfmCmJEhZNvPD1+aLv0fa4qchytd2uhx8BrcTUk9aZMXT6wMSUkQbQ0Eg1GDkgEDPwd
Clln6qaumVkymtYUjGfoSZ8QwKZ66RpD3pHRdppaLt/STdJNqkBuacgp170qs4Oo4G5RLhKkrTmg
URXHik4iyW6e6C8cXBxpKPCTFwzXoecQSa4rK9jLGux8qAl8Kt30pXQLK9QajyuaLAmRotcg6DMJ
SxO8WxtRRZaNXzw2S5flArX+6/N3OeP/6fS1bNahALEbxfZ/HH7Gzp9owx5SRNzEmEgaQAmwzkc8
Ia2xx7Z05wpGoO9/8z8+1f+Jv6rb///t5Xfd6WdVT/CMSfenX/7t8jF0X83/Xf7Of3/NH//G33Zf
1eWj+JL/8os2D//5+JdfVfuXm4ft45+/8g/fnVfw91e4+eg+/vCLsOxEN931X+10T8RT3v1XVevy
lf/bP/zL1/d3eZzqr99/+6z6slu+Wyyq8re//9Hh5++/LdGt/90Eu3z7v//Z8pP+/hvLcPzRio8/
/42vD9n9/pvp/5VIJt3AmMpjElHqb38Zv77/wPwrq5XhEAW+fIaOwQxVVm2X/P6bbf/VNDwy8knt
JcXaXEr+ZNV//5HxV9M2dTdgA7V823Pd3/7r5/7DZ/g/n+k/VtYudT3/eCGBc1Jd5nEd6ZZJ1cef
mg6Kse5Lc+Axzn787usBi6e1EGTdv6mVsfiJ/vxPWfxEPvmgtkNMqOv+KfS/mdD69CNlHdxkGAe3
ZT/+jIVGjC3exFVVf4pC/eqnSCLEKb9GqvqKZdNJUx4VXdDcam16k4AMk89qeGujMF7g4HaJaqmP
EOTBUIyBlXCt1VEdGtfJhcOv6C9ly0NeyKbvyiZYuUVwHWOAIGdpRxiNVykylllGk1UalUfStNbN
QH5s5mHxjFrrRVV3c6Rje6/8z5mYill1COX1R6DlOzCLU63hyZJTd2DhRDid9T8Fg10z+DYhjSQV
p754lK71aQ2KfkCLgaDE4umQXraPDXsvTYTmBU+9tRm52PtMhrPeRxHnGo9U2cOIWOMrsSnkXBne
CirxRJAzJTG5OnS1u6/67K3WnV9Z5Fxl8P84Oo/lyHEsin4RI0CCdpveSkqV/IYhS+9AA5Jf34e9
GNM1o5KUyQSeuffckMFC1hF1Fb6VPghgp0KO4Y4Rdl7TOJbLbsutxKVPJ+aj9adkqKCNc+sXbNQI
yFtlbnIvzOw58c5UBz+6vhtm/UX1T4cq8moVmBumFfFmygsq6uUrRpi4uTZfiuWHUlzYm8RMPuJq
h5wXIV9iwxCCsmAJdT+zq3Qj+ak9TK1ueSyMFNmgzD/qHASLe80cq98nOZEBZlX8MrCnhTPEQzcA
GhmTYTW4IyP3KtpHyfyO6cncMBD+Vuy+W2TOcNtLRo2EoDkuUimiS/ZXt8D072U2NTySOUOTA4v9
JFsTWsDpj0xyrE3oBuYFaAwGyqCCJG2EryodVrJwFigL4rGC1BW+CYpIcAPQRp6NoHsDyQcBYkiQ
dhUY7ay1jVHuVKsJZB/NIv2f/kOBe5zbggkwZUJPgD1rMyirnLqr3ui+FDo8MGzNSlaQxzwARbIg
N9HU/DG8GZpSaNxlbq4qDS1M5Sij2/m5SVMKNKPu1t185yZuTL5udBIxoOak9xKU4lKhIK9PqTnD
xDExacMit9zMw0eY/bRCtKsHG7HHOuYfrVYv+9Xnum6STWACGe68kvjvclxnuYcPyLmH7dygiy3H
zQStmNVcAjS31dhNIYS6/wxVvqFweW55cxArHw1hnSkE8cLkkPgpwpf7eeP34s9TMMia9s/x2n9j
0jirecJ/ndYRKoBhZTe1IntwrLdwhE42f2jZoBFqmyrD7X6qkQ92hnlatPwXi+RvHol9TTYOepYO
74GBSUg7L13TQtEzslvTN/fthNU+FN2P1bV35QCYi7H6tRggLuBNp2eSBIYuPugRgVwbIfbvajir
ZE+sFcaGGF5Z6pcnrR8dlM6SpLAy8Jz1MDC/w17zyZqU/ZwiYNqYnGSrvfpZpuLP9FESBgzTRYXi
OktjLFJh+Gtlo72SGlBxZGzFlPwjC/ga4QnWo4sJf2RqEIZgBwpzgy3kyx/MZ/Z6DIWICOu98saZ
d6uG+khRcJbBd2Gl4CazIcHNHB5qV97TcezN+V8o9EfQQ2mV7XzTOn8YelbbwY20xOtU6z3NHHJx
A9DKlCCgxoYlONvS9YyMMIrsfTvSuhds/1oXW40ug2+XwJV1z7oSR1Tzz9T4EC2c6y6eIIr+vkXA
BraxQLOLYmbclkYH+aiEEaTH+twhPN17QQ9BTfsbt0d8NDUIYcxrUaEXbEbVrpg7sgqFqxLmoCqC
dRp+OLI/JbnzkA7s9cdbPzavdk/Chz08l0Q7WAx6Nai8Ooi2YujPoRh2nbltPfKw4F24XbTREp9d
2D9kVfiZePUpD+zdZNmbWoTvDvqNkdV6CQ1IiPGrYSaLA87BmpqeRRocCAN4RWG5wXfn46NKfexN
kom+Vfh4eZhuAABj2eQB6DXnhtPG7fYUatEW8td9ydnP0Ruf+7g4a58LLx28nXQhOcTsv2MvZ5Qr
v0pDCxKqYbKgxexRJsVpcJ1Ued9WmBK68IRUvYvkfjCjK3zyvRsml5APZSbnJ4qIfVWFG0tU3Jzd
CAYqF98j4U8dSjncVo21lj8EFWKTaIwff+YgnAr3vuNj0qR3hkihSuI2aKXDRte8qwTsOqNWP9bg
E10VfBTdp5gY99Zry9cHmZFwTC78yioRXzjlJ+uUA3YDdv9jfYfE8qdHdi2M4KGtMBoo66UxxmWc
82YN82sElp57iDxBgtACefj/Iqn3iKRUbb1adyxNegwB5bTqk1crQRYEVuJHM8zDOgpY3npWEnwJ
P7o3HztNhFtmPJL8fl/W5pdp9rc8fh6VPCVBf68CB6WBf4sDdepi/kUUoSjyh9huri1OKjTk0Sq1
BMTJ/CcmKWRuymsGGVXNd+yY7lo7eMzZ2nmT8xKr+aEBakpoc4txCET42f1LdH1y3BRUTRK8m31H
uMxd6jW7DL3Fyqu6N2t2zsOorDXANwY65zhp97PAdu/Ue7tPLngrPxvP+SSogbcdpZ0c923H4ozA
nKW/VG3wBBDtOmeRWjm2fun9YY/G6LPto0vqdx+MkmyEySZY0TcciR/GiPWDiCJRMGNpQjBV6tGB
voK6ZHorFARc9jk7nJMwgbJnQhaeOn0IlPko+/YBSeKTtmsUAnf4GZ4iHXz56WJbQsy9yvKbx3C5
aOwjBrOzbaBwEKV547rcYxHfRbZ3scL62wFAsnKr4MtsgssPDfwNs7u7soU8pOkuMeaPzhJX19Lb
mRKQe5M4LDVhCZh+4jC+CMf4dREic5wRb+jbN4siaJgiJOrZhLFjsvcV2oXJ955ZqIoVVIGZYecx
rotDjn4ryuNd1T5hL145mbDZd+HWhl13Lc3oLYjsT9uob7Ma9pAsl5Ahg+VZ+RwV0XuI4JXJX3nG
+LmDVge72mXi0F7huN+3RLL3wn1V8a2IPobSWynevmEK/wWkCiStX69TFwxY/VZP3j6Oxne475dE
heWGeu8NIfTeW8oRad1ViX9wxxzbwNyihSLyMFiqPtWfSQq4+fI5avRzq/2ta5L7LDGBZU2CStIA
fkfWp1lgC/UAb4Ef0Buk+dxh67z2r7blvUPAOyyav9Q0z7YYjtqeXwhF4SuVpKm3NxXuwbLvH8d+
ulYOy5iEHX4A23iITvbkbwqJbbJOLpC+y2zfpcZThDE+CtUmnSNuFeS73N2PEMu2RvFp9+i37fHe
ke1O+3I3R+1p+XiW6P5ByVGOQ+02hnvPgs2Eezwg9UTl7nPBJEhF4d1Qju/0/XtdG99hzM5FVfaD
res92J8F/YOvpXzzg6UcIW2hqYAbABGIEL0jC4nbCYJfdm04adX4hv+MDczZcmaW4MGbOZbrwZIP
WtYLl3k3JnqTTRm7Og1YYVh7gfVkeqRXGUD3wFqlbUWKiXGMkP1Xpr6R4sK2dDa/UU7vAnM7MgBK
AAIvgv+QTFGL00O+5wV3mVfdfHAKNqTOgKBp/8OGpJIH050iJL6aq5fFV8sU5aSl3OSgLpLWxdfo
3KuRr84x31iYjCN1Z6EUS6yCMS2IGgE3JtnONc2GczdrbM4CNnlE0heMq8CJt30wnRQHYGgFx15c
20zvE+Fs2eNfkMOi9OxOy39a7nSvR9jSMzNix9rBUUGHpU5DJa7F3K+nSR5Tv7qww74uPxwSOl7+
bl+azEfwQhptcVr+nKSfCWDMyP68SMwHv3LOShK6yLvgUzEYWbwPCm7URm9yAd7MCQ6e/WMV8RN5
oNimB+bQeMqsca9SexPnYFbldGCGexfGcNzG5DYaGFUsfGPMD936UUUavES2b15QJJwG0ovcxnvJ
DeOBR3LXUJkAX+AmqLFUqRNKgI3vEIA7oNSHzMjxdCBWt2cbkRNIgtBv+VvavP2YdPTHI2XVNkaP
/tAOajMwSUWVRSBVscsBE+ZRg+M1qL+8AFo1BByp3GtOuaeaz2wXWYxW5iPRFI8+wsi6jreUeVsr
Gu51rM9aqDWWpw1JRhuLp6tFDt/azc7ukjsrO5kLRJE3WQ4oyqg3l+85e9ArlvcYN892aF2OSNqp
doFCjjwuSXBrc+AAUjFQ4h3U877F08Geei3HYlcOctNQhdrttrKrG3tv8kDc1cg+MC+Ti1ImF1J4
7MIfj20kqPAznk+K3VXFaygTufYfOr4+lNUum3ps4+V2GnFIg6ODr0m3Qhdc+XfhlL/E3ngOenEA
MnlhTsAULUdOWR/RyNOnj5eOeove8OpF5iaLkxcBxgYHDLtp+7633KsVTBvTtndwco4mpklb+9jd
xjPgKsKEBqBhKMs7Z69Q9zlGvOdmuOAuXbfNrm5AzXcB1WZ7rUAn5gZR7xPwaT74MbRIkyenMCji
pXF0khd7Bg85vnUBJIPuvcQHoFZc1xsr9LbEq59h4RxsuN4o0B4QMaFI57HPg3MX68vyPHvghgQ/
YdCDpmGPDsF1QSdtZ3KXgWn7KtpNCANkCpneAqk7TFeYEyTuwAJrYy6VXYSKNQv1NYvsnV97jwzp
ri4HZicw2SIYEbjQ496770EaOcGmAbPWGgG+LDx/eUKiNy7V3lFbHCMYaHJsp6ySK3QPebYv0T6b
uWQ3ZgEQ9PZhT6oKvBBaiU3bWwRmuTxHgC/Ilpixtlo8W8t5ZtLi6oTUUdj+JIPvQvWVEvczme0p
Q8K0vBBMa3ZMbJHDFpsCqkQZkFWrRf5as9yd5g9UYifwCoeYYKrlr8IXf1jyRyfS6pcXUWbwUqAv
xm50cCXGTvmSx4BJOAsbOzkrswO5kq4sEuQTO7kySbnJen4jipFWuD2D+34OSQ7d6MJ7Hr1820b+
ndUaj3hk97bcyyr3t1Wbwv6hULRsORzjHI3kmPCBmOAHlOqcK/ujLoPHsHZfSgY5KzFVv8SEhqT7
mhfG4T82y0UoaE+VbXcrIO5ASxHyrFAOmySyBsepHD7+/99YHeEEMJi/V1qgBnji02WtKwgAWIis
daMJKXOBEGzCyH91zIokNY0Z2virLSw0uU82S7FwTCzEWWsAGajxlPFY6vklF4ToWayN1y3hdn7+
N7t7w1zywlJsPEsQMP7pDjkkaWNTYkKZ4SdVeyeYX8qKFUNlgqBpknZLMu4r9o6F5GycZeYaZAkw
tWu63sLQy98zDsO9MvyttoME1DHjcxf9ISL7jzlj59Fj1F4p8c9sqz/wkHxzVgirakIaJHPr1+xo
z6dEoopdlloGH811w37VEtFjFHMyYbCqp+J3Zk63rgP0nEvMHfYieWyM7lMZm4mRECDaJaIWNs7o
hcXGjxadIQvYNTIkUL4DzDTP31cQHDhLaiJY5ksBgSUyOcjCaoIcXnTn5T31rJi7TOa/scX772jv
0XTz3ypFIG/NzIxyt/iTg7FTMb8J7Gag51V8VMP4B3Dzfsh4QyoDBnMd8+WcFwnfPHjuB+OeGhDc
Jy8vuKhg2zXJG2aXcN0sUfW6ky92HPLD07+RYkXk7L3w+Gns7LcPRmyxAPv7HuezN5XQ4tJ9JbrP
LuCFhDiHVb4InyKWfQCstkGETFrIjqfRTO6K7E5IUcMJx4BhVJ9lSHCi0xG5kkbfhDuonRLFY5ne
uxRMOLtJzgZL/NsiDRIi+0Zt20GXSE5MdMvD6Hq88pqfRU2wV8eeeHhEWTC3uXJSfzPSIdQjvZ7H
L8eUEG8znh7BCp2BGS+UHe3MmY7M6Wsw2jreuROod0e/KXJ11+QXVWDOSRm6hRODDFVjDmvSiA06
4SaC83ztNeVtgGqVGcGx7bIXZTjlyWiuFZ+gfSUnJgsDPniIshZ0e/eNHBF08UXQnOeerOL4c4Ls
sUqW+IO6cKCyevXZ6Jv92KkvP5m/Zcu7H6hmr6NIbtO9qeCM6ay4di4/dhRN5lJhPFXuA0Sg5ixC
Y5vgwjkrUIEMQ8vNRIbNTk7J34QzVnbeDW5dumoDm9h5Mht7B0V1hMBH+JpVU5X+NAlt8xA5z6hC
+ZVHxm9NBMkrbb4mx0CDs6wLS1BGIWzI5SUlcOcxicEWqJzSvuMlgy3CEtPbxUmXbD02DoxOPHQk
IcyCYel/gSmsXQGE1dihF3nsHP45F521nXu+XLPVoXYntZf0b3BO5oRCyAoYyzdvKBa8k3lfjmZI
CQXIcM5LPnA1Qji03NypvgOFp6SQapirFUZ0/P+tbUONPFt4R4CYMCaa+pcQzV+U9Pc1FIGVCbkS
ZnP0niCMO8KdLkBYZuG5bdTOnSeCO+G60nTpk6XSb5FBoKTOGSPO0uVUKqy63fFh+pW24tD37bfM
Mb07mJUAlOyPkRW7oWLI221+xamNhN8/Dbma78Mi9U5WPz5WTvpZlGazrODiTeQj+RgH/BmjQFkG
K4Gq6RbH9ofjMHRVfnaWfI5JfKNVyknlWb5L33EiVJP7gVP1AP38ztD8jDYF1lr2E8bf8uoG9aWO
oRUTlttuw78wrceVsM1h01bpPyegba87mNxJgLcCw8+h+e7MOVv3AK0KYDpWwl/GSvR31qwbyuUq
CZQ3bCa7h8hQqo8apjZiXg4iK+LhsvHlrwTwMbwZjByhg+A5hjvPMLvcF6yS6db7wzDk35HihDIz
ROLDiFNFnAxicbHbqk0XF7+9qH9DW/NK9D3khRk/O5/iyVY7K0bI2xE81Sd2eag6+IjAvjjiwn+M
ObjIOroiLOR7HeANyQoHo1cu904nbxUoA1iHHTIFfhDM00qDpiZ0HIYkebDgs5cnta1OaR/csWtU
O1mOv7EPY9IQcMECxDQZ8rTdBILIwYXG5e8ehkCODMz51q6fXKbG+TUbXiYM4j1+8HRvD8O/Ifc5
8fj42LO4G/MMvrm+9yr/0SE+mZxgPnauy78VcrzxfmADTTxcL3b0Qm9P3VHy3ocT3uFpjOo7qzxO
wRQjpbXMddgMrwmz/aMCfLHSpFvEcicKYk905v3iMKVWw1fqqtGjgRm/lrXXXDMudVMRHAD/kRdA
9OCGEBV2wICRDEmvEnHP439QOyIMVy37/fdg0E/tFL8B3Ah3aF0oXrF6kfb3FEQCB348JKcCYxn1
nIGAb2o/s5C0plQ9sdkv0Sy5FCDuePWb+buzuLxDt/xtYS1x1sv9ZPOguPg1T8jnXueC/Q9u/XRX
e5QsFeMvz4bKkRn+K27FXWo6x15zSC+PCX4ZMjdcm7aNB9kiqG3B70frqI7veiN7At8PoUlg1Q4s
pCusgbfD2EL/t+5BR4hDkRaPs/HlVJncmpCxNo5tk03sIDXSSYH1vbcbFmcDDAJz2thzTiBf/2SY
pNoANHy1u8zeq9l8MyQ+3TiEeCNmqJLN0L/lfgjcVFXuXaTar9BCFWmyMj30hnfr6khceInEJUm8
VzuS/7RmupphxNvPBSIgGD/QJiewmQkQZ3aArY8a5zgxHNk6BXDuWFMJ15PMdqQajLdAF8G2ZTEH
aZyxaG1ad72V9DdzwPJtQKuWJaWmFWPVGALiiREpwLgp+nU0syzBw/IDrcRkOpJdqz5/E/MgH8ri
CeRTxsTJUJsyASog6ZaAvYKMFN8ASPqLDKDEa5R3TRLD4QBlC+uh27CpxDGrQ8yrA7oaH3U9W1dg
h2SZF12Z3uwkPndja4OkIFkQx/W4sXv9FBguds6u+Syy6WovHFnHclj6NARL0Jm9YE9lotyp4WCK
7jGeaJONAV1ajGMcCggdfEXkGs8OoI1I31KoXkRe4BXrPOfbl/Qd85zQM7gHNTBtCivP5EIa4fYO
wGgLUukaB9aIMQ5YsW33IHT0YDn2vdvYb2DGIFoExCGYSj7psqpxFmqyEcTA/Cr0gFEd6ikk9BLo
zUS4wIljANc36l7rI7JkuMvRq+m5no9DNvMW0Yrp/BmHosRW0x2LXEIDwyKxl91nCqL/IntWicSF
7MJkuJvHlG1RGCyIWlrOfGQfokr5QpBEzATSy0HXZbV9GFsuDMsxznhEGfeso2egzcnmMZpRffTU
HKuRG3Rt0StU+DzW4GaWT8I2ssZ36qBJNx8GqICpHijkYHdvzdHAFto9O4E2j/Hw7Fejuc0M8Yr8
E+sYxTXRUYRNjoQyy97e/5+hlhtEaGimqYaTf2JAXBK1nGJve5+hAz+vB+AA3KR7k0pb25jR3ABm
iSPeB4qVE1GiSNOy27DYiaZX6wH2IuIgOkaNr0ArRDJWlFXbgrhmup5ll01ROjNHJZsd0w4OOQpM
TGcWZxEjcPBQwtz4nEGDWOjzo0UmWQfqewgBPlsSzkzL00AsCNjXkcyN2ttoAxew3adXY1HNV7Jl
f010TezKc8F3Yy3A02sQWbTzaczmTAXXtL0MXTVfGJyiG+voLnq8Hmb/k7mStME6jTc+jyAPkzq0
bvzp8Mq6dpYdqsAmjtEpPoe08/eNGq9cPTFA72Mv4YkiRMR4T7TTURLWBQKVDJAUolybWMea4LQz
4KJ251Xs/ybA+uBOuoMLrKV2UibDEZ+dOe3YEwD4m2qqgZoxqoD1mSvcSwQgzmbOFZstgJDmKxry
eedXy54rMo7S0jboPqoldzhbNTVaK7oziv0bmxeCx4o/M+3e2U5ny5shICJZ/4hpgKDZ0foEXfU1
BWQ3sLEZA1NumyZ9MNOhv0THDLnYKQmnC1GUCKQifPzIErZdLaIdLtNXVIYmMd0njf9jJ+28WUd9
miH3IvlmW9RZeVX0dlsvhYqEtb2i7iEXgFrBKpNjYMePqrFTBnVUCXHR3cYaLvNiSzKmxmSSLfdV
lJHYNkt9Cn36jhEhmZLM2z3N/yGqrIDtdAlBCwE0sJb5NZn+hcgYMD8UM2Inz17rIdmzD300mpIc
HCt3d0Z2sBKmGrYHGGGaRrlJG8GOMsSKZEcnDw/bit+l2/GLI/Kls7HiEJ5c7Z17F00XN9+Wo54q
iJwKopQEVgkM2CTIEUWSPkaevA+g9K37FpiK1MHRabynOGborLMRwWVgXOAG4hC2+Sz4I/JsHOcA
V6C8o7w4iTFX69lyWkh432kGFix1IbMFFf7Iyd1iVRgFkTZt1DTkArzi1oK5Z2jvpRH61YoKE8Ow
6QK0yNpdpKGfFx38W3LQ34e+MA7TzKHugzMOOBMRy3JcDlXD6AblMfMxctuHcx9RfIADyvjNieoR
2YUPoHOkZ8Z9w54OAkK7wQ9h0MfTVuaWNx9QQFzCxSJZ+ORAFX7UbDrXf2rQum0c4ClgxLv70MU5
0UQEkxdGwipCjec2JR4I7tFaeewQWSgQa7lLg6K92CMhvGbNrF8RwEdEwDaShdhor4RLVqDFZMZq
p+LZal2UlB0thkB6D/tSPcNRjvYew4Jm1KCVB6YegU8cat3zt2UNV5atMsBOhr0DX7FVPsztcUa3
mCk2GsyT2h2cyBljAhd8JxzUR5HYKgPsscMmZ48xpEIy5EDkAFrRjj4kIdWwVrIBzFRpvFVuRAIo
5iM35K7gc77MuYiL9nCl0j2v6qG0z40CfFmUwMYY0G3C8YG12gQETh9LLzmERndMwa5tYIYhn+wC
RhUdJR9kvnfHHB9yJ3piGomgCJsvOB90fh4xKbFGKaRmJKOUcFftlLcgwt6XeSJF81kfQgSRrCVB
gCIH7JbqmIREsmk6JNh5HPQ7DTqK0tk1GMPWH4RpoFqO0y+QiZuynBfOifVTEb89IT2g/6Jip+kK
WpqesdpAGHAYUxAaNTJeTWyN37h6Jpfios1ouEOkDj2wkv+cGm41DN9o6XurkL2FwO62nuorgZfj
4xAYT5brkTQ3sU61d6PTr4KoAjmZZwcnLS+u2z5RNMud8+ERYJBa8x3CVn4kkb3mOdoifMoXG7Q8
nSrio3J2N3Xd/yYRKNwiHT8HpEaDbTbEa9DZFYaH1Q0JkORQDNh/bUSQEEM0PaphqLeydb5jaT6k
M1jDj9nJ3zyvHXdObyGSMUsCOFA8jQ1qS69Wi3+UgBVljNQA0aNEQrUq7IZ4B5fPHKqtTTPGrPAB
io4U6/t8xKPChfcP9wLLtAGp2WCTn2UW5SlPEHE7mq8pq/K+jgyAHlGGhoqqvagQb7c02tDaGS/Y
FEGeOiPnP5KBHNwjIgeXQF5HOyxsdj/9tvsW1sBk3SeQIXtsv1scbHgCcg89FpM1GHyAjKQP5ceu
kY0Trl5KzKFGtoCDY0LBff9uTJv7IYU1CqXz2OTeT5U2zUGVbHViXLL7WYJswmmHD50YBV5Njk8m
TJWFjEiSnVHYgdrXAUMTg+8Re3F4tDts7hynLKDC8Auv7Fs0o9myvOGG+bQ5ibz7hXmQb4PYbjdd
Nx2Zntz1c/sY+TyTzXBsvb7czub0KnpISibKcSQ3ZMm4+rxQ6KUgcRlSyoMN5Av/JvWjZvRbuLD7
u9rbmQKpFsKOo5vzESvAXVs2P25sPs863jN3CDfG4uAd3Oq3xQR/7PzYPZnTxMx8G8ih2ULHQssQ
yVsOIB1x7nJhw1ADnMwh0FI8zXNwQM6Xbl1V/mkrOFV+892OKTY+VgaLsoXTqwxFtfNzDBfpFGEz
Qa4DAV3v8AzUMO84OvSxLu0jtEFvD2PqagjCB1jT20ilqJl1wT4gD/fDgvB3jcJfog2OmNzYTgQe
yUfjRbsTRz2rDXr/PGOA43trORmPddORGU3yiPR9oN1TuUNpQaSwgjtHs/oxFumwsevoJR/iM8GX
zkUX2a9HJDFGjdDZJFX0LLvEAlG5+A9895/V/KK8LE8cngfQAoc61Y8tTn56ekxqTEXXsY2zo/CQ
DNEUbnLO55WJyGybs+gC9tGTWB88O7b7AOMWUZ7iQs4CdSyLDq4oSAsAteK587/G0hOnyBQCli0d
q/fXp1AI3RIQKbGFR9E5ZFrm/XSQ5nwmE4xUJLZKykWH5VPxeRU4s6KJSCec41ucu3plKpxhukGj
HcWEBznA2epgY/tcR2zahp2K3gsjfheUgXlc2xfXNt3ltXZ3U9PtUuuT+eC0VZ6Qqy5X5nlKg7da
WzV3EGjA0FfvA/EkMkQgZ7labV1HQBUN3jP6U+KFehDeS5Cgn4Dv4sZbkZKDik46fyxMH1yHZRVa
PyLZ1mMqcaTCGW+6ek1O1dXIcBbgewR4lSTmymtjm08MQx4mF8sMY6T24x5P/AznM6oTx0O6wLR8
DfZ2K3rfWdt9+SBZTjWu9RNEPFJt77DvqW/Mf+ETWkLuZEPjYbyHeY7FKSHwqgzGJxcNIO3qvcko
Tkb+Sxol904b/mJ+mK3qfSQReiOi+p8BAIJgTJahZu+fK5jhgaIIpfJgAhARXuzNj5xIwxEwxd5J
BhiV4W9IrE7kzFslJm4Deq+ZgKzAoUKk4pSCflb01SbsW3kYcOGzsjPOFqCZbWnz+TcmnCF23ic7
c1jAlxMTBiIJsEwKUlV26KcWEzW79Tj4/7tNg/ddKBc2IwuJPqGOjLpvHEOoITEezZQFXWhdcRaz
0QmKEJsK16DFlSiDJa2+R8wXsbwsHGJa3RKEsQcm1gNbM/GkboVBsFdamm+lO+2MZnoEksGFbdQE
V5NBmra8LUkLHzYUyDtYMezLdERtusS+h5SGK6m6V3oioCUM81N44W2E7T6q6fpJwTqURMVGgfkJ
U5KxWzqcp6nnBo8aIDjA2PJOIJ1o+G0zXGwaWoRFXC/a18qH/pcgSjBJwjDqYe0b4Rdbd9gw9Lm7
uhW7zKe0MJNv4H32JrS8R2YUF/oORp3mEu1XvnJcHdCC/VFoNpSF7l0b+6ysuu048LaLmB1wuW1a
A7pUSE6VP19khIgq0DY9HvlUfF722CLiTe+bKGdI3WYOjpJP42GeTVSHPFrnrqFjkknjbvOQk8yb
8v2Q44KTkFsYF7drXeb1WnAooF1aTYS+gjtKQPnkzxSa/7LA+4hbBFRe2rwRHz9B4m1OrNA2M2zT
dVJyhcMbexgaymbZHzOyI9EHVaBYbRREYDKgEKXEbc/h0SzGZ9EZ3ylLl1XmtLzGOI6jDM9h6fBb
NrSC3VTemA51G1ETiO6heY5+lMv8pe5AHsVR8t46TH0m+JaM8az9WEMlGSL/oc1Nb+tVzQQS2nhx
0FsWDl4vTC0LCmi6r1z5UsMpXpW3qWAsWoSCN1pXRCswEeg7+dfNwVsPumUSmqPRZ07Ygf8MJIZx
Q6PuA2Rt0Yl6h0H7HJl1f7FqqC7Qb5AWp+UP4Z8k03j+k90ShxNudCtzBFBFjWiCaIuK0KrGZdbL
9AEYAcJyGdu3wZ7MjZdNn+6QPSMwWltDtq1Vcy19r9843fxmZSjtxgi9u+t/xga1ERGOxxCIkGTA
V7jeNcvHH8e8EuLuFsEHCRPPCm4turqfCZc8iKDyFR1TjCId/VzKI7TuildvYNxI3wTSqCN5twm+
ACPvpkL6m4DYR3j+0IDTPxh6qAPq8H3SLB3AMgE6eLRUxT7INO2t9ptzg0w1mvNgzRb5zkcAAkcj
XUlZ7UPDJCgbxF7h+hdaQgz1jfma6eqtHsSbFmQzmd2XUzs330lWtUuNMS1/WNPZzqp7iXBobtmv
n8MG1ZlV8+nwIfPBYmBzkJnctgIssZDqx3fNI1kHtxBZagzWk50GP4NI4zNRBSfADsi60nZnJyy1
BeP6iBLAZ3LXNeg2lDlQlLJSR/yBDUz0XHr0hEVVvrJteorFdHZShxbAkAfaVCrKOH4UBmU4hgQE
LO6DP8wgy1gLeoZ17WHdh3b0LX10OtGP2+NM6OPsqWhxRk7svopEfnkQVljQRC+a+LJVa093yUjG
WsQT0DrMeKbAOtpQkjatKaeVfnAXgQ0ZIMBgC+IPosb654pq0xKsF7s4iV2ZvCqjefPm0l0duRC/
CquHPBqhZQ8bh6DL4d3SMel0kkWHMft4oMhMKFTyUmrn3OhhZgHh4ZRoL9NE0RDnJ7MMrJVDRmvu
iGPIrxknQH+KBWlOI2zW3btyIbIT8uFzewYo/BMxH9upfyhbebQa/Vn21I9tO28If6HhPIcdmlH2
ryhZhvCji9gWNu25ApComCJZfoIE3fjOfMxdZoqKynXrL/PdoSiuFUSY3HqLIiq+TNDN68Y5AnZ/
6oR79Z3cAkaBD8TKTRuV1yUOIhxz1WMxZ2dNVxKIJxuVIbuvq/YUXXW4d83627DbRxsxx8iAPNY3
JrOv1cCyD07YnsbHnJp728EG7VvP/7F3HsuxI9mW/SKUQYtpCIRmkAzqCYwSDi0ccIiv74Wq6qfM
3qDnPUjLwc28ZAi4H7H32m45XEWXfjEgagwPSY53awxiOg3I7ozW40w+zmkqebkqgMXOdMwQVKDq
z43UIfZwLEKG5uBvzRuJNGvNKCBNexSRpfvG2vQODeaDlwxnGWh3yUDChSRkx48dBExIRd3G/VSg
ERfZMvBObiUDvBNAQhL/eGas1T//MMWbwHaL1mFPefSCiBUEeMlJnw6YAGRMaElHEEee/M6a/dEm
7lklf31p3CnDInk15Ss9OfO7lgFTg5BeFVyYrKfvGqdDNp4ekpaqUQ7sMeX4WVtZsf3nSx6GdDPT
7fcyORSdQSZlrj0Xibmv1J9mTxc97sKi1Hedfpkiirm5T5D/V1gXkjq/wfiCm/mZ0JbwScdMzRN7
vWwIiI+BkOPzZTT8Nl1bx2YJ4TbT4ku0OGYJ1aGFRPQ4dsHeqoVNfcigKqaboWTgr7U+ENQiW+bc
8E2+sUtLNnVcgugSmIdE6Gpt849VFnMAPT1W3EaruuRLhFTkAzoO8U2z+PSdmPmq3/0A5T9FiXHn
jy9eDlo4qtmnT8o+lL3zGHjcEFWxUAuWEWQwVo8q3xlWiFn7wyH6xQOZAXJj/rVAsCLLmCGtFK+T
cH9gcbJrmNlRewyVQT3xdcy5KcmbSAsWt77F9AtI7qrWxi82I6CDUFUOjAroRug77Dh4yhP3MIzL
mqq+BoHxNJn1V9JmPK0MOfQu/ovs9Fr49nvHHohEsI0seywiGHc4hBw4j/E9jGLZg3tvk3bdlQQE
klgW4bspr1aUkbYMESqTioQVDXpan7EdNJvHwmzOZN3wjaTIQqmeIpYEgaZ5NAwUuzWolfwvcsqV
WTAvapyLmST4O2ZIPLy+az8KAvuk06zzPv2zgZN7ycvQZD81otzCTm89Wdys5cJBr5nauHjo+SBq
bpOyLsKgxLZpzkjPUW9tKwsDk7nXjDcQ1AffmHd10R78zj1AjzsaMzRh5FFrN2OInTXmTmur16Bo
L/EYMK50uxVqMXpCr0FSZFK5pt2VbAmkwHjqcO7yJFm6hxgRVooLEbpa9vUlftxV8hoJ75le6cHi
r81tokUrb7F6r+cIgDA7Ise1j56Yn5SwXrp4hu75PKCJRn5/8f3isYDSuPYL87dT4wt+FvxTGiaq
avQeBu1K0PrFaeIzfhFyefhbYuD7xXzynfGj93QMYZKBMSrRK+b5LUQhKCg6JLKZLg7FLOT9WqLU
A7YxrG3qMuzKJzS0BvMTLfB/Aja2hzGo+e6wIk8kznQXQGA3sbzoc/viWQAQqlhm4WDbd4HBsePA
ZTeq7imxrZrHbX4OTOdT+IB4Az5x9nl8v92BKGa3vLOV52EHiygtPfJHoU3ZFr+zU+kbhyHQuvTk
Ty+zhQvf74UcX/x2OXOQa646kT8PojrYWbc8qbhcXC07a2LcWnFzLjoRWoSw0X+SaBmlHt/BMv2B
WvKUNOmmYzvcNgHcxADmbCUFdeP8IuV7kKansuqfmEK91laNRqyqPuwC1jX7aMKNnHs8ZW9lfLX0
5JexTWrKb+mNn2XpnSmizhIyvemjzi6a7GyRdpA1GbEHbvTsjKAs2h4sks/9HngEXVJwEkkyXxlM
Hz0GD6tK5TfK4SWmFMU93TlWdXK89e6NKHvF1c9Qpdbuh0q8g0k1NlajPfU978gYFe16hJy67YPQ
cgXCkGA4FsyHunbYjVxOaCwempi7qxsn3uC5wmYpx2e7s885ApQQVM2LINOMPypgyGOKawbaUWOS
xEz5ycGd1c/y6411TMLd+GvUREdMdX+XLIVb31N6oCtqLbFQ+WQdtg0ZYH11sk0uobbD3qKDVOdk
bFC3zxqx4sDUWB4jHohCF3R6vCAk4sWlpOXqrtDRjtm5io5gcbxDyspTuVZ5inOv2UZke8HSH59j
H+07CCtMBBGbUR3m3c7JnkHq46DoC3QdLtYQkZF+uEQ6ElOk+zzfbY8eZLyCnoDeAF/G9R+hzhEA
ChtKqupLeYxPXcm0QNFXsfgETEKXFthEdPOwrrT3DN/yhiFstLZF+6m12X3LuB+++QNqWidKiS3U
2afoR/RG4jBKRXdPnONaz3iHrWaGKxiQ0GVo0tnGNmAagRKLVMGvxh6L7TBEX6PCsMb0CNqWSe63
0enz1mOH6DdsChhAk0pa8bvXVI96PZxS3txA+QZTlugcZBhM5wwISeXr5zqyeQJKOEf4HZd5GFdF
nT6iYLpmJmo2iRFqRWqNu5kHR60N23uwUlpiyx3PZnBGBEhuURmdlEl9qE/jFLIGZUjAmATzAEIY
L/9zyp45ruWu7cx5cyteEE24v248KxSGbe6Ksji7/NESxUCh0/0Jy7su/8wGp/8csGqISejbwfpg
Kqav4QpeutY8515AhkfjP3KvXOhJ6FB9VnMSNaI5uh+5QXFo+3W/UYUIjc4OXRDU5OUuhY2J3cKS
8G3nXWqy6DenELUWamKTM76p3UObTndsf46D1N9sujQBKg7FrN5nP1PNtrmvRbHpAOHSbDPRsvpN
xi59JKt7NZh8Cs5oia3LZZAN9XcRYVgx4y8/sn/iwjzSUn27jMzzOn0qVOoT7oVAJnbe6vFUaezU
K2M+95l3ToUClZg/LD8WnfZX1dG6QRfCZIY6ivzdoeDzIY5y5zT+Whq7Ye4L9pslEM7J/o5LJlV1
/lUlR3R4+dpuKdXMXH/rYvu0VM2t+afN4tlLmu8gZqNG7EuEXnT5HQHi/iY1YWKw2WsG2PsuffZs
9qxMmPaJo1jfqRxvL/orc4kEtBJIH0zX8SUAvYogIUOIaGP9OWUCG9fTk0jlt9n0u7Q0N/kSOJYa
uAYbgfG06To2huZ5Hq37BsWdNKovHmFCZ/JDMOgX1qfX2IuPmqxvZrFUWS16+X6cLyMTpcpep7V6
iAraMMHXYcAPwvWqSIWHutv6zV0dV39DNZx7o1wNSO5Llg6wMvNwBgGNgGr6wGDxxSZy2/XGC9VR
qM32LWAg0HaMD2qu1sLAPdW/Lf9uzfaOp3svK+aGc4RSmxirKpr5/s1khk2WfBvqYKWjeFnNhnaL
2bYi+fZ2lQTyF2MFXOt2wteIlCG2Vo+lV4yo8dsNcMfciO+W19C2F/hPr2Dz3qSHLmjK+2vnqRcC
uqgJEhZHdfJN5YnZNoe1otqcUqUA5+v3PUNY55EO5asp3Eez4vKjtNPpf+MNyOpVF4urXvjHlPqj
4ronbw/guE+yWKVzkraBtalm1KbL+xz0o7vKe9zYgyzOkTAfCUI9J775hGLn2cKyqsFJ75v2mo8j
jUSUPiyvSLkqLAZxUoRc9cTSRM5zWoIIKrQvmbo3VP+HqtAuSj3Y/XRQvvYup+9Gb6+dZr9Jn227
09j3lfD3PpBRciw4iCYfGVOABruP3u0gX0oJPOaRm/H7ZY8uRyazD/WRymA39fEld9Hjoc5fTcxq
JgPRi7S6TePSE8VgQFZ+5V4SvQ57y91Z0Sco0p2oprPDTtBfvtMwSV/HttjDjN7OnntvGLjBCad0
5uCogv4y0E5ElFGuLq/sWw51l/+LMe2Nd+zVDXxwmWSSKYz2aWCn1DG870R1H5NqjzaHG3Zp1RNL
yK3tUmzP+CoFdVPRaGdjRJdSkVBE8WRd4a5dZWN61Pg6WGU2rBl95iZKzPu6M4hQTV+VbHau5uCT
TPR7WC0QB9ngxGVxcXwKgAA9PNc2SS2qrN840Q5j9jjLgT13+j6g3rH5qFVjM+EhtgL3AfJIxEJP
ZrStRudKxG3K0TqS9KoNKB7GAZmI+5I21WdNwZ4nfEcGM+f8h5NislFe1aw7Qx+FIw7wP1xXX3rJ
3rlp22IzfSWIStZxor6BrlBaOs9BzggrqnYmiX2rCn73JjGb14KxJawcppseWvaU+Sxhkljj2bMz
73K4Y15GwzAYWzKQNiRTRvB3C9f+qSyc5gQw0i5h1dbYFkqTujrJhbbyddzrlvWb0qBHnNNbht9E
zKP56sE+Ip7c2JrtrPvRJ8CsBuqlEQMlLOwF5KaRBlY+zCpbjhNQh/bMiMTgZqgA+6bA5y0kSVaf
s3ty2112JU0rPgKb4UdbHUJHNp+eRRK9YFBvaXu9y6x1ujQBwmL7m2R2SNP1XAXGv4iH/+ai/Dfq
x3f1/8kt/43cYgQgTf53dAtv3mf581/BLf/8H/5NbrH/Af0TG4LrUH4unJb/i24x+BPTxAbuOjan
DEr3/0C3OPY/fMvFv+OzwHM9sC//iW4J/qHrpm5Qvtv/Br78P6BbOIQXzM9/obfoto9uBY2k7rDx
ggbzP5AqJF8ievfpU5KIq3fsSPOqw9TX8dzcVN2wR6aoNa2JzCEvJKThmDN7hqCN61jsDGSZffvT
pT2hydkhM7H0OaTC0/MhLtm7vR2q/D116XEfMG8lPrIytG0WOCy9xRlT7EEPb/AHeQYW27uIE9/I
wViqLrSRDfXsCdIeamb3WVP1IyKmWzA/izcDgMokqVIl8jT7uyFcMC2irWKXrKYXgeyBadgZbafk
J6DU00jaVn2DQf9jhB7cWxPmKtaoryXD5I8CZQYlqz/iNLsl5c7qTtYE9iMgvBpMTO0/lPKOa9EF
MmrKnSbpKbgTXDPFVUBp9OBUe5z7Gw2QoOOAHPkoIVqZE79EDbU83ZQI5CoPky/DI+wk7mNgA6zf
JPUnEQJAxcOo33cQkStHHjniTKZ0EWwAnxlPLy6ttqOEhE5J3NdB6u+Zd0ozsTHax3omFxOhuML5
bNpHZfx5ct9xvFFs/CpUjJZmPaKXO9riAmJ3O/ULPf7cj6Az3E3mLCFyCHOwz6U2FGVyYmhXHAQc
yjHWesdIAjw3cqtsV1ivZYt92XxnDMwheYhwsg2s50GBJ/JkehdlKk6z16T4DiwciOrIlmRDxioC
m3lfaMO10Q4JoAPGlisA6ezikA6PwWFG5SkFQD0GTXEA/IrJXM48ecbMF7X5xTQfCnvkQ0BYJjct
S9rU1g8knPLu5khgiDDEiEsEh3UDeY/SEX5DhDAAm4A9YZbs56NVIICILqy5J4/juZg3yiHioUcp
yPR+oNOPokdCEdY9ezHJdl+QPMAmFrZEejCwP6X+E7jW0Xq27IWx2z/MaMasei1wJJNlumZgP6Jd
ThWcUy5r0CronLdzc106WBIszwWrwqWromA91G31o8id8yBtnT37JY0ewEQkcdi2B41lKU5gdjp+
clQldSdIg5xHZEDh5avgEWUgYsUSDIW/QwdL2Mazn/GlyXAYjexJcC71Y0QWVruuAg1JCIQKxvsJ
zgHB4rm0AoYS8YKlZWhxT5u6NsS87dme6vSiOtrVLP70COFgQLebInVh/9iwHsbZatdof5iX7R30
btXL7LJ1Zgrmrsx3H1e2GNlWE2Fs0hE0FS16UJzyhFg087Od/yzzucn5G6f7oR22EcOcpjF2hXJO
DAJ2rF5dg8QyCWNCILucCUb2ZwrsfWL5J1k3+24Ynobux0KIG5fjXiWvPmsaG0SMJ7IdEOtXDU5Q
oahS9aOoAe6P16T8tMlT0ZunnpjkFBMdK5S5BcAmByItjl39LeavZYBFcwQCmq9e8JXDup/yR8Vq
ZrIH1H8kcPN+u9VzRFBWS33SjPaJMKEwYxiXxTeHHqQv27CGLSccE5wAc4rUph3XrpNx8dMMHFPZ
HnOsoAn8QU4ibDyj1aIczLYlmdlW7Ryy+ksSvy1UHjJAQo2lto4RHGP1PNjqaArWkeZDiiUwoJQj
uxl4Az4fspGcnAqFDTbuJjVbl0h6oR7FKztbcg0weGgnRvAE9CakHYyJ3BN59ZUW/ab33mbhVudW
ok8YO/GprK2bEmCdKlzFXR6b284LynVpuDwuhJUzIreJ8HHZbkhm3eyiqZxlC3k7yOJNUcvjbHjI
x4biznbcJ8At9Y6IExeMyXTfttkB1EaytpWv1vP8g+ifMJbJHXcBJsRLddSQTxMSYb7pTbLwucXK
0fwwDka8PRhzTc8MdmmsfQfCPXlOnB9HzTxJhl4sWdtd6ZF64La5sy/ZD+iqOEzabVpSB3MZKLCM
ROaZaWgqjBRQDzR00NZEbBcHORKpUAfSaEhar6pwwI472XjIApCabkCmCFcX6Ys8HxaZwFK5bxgL
V4FZwDroGJI1Bpwc3QdvXCV/gPqDPUd7gQZr0f6WTnNvk6ssWG7FAaKOPBr7A6AlIFWbxYdDzI+A
v8lOXs29CrUaNhn0CswBW9FugqI6gprMNh72b6eF6yOa5G+hKYE7Y6ME1WzMK/3QuOkvXvuOd7Cp
kz0uTDZsk0lLPAFl6bqdRPsbvY8G+2Mf1lE/oK6KEEFVdhaRB97+TKwHNHoUkd7P09iv8ikoDp0a
DsTyrIXfNN+sxB+YGX8JO7YfYCmDtMq0hQuUJGj2x/7Y1/rvaHDrsRoTdTTdRXoSdp1kKS7iHT4j
B6EIXZ73x+GGJN1oAXEmM+ebGB5zfAmPfZsz3+WwT9ipmNiarkbkqZ0lL7lORAKTdoPT2ycJaYrY
pM5ojsbgORvL5ph700eqAI1NxUiYq88Hi1O+ZjmJDexJDmTpLt+M1qS75InuIH5F5vOsZ2Qs0yiL
9q1DncMHjiQgWTyROmdyRyzAHmbV1RlsHg5bvIKBZ8oDvkzNM5z4VPnPmkLQHMc8H0E7HDzDOgqh
96c0yRe6hfkSe564pIkX7fE/cQB2300R90eTHQ1xTB5G3zI9MqLXYzZMRta+OFWVXwRrakZfPlIw
OPK9URxy2Tb7YdtMi6o+xjkvTEXAvWvbO3/M77gM79j5CtJLUucuNe7ajp0oHg+fVVDx6TQuEhG/
+nEagDHD4snt+Y6OCHpaBxRGKaqzZeHIcXOwqTQVA929fZvizNm7JTzPxOJ6SdIZU/2EFjx3bzhb
s13a6v5Ob+w76DytqQ+SQXitb/AGYBP1hXN0Jguxe4fEEo79foxkfOhH7mP+swkBcKLOESFu+E2L
VbfQJBBLwQEJZxq02k87Es2KhhvVV2HaWcxlZ6zzEDqPvDqCZbyfYDZv9qAzFkwLPK2qOzsaHG0Z
DOcgrdQFsfRBN9n+JdMTKUafbY8x3AaH01r32Ag3VgewFFhSau5tefQjtRmW6SWd9cBlZJoVtdDJ
yfdpey6tg2/GuzH1ceIj1sEZSGkJY6ZBBNrHIWPFVVzMB6P7nEGjGie3p+XGlYzRruDExHbM/Jd9
bk64wIcwGN6dLOPXCq6BQPNOogCvQMibX9w0jJ90FNdWmrxImneA+edA13Za9uemd1lX3xUKsTv1
EpCdqDY3vXuvjGM3xQyaxCGvjnVchsq/gfOHwFXudQQHnWF/wmkmzm48KsvZm1DjsjLaT5B+igCh
YPJRdsWnZkENIvDKz0LOGUBfHUosn5qCPZfx2gKnzrOQmEuoWat2PkkNYTufr6piwIKPlNDe0L5W
1K5dMIea+1E3BD+5dyBVj8wN23tZYyHrZvzgZDMXRwtlUK/epWofRXodkQvIaE+KbUids/LTGZUK
5is+dkVJpWwg1+K+x7/g2mzuBnEmywxrP/u1x6rMVmTwbYkDg2NzcsnVsA2ko7Az7ycILIJxZ2bc
ORMa8OY9qIuNbtA9O9EmcHazFhz1dlopNd2lWr/C8y/R38882NQ+hOwhvdGdN8VeHa+bX5RhC3pm
DoyTKo8Hau0RRVbd3ScjApsFPRwstL6LYIZdYFJFyq2QxMXewRRfgt2QzStrC4zeA7v/ZqXzpVIp
U6MHnbhoBLwElKEocL9Fhqpp3I58VvnY0cFc8DNt5vEng9QgmfkwZFyJ/hfjHttimqSW/HVuMZdM
CRYJgNXT9hTHn6oNx+h+2WImlJ35RRHC6NtAN/xd5r7KXWswWxkJ+nnsB5x9/bMGoKI0HE65lwg8
QEzFH8ykw3LVRcXywBiHPEk3PgSNObkSi7GuyMgC5X432Zuk8LaZ5+8l8j2OJ4DlXnwV7OUUABXw
LS3yivmlR6jAvbxJ7ZjUHcY2RH2MtY+KCua/YAZloxbitzDhVgh3243wPHEZGQcFtdC37mLn3qju
a7RG8F0gC/j2vSJTuPL0gwjQiIFlTN7NsVjrCb5LC9SMtdbd9DiMNq4lwuYzf9MOP+5CRXORojz4
BQ2A4qdGHxkyRVa7q9obwqSRVL0AdOYytHCiTlq0jvX6UWXTzYVwibvRMugNhbcvZU1qWHmAirzV
5LipbXPd+Ze+IkdHq3ZQSyzt5AHqahAOjt0bt9eqn2a0kfdZSYfW3Qn/YCM/0VL3mOvWUTcvPIyp
O68z5nUNPhk0+PukeJvKO8OYD/Q7lfeQYPZrKgbE8YcbUxCgqKmjT8Rka7pN5V4tNryM2fE9ec84
Ctedwv5A99WYqBYSvrXIwmT+5rTq2QZ20LNVqaYrKElwlfgcwX+XdU9KHb4Q69iWdgg7KMaX0RLW
p827Hgxa5O8TpZ5M74kF3toSwzaAxYRhwerTvaYtTcMCNbcPPSyPunySRKvnrApydl4zuEhJ+PrY
1jemt09RZOyS+WtsnDuTDn4Ml1EtkruwHE8ev6plvBCvubcZ+6869vql121JCskYSYy1thnHU6H3
YNwfp46tnvbNmHKbd9Q1CVlnYtEcBs1+bPsNYos9YsPagPydemGLQhVjkrhiXVmXfnE/sn6IBC5U
UHHF++D7OzeuDxrPQBOb12JI2YpwtBuxt51i79yUxWk8WBxeRnqNzVvjz3tPQPGS53mONg4+4Fp/
rkd4j218mBznbB5a5nwBagzPgx7lRuAbNQg8Ns1MTwtZ3TgWEJ7K28LN09nIFhL0D1QdXcQH220f
ai5my2cf3SAey14mJgpjdZoMVooxMuNHx3tylqU6o+YpYWs1TdlbkManXCB/IIJ3yTdz611EGHMA
1bSuzAdGxEZQ73T8jLBcGT169gdW85NnX1vBloyzkRCtsNRAjZCfdFEEK8Q4o1I72DVBuvX0dcJI
dkTKXRSEqOHLoUSCNV5YP6OJOqfnI5YvJvJYJ25OItJ+JqiIYNSIO/QfEm9+wC0H/4L0ef891R8w
wm+d6md0nwhNa1PrmPoZ9e+zG/1humDuYHPaB5wbck2cLJJnRKhVXz2ohHzO6a9RTmjGDC3oEmJn
/K5Te0uyIOP2ljQDAZ8AjA/npumP3cJU25pTewEQs1JGiwFOhtIZXyefLd0YDrG85gnazLZlIqHe
/Km4zs6OKNXdiHCZvPW1Kq+mE291BSohcDeW/ZiA8oQE4y5f95l8iMX5TClqwVu3jxjxNy+GPT1k
JjGt5XuKwFtQKjtJTe37OwavUOZPsW7hNPmDyL4q6yvA15B94FqOB3c84htbdbYJcWvirSIG0joz
Ttk0+iWadmToAYzwt0nBAJ3gqlacmU6/GwJHfjxAKY4Bg3KTLcwo61GHU4Ea8G529o7H1YlqzDGL
tZfTmMbeMpo6OOVF/2spsROz38KZwBWU75mZNdWzn/fHFKdCq4eG0+IS5F3IUK9WrMRdnmKzIV0A
u4k3nisv4Cay1wF5Gf4DoA0XsWD9S/rbW5XsjTQ4ZgRSVyQf6pUNRTXZ1rAksPOWtYAkcm+JJSiF
w9W61k5xAmN4q0BLOPcWsUq1durQUxWkUzfIT/THhH0gwVQr1X4Fon+yMbJagC86IGMy+OvFPq6j
VSWmL1WBZBHEcLFFSWCnJHoRaqZ5S5pn7tE2fY2Cr977EqTdBk/FwiOc2J6VxrHoD0FRwFg6Yxwy
tLe5Af7O1KYFQKn0eWM14z4GljXNOatkGZbgt4zjUMb7FNVPcMOOgCDDN0Iw/lKk6wAg270rrxW8
zxKIcBkzHi3WlamO7XTLM8YdckDpQajnxGs0iJ2pkS9VYthDaDBo7rx+2Nt4ydSSjqlgXhYIZCrz
aIW2Q39l4P5YdRmHh9kAtkleFMOqJLovenP1MFftLmfxX9dPXe5f0rrZtEAshvimmydf9GGcvgWJ
vR1n8yD7IawtecC7fuFpWFnTTxxQstnGrubhnFv+4RwkjGZllIeKDPZCcrDg8h36pfIKZ/kwmjYD
ZWpCl/VS9gDqJTQpVUo9+M56a+Og2qzQKEwOIAdohlFCRDbLPvGXZxpWpSNtJSHMJwDFaABVmJMz
PKjTCAoCsItMfnWy1XncVtGIIl8H6xrgzCPGrTDNVWzej5KTRyBUK2FHsJ3WXNQv00YQzeNyrE5M
GDtE6s10Bam5n1CNGiXcImYS05Q+PM65OCQ4yGM2ZDZCJoQ8tP4Qw1V/LHLmnNk1JRmTxIKVgcKN
nDx+WgX7u310Jf8LLSmsH9bB6fq765DjoE05aSVorCFkDEJvjoWW4yjzm3X1W3H0cS3JCWwf1C2U
VkrJg+I/7wG3EuVSY+0m9XAdMAHoc4alkO5kvksGvBbAcDG+4UFAr3F1Knc1eyeyHeJCXEpoPn5/
HSa4sdmdHfAfY6OJQxaVq7FhrGJ32LXsFfYZhpqXaZGTZ2qf8oLlcApQ5AdVu1c+2/HpbvE4CcEU
0v/xUVJOPZM5iDITWB67mHbtUkXVf/n4KsW8TxeKjTLDngkv3h9kYcneJ7gV+lrEU9qTqtt2PeXi
+8x3uZ2+cYYTMC/3yvyMDcmzAZzILfZesyfEzuOu1tmB7qwcGnfzqjk7FmqUUIieeBvG+jLgqvbw
75ZDiNl0nSbdZUyvyfTpJQpqHdpfhr7QI1cKlxOFPI9QQfWd0bVDfcXKne8N5zK0wIOm49CdZw22
m/fmjFhF3GED+C3Ir+j+NHYZuFPXxCZj3Feb/iVFkpOg6dE7YroQvVcnIKNsPXnruILBq0wNJ+fR
p5KuyRSs7ZdSXiOn22NVxw3wVDsftYLQx++mJ3e5xogpbtmPoFAtLu581RVqn3wV0zr1+bedvMzD
dPCsYT8hYRZs9ZXs360AubwOjTjd0spQzMC/8vAVtwhtzmlyQEXfVGwhs8Osg2nLEUkwUiT3YDsF
2qG4ICpfW94MkOGmnCPk7z3putw2p0b7MNpqbXP618fOpRJPv9si20Cl+rG63zx4krRRffFYD9Mu
Nz5Fc5vbryHod0NGIYSZ3Was5itrr49vbjCvuy7ZN8mpEUcdSAnU1gO0GDwt7Jg17TxF5laS0G2a
/tqpN5Kzp/OY1Pi3bmDj27IjteDYqLIAnuGsmYsL54I9bZVW7imffxFXry2bZCPj02uhYnMCA7no
B5J3mk1jAswfo+euUmHp1VtldB8Vtegy7sWHXDD9nOcb0Qvb3s/Z8HyDZVxbHdJTcAGxPu2Io7q4
Wb58+CvDyW6J54BUbw6KtZnLjoG6izX+LgJTpAZCgD6LobqA3YzmrVtkoUl4EB3j2h82CTsgf9z2
yIQwm6zIJ98U6Y+TTtvAL8FjX+rmaaSSseAwjnHC+/MByBJF64k8gZDB0ESJqqZ7aQ27SMf12bFv
rjnDvOZVOUvnTsSmMZ6kquF7t5Dg2N4U18mfnr2O5O+GHMrFCxOnewaMPdnI0OEdlJaBj4/EeBdi
pE67ieziw6Cai+Sl47vkRdEmLx9q474k4n78Uk11WIi36BwQu2HbYzvTxrhXq7XW/dX1dmpQ8jDk
ObP7XBXmA7gpPkQW4fEATxQk5/Q2q1cCUB1vTzBs/40RNQBV6DrlToHkqOxb/ja3V8mZNersxyF9
Z/TUma7f1zikjAYo8TgfB/vV7Tz8iv1m7tHlzZ9DwcNV4W9roU0wwcy0fNMa3ZYx7qR03nFEenXx
NBNJaszYRfEFvo86ND7BdMzlTncmXEwSUT/A4QC24/Q+V/0mahc1e72qCQv3BwcZxNdMu2inL9Nw
DczNZLibySyOjQEdNocD1bxaSGxRFKKnwI8rEI9a6uwj/+6UvOWOAeiwP/oNhqDa1UOzGzZmfud7
6THWvbDMiLBwzlp3Cvz4RVHzO5yLNmkEtAT9iJoA6w7TRt79lks7hktXMufWnhxa71Q7TuSmY0fb
0FVuyiJ9ttnEVYiOeg+hKHKNjjC6kris7Mmvq60MGNUNMAuiaZ0hTyDAmGLHfxIoYgPd3gm9OBmM
vY0g23fumz0KCkixHzz/MhjZ2XEfZqSCY8X4kuYP/mwoYm1T+k9uEG1T/z1vXvvUfSaP47sv5lWA
zwHDN/4D6Z6syiTpljpKHevuNBceY2pIdCYStHqbdc9QYGpxBQmIRv/e1Mf15J5Ug+dZZ70d3SqT
rE8ErLn1HEFwWTlK8FRS0DEMVn+ZJ68yK3diFrtUqdeIn+5I92Foi9BjD4YsEWSQtUGWtKmbHwno
oPXlqaX3mdv01LkbAbWK5NeTsFknL8f/NeU+aTD4MeNfB9O5UxEQTgDgJAWbiFPthqdL7RhuHvgc
5ilUQFtNXx1tpvmx8c5FuFffnASufIz7sz7vEnUdA/TPNzSJXLiG+uEm1sQ1S1681t60fjg3r2n+
4Kf300TWxz0xu6cGhc1j3e1jQdRJKJ8N+5CpC4GymbZLJ3h22bohx8Nn/uF+Nvn8nZHKNmpUdsIO
JRmTRidRaTv0RG6ymXpm4WWx02qEVdNvYdhHN2n2BjCGqU9f0wYPFLUTmztGugjJ4cUy4Cjc21z0
J20odnETIjLad3N6KRcdAdQPeIOMBf8PWeexHLnSJtknglkENLaptaAmNzCySELrgHz6PuA/0z1i
k5esWzJFCP/cj8ef5N4xbxUbxUzGzPQVFTjrDnRrKS+Tbq/nwUcxJZuhz6nOY/+j1CDhsMHc8CAY
OFTssKBCF1RI8No85rwxAgyG0EIik6EuG3xeD3B8QfwOza4ZUsr53rXp1yZCkVLLYXBxbvTwLSMK
NxHDp1vv08Enxtkq8W2SXPBm0eT6gpHj0CLq3eDmfwbOo+blD6Z+N9UJRi3kqWHRgKoinIua++o2
KAcpebdpYxv6gwO7MBnHreV86QCsUOsVNCHis2J84zS/Bmv3asBaCuSHwOXZtJ96351ZC4DULuAy
L5PkouJrzkVAZ41yeONN9AA6uVw6DThEh2ts2X+UyadNL3mYtltZstZ7kKRStXW+FAQKlxiEEbx3
poPaMfsxdF6Ve+Q+FxIjKPYAau1woRawRkY+u/ox+nD84koYZIU/IU7Vpci+Cus9J5GjsvBHq9gs
M//mwfWP+i9LO3jwfkMdBDDdrYW/Vby3sYT23iWc5Cunb+wlJJa06NsBBuB21S5mSDvXujBPBmTB
rm6qlQw5TmhbwYbOPJVab/sld8Cv/+YA02r/miGHJcZ4jXFyjeySZtKt+xQ+dNZwN38o7JFa4HYx
NfsaNIvMaOdIadAAPDGZ/9yyubi9RzlC+FRY48E1vb0H2lm0J7d7HuMA6QAthbNd75FvxIjMc3AA
ULSJ0YCbdAPYfmmxu1bIambKQHM2qePu4KyNW4WSSO0JJwYrAEskLwvXuZ4En90CBeNS60CQSu1d
n16csqC/3o53YRqu9HbYU9BIJXwH3Cx8bIqlm/a3jnSarrx15bSHSUyomWpL5chhKouFFKh9DFoV
JTCBuzaVs9Hy9Kmr4x9SGwgX2ArGbGNNP2m3Dav3GDha7HZX0RiLpvzRa2Ah3A1cRkYKPLsWEXV3
XyyXKXeypJqedDNKW1WdDc9/HfW75pibSBZHfuGxTCjIdvlXvLakTLgwMJJ/VzbPXTLuHB2MHFZa
RC+qJkJu9b8co3YQH5+Bzm5wFPoPbYuU55vl3vK+5aTIZcMBUg1OpAPp6h02uuckR63CfBC3rym4
4KTQfhzNaOi4eyxKhkwQkl1pXiNfXIt+V3DcMP2Y5j7iBRnWRjV0azFmJ4T3o7S0h1gf901d7IOQ
ZAD+foUmQN5rW7db/H2XwqEmM7wa3wWiLyTjT4eRB0+LXVxEzQlcl49G0B5xBJzAaf0O+SbF++fD
4y1dcx8206a0+m3ghsfCRu3BfR6W5xDgE8tZQPSllA7CP3NJq7f3RkuiktJt6lBkDZy5cA+wv1bC
YaWxPDigc2FkwzQWkMCyYJWStXp0h/afQcDnmNj1vk94feIHOgqWXpqj5FV3h21tNJDk+y8fyrfN
qKJHIGS28OAlc3Vx7uPnXHgYP9qMpklPW9fAcgRHCQOXq2ZRKIVIrenyTU39IWbTktr05FgUoya4
dTTxyUCAFmNnxelzX+IdYjq5TP07nTGLNipvStbY3fFlCblvu4YbxbvbN4j4drBy64LKSH1Yp2Ox
K+lxRvuk0JkLdwqNL7Hv5AmJjAw3DeeGfwOou6CfHlPY0D0m0BdqN+DcSwtT/zwDJyYgyXbbr6Pg
O2w5nfDmL6RYR1wdK5OOYkwYmnmSugKOoWFAea45bEaxscc8zhLQ7jSLKbO/tpnOTePPMH23mrbn
xLQaU38zkeILwYwQgM1/TCgTda8O1ObtG45kGjUtWJvr5iWfP3khh7qm3U/OL3iPM01d23qE+oPz
iJ7lhV2DEsYclDoOVFsdK7a1ovwdyC7dDpnn3GQHWmTkDLoFAbj0C/WhkmIXxnJlA7AQ8bZs+l0M
JKLP313F3gTJFHFV23UQ6NpiM6BZgLu4MijpeXPkPT6majs2d6XCM6XMAPXpSjKZ+3K5xpINy23G
cGBAmm2uESSbChA8Q7hAe2HRXBXJzZbz3LnfJPXFMoFy4DrDeXHkCblInzf3uEpIIKVRew3ws8tu
4/fOUY+CtaUHO+nh72q6RYBEjx6yCCALmKrcmOS4SAgv68I+lHoOxjVY1V8ub8gWZ+A8KkJpxxZU
vOXFi9br11TNmzuyQtTfAUyte/xbnuM+5NzNfVoaM26GuQ0O5l7VAfNQyD71tNcsjee9fIzJojVF
joDwbprv0cRBFJZKBF2h5y01UfKoHxkyvDgcfuvOQZs7JyS60rZ7KmFo1pb/Tzf5FBdDuYvM7kFL
jHe94ahEenbboMFkEE3qUR0MRflAq12GkVMRGXu4hDsRCfKHfNODpWpifQXKaNHp3MLRLyDUOzRS
gOfrLxHpFGMw9jRIbVo33NDBmsSbXJEBKBI0BP878ttNxqUsTSj/JPJeORPul3J1q7x8C5d26arp
EE/fCQY2QkHEEow3ciMd863RfDW1nxIhhczH0qMjQ47bgOheX32PMNIBTcvwqtg//RFe2Ayw0p+0
Qe4A3KHnR/cyMHcOIVJnqSIbwpm/rwJyAjNIDx+dys6yM5Z2GBOYy1Y13jgzeDSsjymHcdRtqpb/
Zh3OvK/Se9RjbVdio/dz8GHqMomHoHzQh88+RxQy17HHvQPW3Mgz20sMX0Zzbyf3xyG6lLMzcJQl
ZbZI8s8iNLjlW49h1h9DDQBnE5+Bb6yp8NiO7oQeppaGFZ/GrsE03r/LjOQ4CR5TKxjA2MQ1oZZx
EnS8raadyQRzHcAowmJWTuo+tJxdbFZ96g9ReuSpJ2QOFo/Qg+v99E74DnxmXVjUqoI9PsPzubdj
xz1h+Jh8loXmq8hg1TR5cmZAnRhkPhaaZT0KDUxoA5d4GhQelc5/S4EPhXw0swvmUN4NAYTjdLy1
U/VYFeGZJNCygSofNuI42xkpCuxJlXTiX4deW5eHaUo/mwEKAGEsWqPLWe+u2Wk2dEOSBMpOXUJ/
hDZZ5iviLlyaNjomITUqU8fl1R7ES++RK0rESYXhezc3zLvBQBOJ85KTYSEUaFU7EYaot6pmem2P
W5+yutUIvnw2UgUPFtgiOmM4+PIh5oxAvkYrH0XPZJSyCwOuZ44dtDOU9dH2plhaZtadJS92NkHn
S23CzwmzYlSF9B20PfDF+OZ1cGAAzM4md2YUJc13+YR6NzCW2mLUSFNWA+j/q8E3yDZY6tslNMyh
0QXkH2FN8jxMrHHO2y8zv4pEhKCIW586OdmsqI7+ZRumgUdSqYYRyzVNeaRaBm01J8s8ESnfJmn5
GvL5TRp0QGsUa7IJED6MBeXhe0qx1kJOB+W/ELgIkf/Mb0+/KApAZPgWpHeo9kdOPuvZfqEn5Z5c
yzptUJKZnWbzCR0PD78hTkjadOKry37pBTvd6Rh8i6UGcqnQdbxn8b7xX2k+39ghvRicZwmX5YJ3
DMofk3ym8cZRBtAUu94/ZkGfPpmUE0I8Ey9ZxGUxexlNNps6ji/VoEpAfMyrlPOvUyxh9mD2r6nd
5GsGW5RTgOnqZxqKH97AIHE3bPfdMK8IhTpEAFMSTxnbrotzBppDu9FCUpwDTsRF0TPkKhKqUeKm
hWDKeGcwMnsZjNyCh2YOFYFY5HjJTN1O6w2I3gpLciVb7I1o4+AvQLy3g7wRSqoPshq+YgSpXV/U
6GlDNywxrGlPsGbGghDWFJV0cMsERKaVG2vLvjYS7wKp+KcB58sYXCJGtwZoT9X9m9Dcslgw78ft
DAROsv956Gv+BAywwo88nOeDFWLh0pQHUP3LOctfd0wFewhPHIQc1gWjY/s2qdyy2MkCVCEcDIa+
kt1vyj20znH0mc9GoHa9YmcmZzI9NGhdXvBV4XOYSQKx9allKSJPDF4Af4RYuSatJy6ngm/HYNQL
XqIMrOVIwBSsDH1vM645xUI97JroMFgfWa42RdECxPjX4cnWLHw53rOMcdjT32I5jO88+t/Z+Et0
drI05HDtbdxvkD7pOd6m+bSRBpfvqFylkGYm5nwagrlrvuXWZ2wye1Jkbtd1+ZSVry6iUSea/exj
nYpD4ZuM7+4zj5zWBgBkZLM9DrG4XaKOi+TMRd8ZkDIL0RBXPrFulwztiLWsEvHRw27r5CtpaNgx
AhES+4r/ZNMnkRZvHZWSks2xsVEN5hgkSHE61gBiQtFheh7l0FJ/uUJoHA6ikdUdCiPX5tq+OmwX
hpPs65CJPsAnpOe8OZTYcMYooe+hX6aPKE4jd2B1EtERCcPyrzZaPXFZCmL87WBue276jvXRyYfS
acAtAnocNwStkBrWITmiyu+4fu49oAQc4qGDlVuYAiBFjaWJ9Bx+I4suM3XC78CCTyF9fkyi7zAu
EOnAtRMFSD6yEhdAcfWryzxA0hhwYD+uqs8iI3jA9II8dgnby2gbkrsdcy/sCFG1GXhq9Pbko5wS
8dScNw8Jt43eSp6aweLn8KoUmJ+LatN2EUR21E50TGfkFPE6IUpT0Fc2MQAvULldhG17Tui+xc2+
IsJMUWBM0AMRqpTHoPvR/Vt585nbdmx2vX4eBOdIRkjjsNSIVFjHnqSA4o5eTg+awrsdpiutPjr+
k45ZxGG9z+F5DukTGLpDwhU9LB9HCrTqf1OFjV6/VSENCQdgD7PPKOnPo/fjg0iRAe235Mcwa7js
sEZvkdYWGwuX7bizMU/Cr6PWtannGfA+5UNcczPXLLWxvV87ZXWZEDkHi/7WHwE62+3XauJfwRW+
yg8E+AnUPYthC8xn2YYNTb3r0D9G8XOuCNJxDU30TVT+4gQl+Mm1aVeYGGsoRsQhaMPcTAeAw0um
tgWSW+hvJwuHsqntB5aSVty1au1ouGnk1eDK0rjbGaFbv8nAPvbQ+TnNtsqFj/0y9EdaI91xKyhi
md86E1P2mCuQAE5rl58DSRBI+cMsxx08lM0gkAv8fXD+Mv2tTn7ZaOF7d5uA1dKICq4nvBvihtgf
RzsJnGFvJE+T/dPMzXYfFobP6ruISPN6wPz/2RRuaf6zUWIksSpoRE7XTEu4PSMNSwxLh/LmFg/O
KJqdbLiV1FX3b6R1FNCitPdytNK940Z05zKrrZycyxY3oY1FLyLRmFhb1bN7jrKCe8KgD5HlxxDm
uz1pWJhHsq4p0JhHz7r2XJIcGZkvGhT0skdr16tggKpDpZ+VuS9Nx03KD6q3muJQEgwFA4EWvlPP
1LxwUZCdDPiYe2G0bT236kPPY4e2Wz1b9QPSlKvdKxuip5n+Aw2SMkBjqdKo1FsZNjHIBC5OVo6v
dsruiT2MV/BOGTBPp/3Y+LW7DVt7YwfNu2Sw+pVVIcAubgom4ywuliWaW8uCr4VCrkO9DzYZ9Qk9
rpkrROvr2D4LPvYmfxGD0KDj32XEhwH7hMefw7gC4VZnIg30IBJfQyJ2ef6QJyfK2bB7MmByf914
64jbWCRPIyEiO58OpKx98NlMibZUAytnV/dPxDzd9Jv+nXvE04snmn7n6iXpsbraBJ/adWsgxGGl
mbsCnBZelPnQYCQB6gNfqcJvfM6HF68zLx7cLnI7Wvc3WJw3RyPt0ZHNdUK3VW3yrwmzAwW0GN1T
p78VNCzQZQFuNxLvaa1fpoz5uaq5M0++t7SsqsQaW7DMN/jfyEDatlykmiu/kVu3ptUmp45ibj+k
IDNq9qHGkQe6JPsjlcuboLCsYzrE5Zad/1Vpqyat+qvVGgCJJl4cUHG7mLqYLSflgNzSKcqTSwSM
iUyNxuYnyWdCJ3hMFUcvB/pUocFO1ctyANLFB0Rl3Ff0ysK/ADmoj4VzS7X45DPmBDdfXfgsyIWO
1ripjHGZ9uBj0zF4ccuuOOttHa47MHOLdkpPrtEiXTAaf/DNCwOshyhVDrk4WhaN2bE1ZXhKi14H
6aDsa52hlWcVPKQoAmsZQbjSAR73ob6cbcfNAFE3nbCfY4/ehVXyRZ5dnw/EcsuZbu85zcQrtWoL
7YkqFMq0rnUAR8PiVgaiVTFhyj7k2AVcMimaEQPya7KCAEH1W1Ixzk7SHySc2Y+DLZOPLQMV/kI8
G4R85EsRWT3voRv/OGoQPBAL9Dlvap/9va4xz9gtBr5IKw4ZY89FxdPJpRtgAgBrKKUOo5kcQSIC
su7lUGmoP4YW6VBzA0FtCRUAkaODyV4jJ8/JL02V8+2Ek2IghgbOt0EtVRLiwAjTR4IYO/wSnCMw
fk4V1gTYRuWilsV7ruI9ycBDYLLzBWF3GwfbODl2yhNZrrUg9nY0zeKjTxbcUx1ms3ikp4DJNHuf
jLA7DESzy45agb/vzUqYyBHJ4zhASennhyTVGm7r85d/P/j3kFrOeIj1XjGWnL/8+0FVaYxSAF14
sF4OXD56a/n35YjdBtqIJMJoF3FNKhhiiyqYaTYiF4d2foDQPf3n4e/H/ufbv//7//zY3/9Vqv8/
f1mZT+HBrQ+FwVsQKqRyDiNIYgZCTRyvNA1dwzHUzZMBaYWIA9+iHAzY9pWA//n3pcgcvN0e5J69
S/NrOwXlEedhcfzP/5Asr4K0gpuOB63sycZZoh0P/3noYn8R9x3eYJ2YTg2Z8PD3VfnfX/3n28ii
cxpHnhZ32TFM/veDYUiI5W6gcbc0E5gmWYIwax2ZqFFBkGFQGdVR1zTihfODFTPrIx39//2YX2m0
hoNuLJ3YYatVVM/PX3GPR4ZKRjQJ9AyTe81iVLlBFeJgFfRJtu+9b0BxzEOlTm060xAKH4SJXsY7
BNBb2Frm0R2SqOb4GlnMXnvzSO3y//V9OATTMXz9n5/w96v+fmqb8ynxJdSVSQxA5Fvnfz20U1kf
f1qHQZMv4uPfQw8Wj9Xyv783eA6Yj7YIByb5he3gi0+l1/rRsnJiNVCiMLSm1uPUua+lUvgZuJfo
5l3LM0k3JvqHFtdAaWjwk3FzNw0VHRjbfujkgnCJ4VDH2OJue8UFxKqH9ByA4Ty3uneYlMShTEZn
3Q84skwZhycbSi4GHWvTmKKhz0YhtKJgHv8eCHg2qEAa1oe2pCI9yly+1FhA29xTazioTm0c6a39
SpJA4Y7GLINXovELbV0GwXPgmxVDuKQ7Ogy4EKw4x+duf/ZroNchCiM1xGT8RNkdwep0l0oTD1Nn
0zNDmTPleNgKGioqbZBfiNlzbe9IEjlBjpO0CxY5VUX2hGFMVPV6gO7D6Li9xr5Z7KP+yQ5d7SXA
75133Cr0yQq3us6NDa+5v3e8CKNvrG075strY/I2UhtWtByLvZnTUBEa3K2oGLxSnBEhnAuwgqEW
HnRuvXN9BRSwUW1UJeZZRvQAMMSGAa7SUxFUnMay5lacJ0dpHNr7cB1ZqPSRxNPopshkVd1cQ1rE
5j8aNC/hB18A+6bPfttH01M+EhscfSZTcE2ebI04C9aUv584VsjoksvmPtdxuxjwXrbwCTH/eCg6
I6Ekl/vMuqsikHx9oTaD6WN2qb14WaI13XuMW5zms/daxO1atllFHQpH0NjQ7B08N3HLNQ6nFN1l
wCzd6eY5oPONDEb6qKZ34U393SYJ6eBpS/Rm3Ol408Ip/i3SAFu1lMmtKMW5m0rjldeCutushLs7
MZo0ZRlsOdK2K92G49ClyVNSDA1Wztlr6ge/uRito45V2M/2iEPo/0nRnGOo2Biwhxcrq5NNk3bj
R0Q+xinz+hao5GF0M/dBohCVkeYwS2jpS9ONbqsjHJU82bSX2HfTq+y7g/OWu6GRbf7nx6p4VqV1
CydVO7TXthEYIYW6wdwEtWQkxTZGGrn9PTRZWGFBSB50g9K93HLCqz3pJ5qKSI0W3FibnKepkYHY
ZqVXn4aItiGpgLNEIIqPGVS0IxJ5tqUdhdbcBYqNw0aogMeVdnDihC2Mc5fYJoPpyJtvqUhq+hhs
Lc8pzzhnynMVcIooytJbt2mNqsJBe9OoQV84elZcKuXmJKCsemvPklpTV8XZ9yvcvE6LIcYivhIg
lq/KtgXOJO1ob8TpWc3vxmTC+zx1mD+AQeNVVIaiuL4NvowE3SzwWkkrtUsQddCZz+agWZRsThrB
cAorxalVJg86RbB9CtQrdM82WwrF2ZFzCyVTUx+z367Bou4RKLwnFIAuy1qSy51/L6ij7ooiqZuq
OiSj3KzvuqacW26RTtLomWhNsVcjFS0OdycmqQ4fl2cLDszZbXwiPBwA7bh1bo5tNQ+J41M8gKQj
JOMe/gzhQhCyZhI18DaiQq2ro6ROwTluI4mtmDEvrfdDG4pj1zw0dYpORNHpJSD5ehTKaY7JMILI
twsfhKzoLmlRdZdBBnc7IM/NS22uMmDqF9B/7lrnRLhyZSfpjBIOfJpwSUTRvgeG91Kq0WPv41qn
d7b+3PR9twYMLzrWZrzokGXcmuJ1gqYe4NHCU/pu6HsQNVWc4i8anzqs+KfUQvyIW2MdTtn0Wbrl
U68TAvdjUR21KIufvJqADZIJL3vyzFkpW/ucIva6SLqVNHCiVFp2Lhmg3nJGqE7w5HoR6E0MtERS
M2vbVrjn/hYp30I0p4kHK0OoP9hVY+6U23MFxvbXkiUka+jUY3+sMl7tdnD6o2VSW5vSme1LnENW
TZDQHItQLuh5KNZuSJVTSokk+pcyDwmGBBlH/3l/OaR4NL1vgaUOODD7ITwr7dRYQcEvifABDn5V
vvdTLK6GhW0z7x4FcBRNKIb+NEFfq3DUzn9vKC9BDhNFPEBCCqIdx/N933nJke2LgsrSsd8ivPSz
carcNSxc11pKbZu7tLUOvUyvSRgGV/sxKCQtoCxWGxlR6SjLim/nH3M5W+x0neiD5yMXS5vtszMM
56Lmh9Ci8Y72aPGfT/TYmRRi69NetZjoh+Ly94GbesaYccZvS1U4QRCtOZV0rRJs8UIsBB5Sjxnq
zVX2mdzVvDkXDMLIA4nuxY9pY+MCA5QxlJwGciCEYWVv7dSMLsqnVbpUUfyfrxra4q2wxQyJ7L8O
Bp9pqcXDytOSV2Ns/nrMqSi3bH2fgAoIQkoOByVIAXaE1IehexvaoDj3EWY2FxUtMUCCkJ6J5glL
chlUV62C0t1SLpkguFrDTY3ubxM68dZ2U/8IyqITsb8Zy/HHC2Wwko2x8f0ZkWdE2SqaUoQfJzHX
Qovo8K70HSOwm8GYExehIN3uU2VnBj4D0J6IPcXCeNs991hZiCuG3b7RctDBR/0VeoXDp4yM5y5z
2VBQdEdycFBf4x157fgApBKrTWIR1mLr9xoMCT723K0DcXLM+uugA+nLmz3mXQ46o3UjEvVQtdOu
oXOol7rc6GImuyvvYYqCpxSmw7DtsUpTy/RhWpn3aEmgeTo1n8uiWnsRPs3WqPE0ZqF/sOkzDEcy
aDmcaFaV6TrVNEMnRoJYVsKo6qx7VpS7yc25+eHd6s1dbs1MoXAsNhkjrMyYcwGD9poN6sz9sz2L
2UxSuQR1NM78du9fKTeeUz+YRbrTOLj6ijLCAsaFezVL7uTCjdSh70YCdFeq8GaYoNhnQ8I6XN8Q
gwGbKHLowAVsfH4UX6XXFiwcN/1/4GeCYzkBDUzanFFZ9gL0AhEuXZfcjG03F3iDm3iZ1MGnHqcG
lU/4CGzIfxRBQk51521n+uqCeC8EiqTQpurUGv2rpOttWcrpLKv+w3W4bakG/Lpv4l93YdUZAmpb
rMxqXwlGgyaW22Qg/BZb1kMe2R4jpp6GY8c5U7bSAbiy9cNYmM48UUJsSE6e5z5qerDyhumHij9z
gdaA2Qss7TLWimgD2ny0IZVgVqhh1TfmMRiNoyB80LBG3o2ivzRm05wCU16C3Ktf+rTDupHxTx/L
u+dOzoL1zroGCjlvokJvm+IcO6QYTdmtwZIzC1v4EXAAO9I3DVQAdMZwH5p1S3Mlaq3jU8zUWt57
qINtGZP6BGyuuvgo6Bgz9HUuWwQXX8NkWd/rONXeRRNtdVc9pqF+Leu6WqVZc9AI/ZHEpoZIeBZ/
3T6+clyrd6TLtT2ExkMuBeSTDKxEb01PQ9rnjw5ZxhOntpfWCO9/x7+/Q58vVXLQXP3LNUrsJ73N
AbbItwwgBlxCxradgwbC8dPtKMcItwCedCtqcaQWbHtuzAArK84DtkHGVGoZi3Gt2127YdxKuVr6
JVT1YoeAB3zHJwgCWnYAzxc33c2lkCbSy2LXQq/k9fEI1XAL7QSlZ1gnPkVIYaEjhi8sAuT+bU9R
cOPXqz6sZrGadFoJYKjn742vtuUET8TGNS1jBz9OjrUCaZQ98IRTLjoyrQIo6a5hJF9qM8YXToxw
azbOl1OY1lEM35NrYcEaD8rQyy3B7XcpAn2VFKV1Fq1FHH08tnH/rnItWIkqxmA26ttxKHi+dZNg
bF//aLAYVmOsRUu3wfQY3icLP1eEE5W8SEXBPaIVGJ7ucaDZcau1SMtxeyMorC9Smb3R2fgrTcdY
pADOVpmOuJUJjPcxlnA/x5lPB9KixV3ssuKuPCXxkfP2O0IBMRgxKyN+bbhEAAetqhXtGYtvb4Sg
nv4r9HTXOuS5csmLqmUWOGdL1usarhtpdYhlWMg3Qq/FanJLA9L38DI3aNtDlcM8TT50Z0w3Zvzu
MVTd9m2DJaCtzh6lZ7NAjAeh5fLfaE9lMhN/4/SttdqXsKB1bkStNS39sZkk8+UGZCZ7dareRK3/
yKxPT4qwt6ezDQoOnnBFUvasMoVgabTHEXBCK0GDmP46TNIavqe1sbo4Whu4UxTVDHQkv4cWQ/TO
wlDYBwyuXTR5cpQsgNA3llESzY3zD6Du/br4DRzNp9mjotkGhJ/tBT9Gkr1FFF1v3JBwFCr+LmzN
YF16UHmgDP6avT4su4QYvKnJn8KGFS764ROO3XPe55jBc+Y1IycZWw9PBjUOndebFygLHAuK4tts
3ky7H7CWV1+Vx+GdcjsOYrL+GH2OOrKx13Zb4ArDV1QanIi7TuDOQATz6XmxdfekGBEXNG6vsXiT
RZ78zSC7S56BXAID/KTZ3NBbwfwlb9648BDVGdk/HeMBxIa/ult5/FmnFUlfoO1NzgJPEesb7FeG
W63zE9CAuQ1SlKaY9JngFgkPRD5QN5IE9pNy7K3ZTS9jwlCpajIDZYEhoaS3uzL3pkNll7I77ZDE
4bOWUMw7qJgTTPFptSHO/ALbGyXU1zlaJOnbtcxBLHK/vse6hVQXV9soalhcXFRWb0ZHNPnIBEWK
TV0SpO9BIC+YLOydkriNm+I+GELjxZwQxmyLRlj7X51kzsGbx75TyVyW674LzCCl/NBsqpeY0+ga
Gsa2yIOjPwyrOqFNI2JliAychABnIoM+rJwBsDUjBTlTMWe2kXOdkRieTkZfQg+Nmr5aYR59jAfn
GGAc7NwJKoKv0N4674TqTLB3pKhFG5/LipB8HUJfjnv+QNee4D2MMbYU7i2pX/8zZzen/qlklxFq
dD4SA1OPgzQwVA46LWJGyV8t86O3oVNPI1sn4Bd754aiWgct2FCWLTvjXkQiH3gNfYp5dkts51xg
ic259IuYQjuIP27Baw1eFT2+DL7Tmg9J65REN8SpIgUAniM9RDluTfpZd758gEsjlrDstyn9irmJ
YFDmjz0FA7GWL1vpiJ0Mv4Nw+JehOi3MCGs7t89lnmM5Z5nDwyqrT6/BcibL9D5l4yEXAr5rHj1R
cbbvuYTxTFY0vfQpLUxQTnN2JVA93YsCk7cPUZf4GDOcFRkeDthilHiM4E7ApxzRvoxlAo57SNJn
M693GFU/hHjoVflY5jCrbaM2l25rUOFoz08MzsR6HA8drXpL3zd3ogKe2/oFvPu4vptx+O4mHl03
bFKLpsmPad1n6yz6HPPEXhsGcBZrHO4iIrGgw9OmadZecR6tt06c7jhVoQOzf9eNqDZq4EmqHHMr
6HUVAs6S5pHuc5LHPDKJLWVqK1raa0zhpfvMM4kC2g9liXvEjZsf2i4X7ZwmJDKGR5GugDYmbmoZ
0sYmd+/5CPh5TTYjqf6l8WhvarOFDuE/MmUhGzacE3TxFVRte1f11RnJ6R4TedjV8/PXOTBu5MBF
NPTig/CIs0r7CcL6KVEaPoeh/a2Axq9s2cFMyf8lc+rPMJ1qORAgphDFfNV12pfyEdDoUOrfrUpv
WOcUwiJsuzEMLomBsEcb4dUogeKHgbXRAvuVv+TEhDB+S0cq7MjSwPkzpzNgP/QyV6Ia8gHYTtSY
0j8BwhTXnuMxB4XN1VNDHQUxdVW9RX0gxKRyPuEB8alwsMCeiuRIKRDYiNGG7GWYnB0KBx9OUQi0
ESwJpUY/u9nj9UzInkIRee28clgzOuCNXFfOnk19n5ZGfdQSZldwD6Y8PZW8nVxKynbJ0J48FilK
U/hwOW/Sb48szdRzer+jzUAOJCIuN+hRo24+orQBOgwNdu7kY5raehtk6pLWzmtCx9mmy7dx8RVo
5ZnP6kf1h+hBm8xJ2RBoorfOKsXRDfRzGrenMehvua9Xa1oiHplswhD2CfPwLyd77DBEsXBQkZZp
Qf5U0MCaxF5OTg8aqGR3BaDwQQwOeaST+VUz7H/9XLc40nbKhJTGdgzUhXl14gDeO0x1yyUEU7+O
jFd5Ae3P2OEl1ydYsUMrliPtDHKpsWNwJkiNSw9NZurlNkGa4BLYgJefQRWArkg6md3T1JTPeHzo
TGw4/oeyov5wctWhYVfnYPaB9wxoR2ACPUA2OrpqmBY8AU+41L0s9m6ZEa6KnhTbf3F3JsuRI9l6
fhVar6QFSpgHme41S8ZEMjglx0xuwkAyEkBgnoeVXkNrrbTQU9w30ZPoQzCjLxFkZVYlcVWt3rQ1
kywPhMP9+PFz/qE2EzQNZeMKwDBAEpAWh4LX3ltQnTUCfVBc1LJyp+PfQncE3p1AY64rERz02eHc
U1pQzAJwKyAYtNOu2lyBNSFgjCUm4rNxqnUZETjAj2HjG2wgdHSmXaCmS5Kk+6yhGY8ezCw2ktuI
uyK+xMmRH6QYsSC8gpE0hVwF0pmfLztBfuwgjBWqg2esh3tt5ZL8d6pDoO6z3qtQyIgFBl6RgpwC
xo503HWbNJjo5ibArxpAE+GG2xFiiK2KdhiyYUddbV1JLowCXTC6SZ1rLh9GRTcucjTMsDTDx2s1
zaha+9ROJ7LOf5xX1lGqrBBsEbjSlRsk7wvzPpQ+18aKHBEJkkPRwsPKye7NXsVHrlZ3eV4+lCkQ
A72g+hrEc18pjqRAuc6VpvtcBj58J4n/ui1CwPFqs2jyopxohxvMn84zz1+uVg0o46J1cSBFFtiR
VpOmFgGTZMGTVCtEU9OZ1WZwz5nBQsYcDWBmw2LM9CUlynSmWvqFnJZnSn6n+QraxXE1tTY1uHgz
xBvde4DqRdovxVcrCg4znBnOyh7tG3tNNkft9Bqpbm56gQLUc0VVvM3FU/TGkaRKw4XlyGDTQulh
09GSVwz5OKwI5mUiHbMJCSsbebLCMwVvxBWngINookmwLnJn4XhIViZUrAIT8vJKz2CYrQRmWKtg
OGhZQqLGWW12wRV9O2hAFtQoIYhvynjFjUChHtklqF0pzlNIWZCcEqUT+h83uM5cxArlahGistr5
0ryjjk6VL1mYMjVicVO0MJqqbEGEnVuCZc0FEIh4I2QLQaU/vWpq/yxHyDm36HxiO5BcbBpyKy0H
hG16iXa0oUIVOJzsblZCLkA0SvJg/rQKHhd+JB6tUsryJR3VTi3tDU5ik+BzCjtuQu4CyVqBwejI
m2XoNXPufv60duxIXAF6jd3DWKb8GmN6zz5F2sFaodxu0JCMfKozUkj7ownRqFh18yx07gLQCn7f
Xcer6HPIIe0E0yQEA4feGA12jMLR688rMKiSG9xE+HbmAFKBKUHrRqjR6KqlK0FAWRnoMIp6dFn4
wrMYJqgr03GbOGbyuRPi06KWHkrKaBi2e+3hxpIutz+hFBhPowA9UoeewtSglYLLW92bxOGmoYg4
CxsAt3I86Q+dwCGk60z0qp7LOso8SUBLXBE334q8RoIWXbscRH3qud+QngTqJptdr/x4BN6mui3l
5ITkLjrSLQA/Gw16m5yAaXI9tZyLOshZMbosPeBMjgherd1s5h10zIlsoApYSeax0x9XnsibKx04
UpFaz+OqOJe86gRM5HEl+M2l1zbfUm6m5AXKxJANzswc7sBqBTo7wUii9aGMaUVtTRXUaQFFAgny
OJj65YF2S4KsTa+zE5PuKUHx4JVFMxdQB8gwHpwUfvXN66L7aqWGM0WYFdwQ2KZ1Ny2hwyUyeX2t
IlSpBoA9NoB5rNUZrSLaD6bXY7RhQBAWq2ItYkMWovh0mnfRQ5D4LXlT8dlsdH+JA+vpykyB2qE4
6PkZYuRqfp+KcT3BBA0FIQHRe0qp5C8gdDKlW6g6s7EJhXtSzRapc4wCtY5bKIbSdFPYcrHSLoNa
31ySVDY4RRy2zUoiG4uaRVKFR6TRS6FA8UHosKXo9MKdMpgCuA92qHZUSO5RTDkoRyOGvY8kU+dh
1eUxsKZ0041iwLuNsIvwgFkmoYpzqMUyc3F5wJH6mCUSnlSiQWnG1aZ6iU6H1vJddAQSshLRwRVs
rNCoVbB8LdD4FK+FshOfEvalKwouYZfvIUbZ9apIOeGimCsSAD836dxLEXnwDBdcNNvQV8h9j6gK
dSCsM5Njrpl3GD4etx46Q13zraXjediUuTnX6T8sRUm4DDaacwbOFpGczX1tecrc9xQP4Qf446mD
WhD8jjRvp3WmkmPjdc1U0wfs8GwvoXvkMGOmngoG3XLd5jSRWPz87sqtQR6hxeGjdcuj18AmMXfv
FEAfWdIHDNA6fhLy328gG6bOJVdC70jV0xs9lhR6Yu4Cz5KFVbbGOZa9l2EAoEWl3YeMB1fVFJkt
LNADKiTxMaYwyeZBTAs8irjqWZ1lAi+QH9tYe1QxzOKqiKJL7faKiZo/U1TpodH8qzzS4HdG5W2m
wyjvIlRiE0QswA8RuamI+AHwOcuyTRNPwk4+133/Cfz9nbDS51W8eWi5W0wa2byoVzGKIg3M0DaK
2HIi6IU8rU9aGe1EqQKQFZU3QZlMNnFBoxCw+rzNu/K2UXPknOP2GM7MGZB9AP1ljMsvVtiYYQHv
pfJ86EtYhq2QG8TOA+0S1j2S8fpEAzRfG9TYPQdafR7jVNZfripIC7Ogc0Csl9UioDU4UfIN3kZa
1oOT+r8w4Vj6zpVUiRytIEGNvmRrZkvaVc0hxEGiug9sUsbpY15I35LMA+carB5Czz3tUjgGCHA+
QVfYOsPKYvmVHsQUmAJqx2IpzWpff2yD5hpAD9zIdJ7mQFrl9jqgjz81hM+WcJIrlEiDFcXeKMBF
Q48T/KQ8Cem7AK28vKqOw9VKWzrk6dHKU09cAgrIrALWAFDsLuS+LGW4oDnoPmg52pB0Ziwv+hqK
FE2rthAIQdVJV5sk+4JWz+SFVyeYjKW+eZQCyBc30WZhiZsH6sUJShDo2BZa9WwkyGrokPpELCsW
qICvDisUNJoQHbYwAmyfQikCTs5XopIP/h0zhm9GsLLQ8F51C6P271JAyHWYcVBHCCeBx5l5Fb72
BaJCtWlR6C0u/RjKYIfvT6jHFFkEStd6ArNR5sULSPjXkomGG5A4Xpgs8kp83YfG6nPBAH1oe9BF
uINeBq5BzSlTL8RIvq8ywJxpKjMVhpUdArV2qCBjxptLOnypKAbiCumgBVlJ3iXFZJD+xKMufaiv
NFK9BCJhpVEfWsEWdl1QY7IDSEYwe1q8Kz0HQXyboiUWycJmWcpIC8D04S2EOQiRZqmDZjxU1eZr
EGG9bKj+F11Ns2McSW3Rg1kpcBMu81ksooWTFUl1JGvi+ao1juIsu5FkStK0DhFQcM5KrruQjKJn
nBcbBLHMr0po2bGvIW2bXIjm5qZ0QUH7QhohoRRMyCEXuYL0Vo1aB20luvIaxyr7n62BEYMEuZKG
Zz2vdNzTChwdwHFuADBQDRKBw+BSA3EXwV7TQBIRKWSszuEvV7VA1scV26JLDFGtIt5lCroJzUWn
x1qv//1Z8GFi+SCFJVW9y4rU5KVi9+4Gj8JqHeCStMgMCQIBVUpEAmH/ZqKBhGMFY8UFk+VU8bJo
lW+eXj0VFYBDN8F9yIiTOR1FUNHWIkdxU8cwkQ6g7YjVimWH0jlixqEBLNaBHhOtSEXz9FHwyhNB
ia1j8DwXupMly7YgbYuU6rNQQeMrBMq0zhoQyHLToDJnOd4jFKa7TvYwtqCKLiTGV9Bk3DTb9Dgk
clBbVYHm0mXJYIVMqiZAGau6s75WtbrWdZlzCe8VMgaklRsdQwx0bSrwPX6HFC/sCgX84mrhi507
SSJaQzWwaWhfzVzN2bi4rVCjMlTM1ppt3LoNw16B/ThgE6wqiOad4pyB6ZnzIrQF4AMod2JLAIPx
8A3VDHQLy4YeY6hcb1Y0kkJK+4ZJYV3CyQSSyUMTwJevNVGaSiiz6HwFjIHgPm4Qc8Nv60jTvkVW
q0yLlTTR8nIZcH1cdO3qpjRNaVmURw16hye5nMyRgnKPtaJ5cjJ9Q1PNMii8RBPLcKtrUPWgxGr/
NCAyt9YmW6S1dOGXFhS8BHRmBjYX67/6REC6rCiuy6zICSeYTaoaLj9wESk5bAAQgWS5pJZ0jCkE
QnoYG01LMe/5oWjWeUF9a2VwBwuhvguo/qDHZl2ouvjZV9HdyVbmI1GZWrDSAYzpTVRzoQSw5DTC
dJVMi5xl061QGUgoI5E6QqC7QCC1tRV09aebMiUS5OjaR0K5mtC3L45IO6gLyKo7VazoMUoYwA3u
UvqlNDSBaHl4NZZCgWTOKj1CPdFHutw/8Xr7aJ9aGLbPACeqdF1QJK5raV0L6KpFRFG+An3rnPMk
b0HcyBlrvOlQm4BiouOo2GqePkszSvI4WlY1XfS+uCeliPE1VKxiPMLMAJnMHNdHEW31GV2608Qk
wpb6mcB3xHjbgjLnNAstjGMsrhptKpNpeRXA+cgrkN+rxQccHRHrRwJDBTQWUdmpqacgAJea001j
LrIOOZ2YC8YswtO5bglanY4OBvQblB+ouZlALeICia+6C+87bMD8eF3Uxons8GmBpixapKz4IMqv
jkrjT6KVJXR0yorVcYSvsORB/goAZ1uOqB+LTvs5atAbkQDtYPmI3JsY3ZN7iLPGhIEEoiMEal9U
nUtv3qSlqNF9z28LL73OgBMhXoGQU9FSISuVa+5Xi1KREIFP8YLPy2jJdYOiiqLNBG4/lDVgQjWA
rtBYOV113Q2RBovfFu+ADRE993SRJk9/MfZhIsh6MG8FooCWYXtLEj5RVyb6tejgHKpy/Dmol0aL
rLbuXYgbyBxV9wUPwUbARbgCJSeL3JKjqGT3qcqZR9WUBAsJ/wg6i4b1gqDQgmk8uu/06ecWvR72
jW/O+sWRwJWhk9V7EDXNmRt/FTkhJyodJ8799ItMdSfB5Hgeb9o7LyiLSVMSWWo1RqcfW0ek9DfN
M09xGnjGRU8Cxqj0FBHu27Rw0HbKZr5nVUddJMAEpaYdqAg2d0791cgs7Oj1I4zg4WVRrE1WRoys
rXiZWReVayEa5OV3romuqHUdufWjj7r+PPnSbchWkgJBXiPRz+XA/ULSmUxiOZNmpfqFCCqBiawv
u0K4FJAOBexC2Tk9ZxMujUY7AsJeAgTUIdlYdOZrXCUTCbYzOAunLyMIaTN3Ja7anQLkSLKoI8mY
E80MhPwkUbFpmU0FFwN67iBHSq/N6j821FwXeRSTZ+FdRsmJimlk9SWm+sgrUwVxrQWXJlSyZN1c
pJqGnG+BRHEnR91U7zuNhXAnBYkFe4ZKkJPH7rGQ3AZBgzQ5qr0yKRNJFCojCk0ZujgLMUPjedMR
SURDpQYoFUuJ/mJbwZ1SaieYtGlzajnBlRNq37ATTeCkWCxyj8rkJHMtEzEglNX1mgqtS3mHDBtu
X6rnR0FoneZSUS6hlvYXdQQXqeIvTVO9Fzu2uB+l1WyjP+GtjL6klp7XkgRDwylvXIV6QVJFdwDg
oTatiDEd1dbDLFxNRZ2aiUE5kgZATQ/KoEtTo02NPpqtYqoIOap7NB3SJs1sbgJKR1O3rjZoF1CR
1ySq+qRZ/rQ00LXlZWfpJU0JgASm+hzq0qnZWOacGg8ciwzGM35qpdup0y7VbN2BmwgFV4bAymWJ
JlTrU5RQoEJ5EeJITeoj+W8GxN6OfxcI2Yf1kSC0a1fJ7jeutuBic9XgHJLIK7ix6iU7uwJbRYXU
NRFvczXK4NAHzVU5paGDt7bCzpPkI0djIxkUSyJEzR0vxKYtWgkL7EpMtE+VaRNWl4ovp5dCCc9R
dbPjkB6nHublInCqcyktPAxfuQjjJ3lsaslTQ4tAaGlZbVwDUHAJ6TGoLmKIWVzeG+QDImFK/sI3
lXzpWFSp96BMc0z2OJUtKs5GLj+BptOZJOIBFgazvKObjpiiMI2jzZPbCJ+jOLjeqNV9twI2QE34
KbbkeFaQmCWFdgTu4mmTWf4xUPZZANdOVrJiCpkoP7J0fSY3iHglro0rkIHeTHSqIaMKh25lAoWE
uS5Bc0Q1vz0MC9greYrQtAWUn0bWmSN2wkmpCreAch5d1CpnTl19ab2GHoB7KyJ8OylD2BnSNe7C
5BWAPDo/RAK6oCRQU27rGty2uyBA7A/4rJ/49yufFD0DXIv7kvRVzloqQtED57thPEdNdqtkpOrC
CsuSTX6ZCOVJ4XMBiZvoYWOitxhKX81m47MlafD7mavMUs27qpT7WAyOutTzTwHlY3U3k6BAT3wI
XUWOdL5Q25UifY2y4kL11bscj1CofsoJUGuUQuNpAwWVe7sNZfpaykD75JWMjKi2mSkxmFmJXoKh
l1wkJfGcNkE1lam5zDwmVizVGGBFdJFx5ApNdNcWWnJi1PwfakMnkl5feCn479JBF7/TVpcbDfq4
g6ASVD4UMqXGvy5Fk14qpc2muF1ZlE51A+yxFfhf0hjvik2SkojNLXh/LvxvvPcytHGgt8Asw/kX
5xx/VgXeqe6BYIcDRIDMGlQh0CGZaxdmVNFp70kZciojNqnGXyyVwkfb3jsaUpxy7C4RhIn4PDWd
yeWlbuBwVNJE0KBZTzcrhGJMSeIm3zrQcjFu3zQUv2oXZnsuz6xWv8M1Bd1cj6JR+AXIYzqvRD6J
qgjodZCj7B9V59d63nyLWv/cCq30UA7b8woI2NTLNhRxpUcAjeFStiC6ZJTdWZ5odSja3PWhva8i
/UL0gjvjmpqgdYSsKQrIG8CLWEeZcX2RNMVlF+jJ3CQlVzjvSC87qP+CdqyEtHXTzUWd9clN69xg
D7goqko519Bp0mVI2Fg/ArxywclpXnYspZtvUuwf5fld4CcPhlu4qGyVl/GKRwrrqWoZXxOFcJMC
1ZwGbtEXjhNeMCZ+K1n6tqppAclpNsW8ndpWiAqSA1YcYN1cL7VrBOjvkhIdJmSip5HO5SpKhVnl
lQ+639sN181pUQTRPCoLedoVAJKNGe7F5dw0NXNqScqXRBKmJanaFJDh7UakSitj/zQV8EA7LKsW
Bbga9BbwT2g3RgS7Onze0KWfeqYhz1UQTH4PxcMx+hkrFBKPorkpvY65o4hwCIRzGci4wSLoCmO5
lwYzkBRrxUQ6RG1el249ExwcpW1xqhhUn+WWhiWyCb13kHBcoIMODGEGse7RwUrKWxlfNRU1xcqk
llCZdyKl+kWi03qMUc86gfccxfiWg2jI0EXJ75LYCkG0IhnhlN7U6NUdAhDOsGJBJ7cWCq1Cequl
qJZA5SxVNFDKzeokdDm3xY3AqaRrxqFJMrJSQK2uPDq/RV4ebRT50albKlsKuoMppFuEOAxkz6kb
NJ89rz6qNwUFsF7Fq/XUFIZ48pAmBi8kSjHF8LW1U+sPnYlXToyvLhqjgEulkCNC80/PYhryk6Dg
EIgV7am1vm6QvZAh00yR1eoJZPINcr2bSQNCaKqA4Z82ggg6xugJWzLKcSGORwUdwQZ5tCmGDpD+
XOhYpuvel6qhTzkujzn12qniCMddZl0JCjVeCBhWpi7QmRAOnY1/mvS+ZvQ2oNIH5i01fTCORcfS
lASq4HWKQQm5Ql4GCCEiaErDjnQyNdYNkvD49eDVI0GtoyVOn+q2CSJSmA26/zminVQCC+1zoTxr
cflN40XMq1A3p5L/lJgU9HEtmgQgKbwVWEcuhuXEqtDswnBLrfSAoBRBP4vFOWfIirwWTKUpNVyW
VN2E5UZDIY+wfnJAS4DDVuYFOLCJ4ETCvFVoXiqyuBDjXEJlwrjsKhzfJQd1hbhTJkXZTFQlvNSc
L0adnyGNstQR1Nukt8LqG4XFS0UOr7nAemhOUFvWA2220Ta3pUaPL0u8NZySLzK2SeglltgtSJKG
pAoCCFbVzVuXfpDnJfKRKCi3WJPFerg0YngsiZsQX+UEzwaWs1/0eqfpQ1QStVvwWZUOes6QELcC
kd45duoAocxbPaLh5t5GZX5U9gHFDJdCVj47cov+NZMeb9CjAbtzqD2biWBLiWLMK2/zTdvIyaKS
RYBjqo88Rsedm6PjLMxK/Zwi57EGL/AE4Cgk5JVI/q9SfE51CK2USM5onBGkLSDjwQrxbPerqglf
Gm4Qc72K74B7XueWWMAQu7KkPJt3cvlNbuCCpj6uHGoEFCVhsQW9MAd4EOA/+rFpGMUxDZSO98SH
N1cNyJ9Qwk8AvUYaV47SHFODeQbaNIucR8IXMuK9DE7PnrS73uuvNvqD+apnu7ib9r6TAoA8Xwu1
pimKUpaYHHsoJ6mhvnAdQF2JtQQYAXjRSU7I83mc+KSEbAmvBRlSRInVCR4CXelfWgSSEhxjiKa0
0gd4aJ/d6igr/aPKCr+mZAVe4yzbzv8qdYQkoZnH5tdM5lper1DBUNxHX+AcekojfZl4n9OvWuJc
StK9ozyw405qTsEADSD0GekMWidAas5JjKabJHvUEZPIcXas7yHMYuBXVrdW1ZzRpp8mWKSXoAd7
3eSyjr6kKbNQch3Q8myJlIOvBpMQ1AGHDNmpuGgK0MPSTImsuXVBb2SmaUhKBNJnEo+HrFJn5upy
RSnTctTPGkolkULC0KMS9IYWRLlargLkjL3wGgZ3Y5TfHIU2aGUp7WGNg09tScf6ZnNUyu69liDj
QKJaMjPcSL/GoK5J4w+VUl64RnPj5P4Jtthiml6WcvUsS7cSdkdEk8PI82cbn+2J6qiqX7Wiwx2l
xQHYPC+j87blCrQ1Gf2ncmT9/mWmdmHPgIQV7edynbVXa6Jqke98S/vfXsZAxm7iX/ujHw90sN5+
8g3mAf/ytydUqov+CRwvHni8Ktqexev2ibaP+6MBAptvVT4zsir/ZmiGKkmWRk5oSKL8t4MAfOD3
X8vab7LSG6zqKuUyUbLwWcVS9tUE/d4U/Pjbvczlj//mR1/gZXKOn//lb8aHZ8D6zVAsSdRktp1o
qSJWs69mQNJ+g9GribjgKqqomeKLqe4/0AwgkPnRRWD8JukYM/I/2FTDJTCGU2D9pkqyInGSS4qo
8Mt/rCUgi+JHJ0DDudhSVUOUJRW5rL01IKu/WaaG35YmGaYMBfIfbw1Y+17PfzYQaPJvkmzx+g28
90RVfrsGFPJcESa7omwn6h9tFUgidtMDu+s/OwWqhuk1iFVT1FQiHRKPw22g/6bKMIwIB6os4i39
J2LhHwgXfz9YgMoEz9sjxVvn7508v/cHu3D69vffQ2kfL9nfhvi3wZ/2Z8zLp//7mfOvTzHnT8Q/
bIP9q1/8t6fmv776MX5a29FP/mZwfOVv/vj75Gwf+/uzvP6nWX8Q7qZi8OC73+z+8chbZ3b25Lbb
X7Tfv/W5HXLQzcrMzj37td+5rHN2/PtX2Ttm81er6UcDf/qWeU+DcQ2VQ3Q47ve5/KNDRgVfo9gb
VtL7FfehcfcngB3/sRGZ1ThZ78bo1xcHqUos+shjnsdZ4R58Ctf7EysrmvnBsT+VeZHZwd5CgAv2
wYm4jsv3n5lj09J/NB/vLfW/Z1hvt/Iwc/rzv//+ZvpX9TKdu83zevsNt/hg+77ZvT/4279oq0/s
yH4e7EjlzdstX+fTfz81frTPF9l6HQV29Lx7mf0UWiSLw6X+5wc+WzfeU7wbZ7uH9Dcr5s8Pe21z
Nzm4JCRm6wMe++DMS8s1me3rT5LFET7plr7z+vngurCLNVHzZT62C0xVdz++e4/5Q/M+YTx27Lvx
gH37JtS+mqk/GsInduY9PnKO7Z52+xJEkiHTJLV8+ULvfIOX8f/CDcwB9tHt+/rp/8MO38Ua7tsw
5ppka787sX/wnLwq8/0Trc/cPzrsTZn563Y3znYh9/fsHw/7eh5n3zOW/0dhfHt6fXQd/OOF8XeP
aulH+327bP66F9Hnff+EryFwSMQGx+kIUf1T5MTBYNARjmj6TXnN4b/bq9swPsa468gbnA3yCMHr
kP5A9Oy9flZlhGEnrj3IUN4m4+WfTn2u1kn5GHhPB/G3g8JdH8BJcgYJizpC1N0OevCfpleT//x6
TkZJIbgB0rofvEJ1hHVBWyumofn6cbUf5Qt/8Fj7e8azvVlGB7vpH3zOTw8kArqzjn+U0U7sZH1w
t86eBxc4jarHj4+6n4883XiPXIgGi1v/aeT++bhYkSbF7vH63a2P8LCztLSLmBAXHMD3iNaD8KGP
sExmmVdkw2ENafct3kkr/+AymRWuFyfDyGyMsBFv2OELO3wcjmyOcFFY2I/DTWiO8PoWoJ4Gr+zt
Vf7PR7y3C0Hqi8wf3RfHFcK/hE87H6xiui8fH3tJn3swD+8Ud/78RJx6j/unP9XPjz/t6TqPC3dw
iEjqCEuM592bBXWEQ/WMeoJj5092tvvm29RijDPkzG7johhEYEkbYRef2YFdDwKwpI0wvwy7N+gI
W/iMU/RprwSijbAlzuyS0GtHw0iGZN3uLf568D2Luz5EUlHZjbVdEfoIi+3cI+EejDpGVN+OujcR
fe/0oyHtJVKCoclzu9wN95J4j7Dcrkjnh6U8EPe7T/n1t/e9Wvumci/3rdSPzsj1Olo7drAbqJ8L
WRrh8LjuS3n2wek6jgaLTpZGCBfXcfimKi6N8AKvy+dhWU0e46y7iYf3D1kZYUtf/9v/jA9u4vDf
/te2XHqZ/dv/jp68YXdDVkaY65sy8vbrVsoIq/rGjrr9YCePUfq+RfZgbxeqIyxobsC+F9kHczsf
JALI+O42z69vcbp+3l4Ki8rWx8e9ru3O228DIDvy8ZEf3uTcsj7Canvwwkf7sR6GDH2Mmdi2vN5u
cOOnYeOvK9GBs5WkDxfpXj9/v0Jpnr/+p9koDetD24ULPahZSCPkWhNUicp8t1r7w2mMTGthdzYN
oMxLXo+8RZN99Dg9zoYHiDTGsYRFrr0eHNHSGJPLs6aDCZBHuOefxNneGSrJP91iP6+lLMva9orB
0yojDHu6frSj4S2fDvjuY349nl+Ee8tgjBD2GQznMNXuMT8fXbHXdvnsHXzK7P3zRxzhXLvGNnJw
zZflEXKf7y3c/pkP0P3L3nRy5REOjPt1Xhwc2pG/m+JtaqyNMClf1+F6ECllfYSNt6BDER0crT3H
LQYRE/jXGEGTPPDx4Djvk4nB8JLIIWX0iL6PrsRPj+XBWZkP1sv30UdYNL/3/IZiQNHRTQuNPgsw
nfjzkvJ7x+cPDtURQTAveKV/xrYdcXgYKUaI7p+iZxRNButphIrHttM7fFZphHhzuA4crwx32+jl
Ir776ddPosM4Z2K3d8SjddahGQwhfTAl8gghjYe39xK1t2C98k+38pB4dEC7DB735+CGn2cT03UU
2tkgso8Rgo8zpmEIuRqjxDbLi3hvcwCK/XC4nXTrJ/fddt0Ylba59wZ+ZoyQrcztLF6/dwy9hVr+
+eU2J3l/Glw9zRE29gJxHzvYS92sEV7gAp5PlA+xP9YIJ+VinZG+trsV1kcia4x5AJI4nF1rhGgM
Rxd60CBCbLH1H01GsC8k9AwmYUtd+ei4x09vYoQ0Rr31uLCD4dNKI8zuyTrbW2BQa3YL49cPpRMy
VVpJwyxYGuMgOrULRBN2T9gvXUgSux9//YFPMf8q9zMUaQy0yjXKuba//8gjzPGpR3gv1lFerPfq
MmMULE/LZh2Cmsic3eS+zPUIIf4sDp6Zk8G42ghhDWt5e79tN8IWocdYDB92jDro+RroUvb2svXz
cuXPsx8YC7U9jBVjHM2X/QX0efDaxrgVXsKvKPc6VNIYSPYrmkh7adWWm/fRCN/vaCB4gzUh/xwJ
+vP3dr2NmpkXDfsPY1w+rpO94q08RoHxurKDRzsbrAlZHiEcX9fr5+HhIY9Ru7yuvaJ72XWvlzEc
yt2Pv36C3Pp9fXyQXMpjnB/fa2FLL3Ke4+HtcQzkyx3J1RPrbgKvfDcJ26vpKKgPWHt9+zkbLugx
LjfX62y/njkGiu2lH3Fwe35wvi63RI+H/f72GKGUMtu6h6+e7VWRtVFq6fOvVxcM7a+fuVZuBnFK
svQx0sar+Mm3g0HHAta6oo/RDFnGeVwNFgzkV1RbrN3y/L09+hdW7Xou5D9h0e5d4qf2c5LWX/cm
OIf/Kd/ENwdcqZeDHtvtgj5Ij3BsfeI8fLSJEoOBR6gYfspoggyTpBHuDvRrnMB+Xufu63kY4/w+
a+2+ZjgYdowHdsv9lzZCqQUXg2jtvX7WXgfjo4ntBMhH/Dx8Z2Ncrq8z7+CURtvgJBojeYEkPCx1
j3HzPYJOcrDs/+f609VuUreX3zGwfse0LKL1Ht5KAgXy4bfHyMNXJ42BxDuxk2FokMZo8C7bzGm7
/XCGnMvHp+GFrr+M9ygOkjLCFL8ANd8Ze4QtvQSz4rtvp2SEfX1qD1lB0hjMrjP7yY7fbBFthFmm
jgMbb28tjwGWo5Lz7FVDUjgiQx9fcwxst/t7egwy0Pk6GUJ3Ufz5+ONe2plNlfq9LguC+GOM779J
VaQxGiKXaNF4ScI1O9895fau2isgffTwu+aCbSeEjd1Q25GlEVbHjWu/hWjKI+zrG3uDg+5+yJDH
oIPe2B5Y98FUjJFh9Fz2Pi1888xjRKTb7nH9znSoI8z0nbcuIntYfRkj1B0X0G6T7xvx9WxLmiyO
8NzLMrJz18ve+wRDHaOOfZ2Azgra92IJJqlj5DVn3vMz1ZLZHkvtBTv7+9ueCPGHBD2uXc+PSdHf
mSJu9QZljd17+b26w88Lu9vzwT5Ywv8J/s9//x+5b7f2wZX37AyCDcIJOqJ2H/+4Gw8isACnbUjk
MmTLQi/s4+NDKfFtv3zvnQOywgBvhM+Yxv5zfPBfDm4oY7GCQ3v32H1Y7lXhEMDb/dOvv5ilXXrY
Ze4GesnygaQZY/TDL20h8IQn17MF/Dzf+YwRXjUtA+edkUcIHad2Urh7yYe4nZqfZgh/YflnK8Hz
0Urc6+fv19Z/DKB+HXjdYP+PAWrFR6foQ8tQAm6M5HkWHFzbQWWDuHu94IwRGrcLGO/rkBz69cBv
1eXKPw0v4yr/3AvtvR6XJbz78dfjxjkTnNlOOXhi6YfqT3/wOLqEPj4MdtLPIT+vF+zs/6naDzz0
F1mq/y/23KesfBy+so8vhU/MNwthC8A8tLNHGIa7Qbc3iN0Pv77YEKcpvWC4O8a4l/RPy3Ye7o6f
BvefZzu9YgN0IZbxYOgx6kbndmXD7H0nVxujvDOxWxAD76U1Y9whJntrbwz++zQOvWgv2I+R1e/G
fV/tZYySCfqF+7KIY4BJ5gz75AqcKM+IC5ZDuuxb5ctfOFJgKQ0K73iBfXyLn7BZ9l6jNEY68H06
zuwM9dw38gBjqANRrCvyngle7GZhm0SPQaO5BP5axH0yM+gGy70o/IerPcXB0iuKfBu2z9eVNwxV
Y9y9r4uD0/JpWMaUx2i+34AQ8p7t5+2z38SP9h77fAyYZV+oeZmcCQszzt8LivIYDABm6c4DlI04
KOCyrZ7XS2h4U+QbQznlEAEOL3f5SAQg3430OOV+fHXdXv/wE0ZYv4dgHb29WuUYqTiOIX1dfzcF
2wxmjOv8tT1MvGRjhJbJi6bsDA1lQEzlcAePQXF4GZ80CahmsA7b17OijYHpZvH3oXmIdFNEa4zW
wfexh9BgRTJ+fv35624TL+rUH71KkKH++/GAcvyrQ/4vkoD+lDn9Ew171WPURg/pk+3B4ccgYx9m
varE6+U+hqLJhO7NoOAxRq1zEgfxvjjcGJX52RMp5LDUMYYM9ktC1iv77cnEjYH7ntuB30O03zus
jRGqpYsSjMzgdiuN0nmjLE7RY7A0pDHoXn2fk6v5IG5LprZb179+I79cZ+VulG26O4Zy4G1W7j8s
FkC7j/n1h70DgdshtT54cfLPxeJ+8Rh47z8b2ob0f/EUrO3sX/8vAAAA//8=</cx:binary>
              </cx:geoCache>
            </cx:geography>
          </cx:layoutPr>
        </cx:series>
      </cx:plotAreaRegion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D9DAE-AC3C-4EC9-BFFD-3108E67A91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001F981-95C4-465A-A282-6EB64C83F026}">
      <dgm:prSet phldrT="[Text]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hu-HU" dirty="0"/>
            <a:t>Árstabilitás és laza monetáris kondíciók biztosítása</a:t>
          </a:r>
        </a:p>
      </dgm:t>
    </dgm:pt>
    <dgm:pt modelId="{95CDC69E-0283-48BE-A442-032061D20482}" type="parTrans" cxnId="{25B5969D-65AE-40E8-BBAD-AF977C43286A}">
      <dgm:prSet/>
      <dgm:spPr/>
      <dgm:t>
        <a:bodyPr/>
        <a:lstStyle/>
        <a:p>
          <a:endParaRPr lang="hu-HU"/>
        </a:p>
      </dgm:t>
    </dgm:pt>
    <dgm:pt modelId="{A146594A-2922-47CC-A0F5-9C4BB98259C4}" type="sibTrans" cxnId="{25B5969D-65AE-40E8-BBAD-AF977C43286A}">
      <dgm:prSet/>
      <dgm:spPr/>
      <dgm:t>
        <a:bodyPr/>
        <a:lstStyle/>
        <a:p>
          <a:endParaRPr lang="hu-HU"/>
        </a:p>
      </dgm:t>
    </dgm:pt>
    <dgm:pt modelId="{B0765484-54E6-4429-BE4C-FA230F879472}">
      <dgm:prSet phldrT="[Text]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hu-HU" dirty="0"/>
            <a:t>Hitelezési fordulat és a gazdasági növekedés ösztönzése</a:t>
          </a:r>
        </a:p>
      </dgm:t>
    </dgm:pt>
    <dgm:pt modelId="{3E4840D3-C07D-4E01-983D-45ABEFAF002D}" type="parTrans" cxnId="{9060F810-3515-4E90-B61B-30976BE8ADE6}">
      <dgm:prSet/>
      <dgm:spPr/>
      <dgm:t>
        <a:bodyPr/>
        <a:lstStyle/>
        <a:p>
          <a:endParaRPr lang="hu-HU"/>
        </a:p>
      </dgm:t>
    </dgm:pt>
    <dgm:pt modelId="{C6EAC75C-6522-4D1D-B3FA-9C106B9D9036}" type="sibTrans" cxnId="{9060F810-3515-4E90-B61B-30976BE8ADE6}">
      <dgm:prSet/>
      <dgm:spPr/>
      <dgm:t>
        <a:bodyPr/>
        <a:lstStyle/>
        <a:p>
          <a:endParaRPr lang="hu-HU"/>
        </a:p>
      </dgm:t>
    </dgm:pt>
    <dgm:pt modelId="{75ACF311-FAFA-48A8-B0B9-D10D93449F90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hu-HU" dirty="0">
              <a:solidFill>
                <a:schemeClr val="tx2"/>
              </a:solidFill>
            </a:rPr>
            <a:t>Pénzügyi stabilitás erősítése és a sérülékenység csökkentése</a:t>
          </a:r>
        </a:p>
      </dgm:t>
    </dgm:pt>
    <dgm:pt modelId="{857F3230-A6DC-41CE-8113-2FC932821CD6}" type="parTrans" cxnId="{9664A6C3-8D51-4778-9B99-D4548A0F819A}">
      <dgm:prSet/>
      <dgm:spPr/>
      <dgm:t>
        <a:bodyPr/>
        <a:lstStyle/>
        <a:p>
          <a:endParaRPr lang="hu-HU"/>
        </a:p>
      </dgm:t>
    </dgm:pt>
    <dgm:pt modelId="{4A3605C3-4738-486A-81E4-156A81284CC7}" type="sibTrans" cxnId="{9664A6C3-8D51-4778-9B99-D4548A0F819A}">
      <dgm:prSet/>
      <dgm:spPr/>
      <dgm:t>
        <a:bodyPr/>
        <a:lstStyle/>
        <a:p>
          <a:endParaRPr lang="hu-HU"/>
        </a:p>
      </dgm:t>
    </dgm:pt>
    <dgm:pt modelId="{1CBDE955-BF95-4D6B-8610-9882652235ED}" type="pres">
      <dgm:prSet presAssocID="{DFCD9DAE-AC3C-4EC9-BFFD-3108E67A9117}" presName="Name0" presStyleCnt="0">
        <dgm:presLayoutVars>
          <dgm:chMax val="7"/>
          <dgm:chPref val="7"/>
          <dgm:dir/>
        </dgm:presLayoutVars>
      </dgm:prSet>
      <dgm:spPr/>
    </dgm:pt>
    <dgm:pt modelId="{F23260E8-9066-486B-BB7E-218F0E1E9F4B}" type="pres">
      <dgm:prSet presAssocID="{DFCD9DAE-AC3C-4EC9-BFFD-3108E67A9117}" presName="Name1" presStyleCnt="0"/>
      <dgm:spPr/>
    </dgm:pt>
    <dgm:pt modelId="{BB72075F-9F79-40EA-9FCB-EE386F8D28D6}" type="pres">
      <dgm:prSet presAssocID="{DFCD9DAE-AC3C-4EC9-BFFD-3108E67A9117}" presName="cycle" presStyleCnt="0"/>
      <dgm:spPr/>
    </dgm:pt>
    <dgm:pt modelId="{1DF00357-EAF0-424A-A355-93A410B639BC}" type="pres">
      <dgm:prSet presAssocID="{DFCD9DAE-AC3C-4EC9-BFFD-3108E67A9117}" presName="srcNode" presStyleLbl="node1" presStyleIdx="0" presStyleCnt="3"/>
      <dgm:spPr/>
    </dgm:pt>
    <dgm:pt modelId="{6624D962-5FF5-4F84-988C-0B400EF6DF7A}" type="pres">
      <dgm:prSet presAssocID="{DFCD9DAE-AC3C-4EC9-BFFD-3108E67A9117}" presName="conn" presStyleLbl="parChTrans1D2" presStyleIdx="0" presStyleCnt="1"/>
      <dgm:spPr/>
    </dgm:pt>
    <dgm:pt modelId="{67A803B8-B475-49F6-8AA8-DEC310EDB6A5}" type="pres">
      <dgm:prSet presAssocID="{DFCD9DAE-AC3C-4EC9-BFFD-3108E67A9117}" presName="extraNode" presStyleLbl="node1" presStyleIdx="0" presStyleCnt="3"/>
      <dgm:spPr/>
    </dgm:pt>
    <dgm:pt modelId="{AACA0C0C-C253-4B91-8019-4E06FE503DFE}" type="pres">
      <dgm:prSet presAssocID="{DFCD9DAE-AC3C-4EC9-BFFD-3108E67A9117}" presName="dstNode" presStyleLbl="node1" presStyleIdx="0" presStyleCnt="3"/>
      <dgm:spPr/>
    </dgm:pt>
    <dgm:pt modelId="{62EEA111-71F5-4C76-A509-3C1F3B197DA5}" type="pres">
      <dgm:prSet presAssocID="{3001F981-95C4-465A-A282-6EB64C83F026}" presName="text_1" presStyleLbl="node1" presStyleIdx="0" presStyleCnt="3">
        <dgm:presLayoutVars>
          <dgm:bulletEnabled val="1"/>
        </dgm:presLayoutVars>
      </dgm:prSet>
      <dgm:spPr/>
    </dgm:pt>
    <dgm:pt modelId="{19E7E646-ED2E-4C55-A50A-4632D9D931F4}" type="pres">
      <dgm:prSet presAssocID="{3001F981-95C4-465A-A282-6EB64C83F026}" presName="accent_1" presStyleCnt="0"/>
      <dgm:spPr/>
    </dgm:pt>
    <dgm:pt modelId="{8B67CC9C-906A-4BE9-B544-75C797452DA4}" type="pres">
      <dgm:prSet presAssocID="{3001F981-95C4-465A-A282-6EB64C83F026}" presName="accentRepeatNode" presStyleLbl="solidFgAcc1" presStyleIdx="0" presStyleCnt="3"/>
      <dgm:spPr/>
    </dgm:pt>
    <dgm:pt modelId="{57A7F17B-488A-4466-8330-15AB231BF0CD}" type="pres">
      <dgm:prSet presAssocID="{B0765484-54E6-4429-BE4C-FA230F879472}" presName="text_2" presStyleLbl="node1" presStyleIdx="1" presStyleCnt="3">
        <dgm:presLayoutVars>
          <dgm:bulletEnabled val="1"/>
        </dgm:presLayoutVars>
      </dgm:prSet>
      <dgm:spPr/>
    </dgm:pt>
    <dgm:pt modelId="{C66DC8A7-00E9-4311-AEF2-12C91FEAE85D}" type="pres">
      <dgm:prSet presAssocID="{B0765484-54E6-4429-BE4C-FA230F879472}" presName="accent_2" presStyleCnt="0"/>
      <dgm:spPr/>
    </dgm:pt>
    <dgm:pt modelId="{C03B9E62-DFEC-42EA-8DCE-7F65E73ADBCF}" type="pres">
      <dgm:prSet presAssocID="{B0765484-54E6-4429-BE4C-FA230F879472}" presName="accentRepeatNode" presStyleLbl="solidFgAcc1" presStyleIdx="1" presStyleCnt="3"/>
      <dgm:spPr/>
    </dgm:pt>
    <dgm:pt modelId="{EB71BFC1-E9AF-4A29-BF62-08F32C541C6F}" type="pres">
      <dgm:prSet presAssocID="{75ACF311-FAFA-48A8-B0B9-D10D93449F90}" presName="text_3" presStyleLbl="node1" presStyleIdx="2" presStyleCnt="3">
        <dgm:presLayoutVars>
          <dgm:bulletEnabled val="1"/>
        </dgm:presLayoutVars>
      </dgm:prSet>
      <dgm:spPr/>
    </dgm:pt>
    <dgm:pt modelId="{2E980C12-5C88-4DA6-A9C3-6ED6649B9C41}" type="pres">
      <dgm:prSet presAssocID="{75ACF311-FAFA-48A8-B0B9-D10D93449F90}" presName="accent_3" presStyleCnt="0"/>
      <dgm:spPr/>
    </dgm:pt>
    <dgm:pt modelId="{C062A272-F725-4AEA-A366-60522958028D}" type="pres">
      <dgm:prSet presAssocID="{75ACF311-FAFA-48A8-B0B9-D10D93449F90}" presName="accentRepeatNode" presStyleLbl="solidFgAcc1" presStyleIdx="2" presStyleCnt="3"/>
      <dgm:spPr/>
    </dgm:pt>
  </dgm:ptLst>
  <dgm:cxnLst>
    <dgm:cxn modelId="{FF071C0B-3E57-4E66-960D-34AD9377CF30}" type="presOf" srcId="{75ACF311-FAFA-48A8-B0B9-D10D93449F90}" destId="{EB71BFC1-E9AF-4A29-BF62-08F32C541C6F}" srcOrd="0" destOrd="0" presId="urn:microsoft.com/office/officeart/2008/layout/VerticalCurvedList"/>
    <dgm:cxn modelId="{9060F810-3515-4E90-B61B-30976BE8ADE6}" srcId="{DFCD9DAE-AC3C-4EC9-BFFD-3108E67A9117}" destId="{B0765484-54E6-4429-BE4C-FA230F879472}" srcOrd="1" destOrd="0" parTransId="{3E4840D3-C07D-4E01-983D-45ABEFAF002D}" sibTransId="{C6EAC75C-6522-4D1D-B3FA-9C106B9D9036}"/>
    <dgm:cxn modelId="{45FF6620-57E7-48C2-B4AD-CAA521B9BF7D}" type="presOf" srcId="{A146594A-2922-47CC-A0F5-9C4BB98259C4}" destId="{6624D962-5FF5-4F84-988C-0B400EF6DF7A}" srcOrd="0" destOrd="0" presId="urn:microsoft.com/office/officeart/2008/layout/VerticalCurvedList"/>
    <dgm:cxn modelId="{7C88D02E-610A-4D95-AABE-D834414EBB8A}" type="presOf" srcId="{DFCD9DAE-AC3C-4EC9-BFFD-3108E67A9117}" destId="{1CBDE955-BF95-4D6B-8610-9882652235ED}" srcOrd="0" destOrd="0" presId="urn:microsoft.com/office/officeart/2008/layout/VerticalCurvedList"/>
    <dgm:cxn modelId="{ED285643-8FDF-4A99-82B0-D0D183E88381}" type="presOf" srcId="{B0765484-54E6-4429-BE4C-FA230F879472}" destId="{57A7F17B-488A-4466-8330-15AB231BF0CD}" srcOrd="0" destOrd="0" presId="urn:microsoft.com/office/officeart/2008/layout/VerticalCurvedList"/>
    <dgm:cxn modelId="{25B5969D-65AE-40E8-BBAD-AF977C43286A}" srcId="{DFCD9DAE-AC3C-4EC9-BFFD-3108E67A9117}" destId="{3001F981-95C4-465A-A282-6EB64C83F026}" srcOrd="0" destOrd="0" parTransId="{95CDC69E-0283-48BE-A442-032061D20482}" sibTransId="{A146594A-2922-47CC-A0F5-9C4BB98259C4}"/>
    <dgm:cxn modelId="{9664A6C3-8D51-4778-9B99-D4548A0F819A}" srcId="{DFCD9DAE-AC3C-4EC9-BFFD-3108E67A9117}" destId="{75ACF311-FAFA-48A8-B0B9-D10D93449F90}" srcOrd="2" destOrd="0" parTransId="{857F3230-A6DC-41CE-8113-2FC932821CD6}" sibTransId="{4A3605C3-4738-486A-81E4-156A81284CC7}"/>
    <dgm:cxn modelId="{01DE6BDA-68F2-4E56-A11C-D2292CFF5EDF}" type="presOf" srcId="{3001F981-95C4-465A-A282-6EB64C83F026}" destId="{62EEA111-71F5-4C76-A509-3C1F3B197DA5}" srcOrd="0" destOrd="0" presId="urn:microsoft.com/office/officeart/2008/layout/VerticalCurvedList"/>
    <dgm:cxn modelId="{01B1A0D2-44F6-4F39-9711-9AFBDADF637F}" type="presParOf" srcId="{1CBDE955-BF95-4D6B-8610-9882652235ED}" destId="{F23260E8-9066-486B-BB7E-218F0E1E9F4B}" srcOrd="0" destOrd="0" presId="urn:microsoft.com/office/officeart/2008/layout/VerticalCurvedList"/>
    <dgm:cxn modelId="{5698B392-4045-4918-81FA-FE8AF6358785}" type="presParOf" srcId="{F23260E8-9066-486B-BB7E-218F0E1E9F4B}" destId="{BB72075F-9F79-40EA-9FCB-EE386F8D28D6}" srcOrd="0" destOrd="0" presId="urn:microsoft.com/office/officeart/2008/layout/VerticalCurvedList"/>
    <dgm:cxn modelId="{2B3E8990-3FD4-44DA-9A4D-E0C4900D1E89}" type="presParOf" srcId="{BB72075F-9F79-40EA-9FCB-EE386F8D28D6}" destId="{1DF00357-EAF0-424A-A355-93A410B639BC}" srcOrd="0" destOrd="0" presId="urn:microsoft.com/office/officeart/2008/layout/VerticalCurvedList"/>
    <dgm:cxn modelId="{745E494D-3819-4046-8C6E-208769CA194E}" type="presParOf" srcId="{BB72075F-9F79-40EA-9FCB-EE386F8D28D6}" destId="{6624D962-5FF5-4F84-988C-0B400EF6DF7A}" srcOrd="1" destOrd="0" presId="urn:microsoft.com/office/officeart/2008/layout/VerticalCurvedList"/>
    <dgm:cxn modelId="{583F03A8-10A7-46CC-B3EA-ACA92DF64292}" type="presParOf" srcId="{BB72075F-9F79-40EA-9FCB-EE386F8D28D6}" destId="{67A803B8-B475-49F6-8AA8-DEC310EDB6A5}" srcOrd="2" destOrd="0" presId="urn:microsoft.com/office/officeart/2008/layout/VerticalCurvedList"/>
    <dgm:cxn modelId="{E3BA7A03-03B6-4C3B-BDA6-F7F0776FD1DB}" type="presParOf" srcId="{BB72075F-9F79-40EA-9FCB-EE386F8D28D6}" destId="{AACA0C0C-C253-4B91-8019-4E06FE503DFE}" srcOrd="3" destOrd="0" presId="urn:microsoft.com/office/officeart/2008/layout/VerticalCurvedList"/>
    <dgm:cxn modelId="{EB34CE87-91D7-4A3E-853F-4466775562E4}" type="presParOf" srcId="{F23260E8-9066-486B-BB7E-218F0E1E9F4B}" destId="{62EEA111-71F5-4C76-A509-3C1F3B197DA5}" srcOrd="1" destOrd="0" presId="urn:microsoft.com/office/officeart/2008/layout/VerticalCurvedList"/>
    <dgm:cxn modelId="{BE5E53A9-4614-4A1C-954D-C119FFEF1AB1}" type="presParOf" srcId="{F23260E8-9066-486B-BB7E-218F0E1E9F4B}" destId="{19E7E646-ED2E-4C55-A50A-4632D9D931F4}" srcOrd="2" destOrd="0" presId="urn:microsoft.com/office/officeart/2008/layout/VerticalCurvedList"/>
    <dgm:cxn modelId="{8746809D-C95E-4D80-9461-874D07597342}" type="presParOf" srcId="{19E7E646-ED2E-4C55-A50A-4632D9D931F4}" destId="{8B67CC9C-906A-4BE9-B544-75C797452DA4}" srcOrd="0" destOrd="0" presId="urn:microsoft.com/office/officeart/2008/layout/VerticalCurvedList"/>
    <dgm:cxn modelId="{997CD319-0023-4C36-B22B-4CC96BE7C208}" type="presParOf" srcId="{F23260E8-9066-486B-BB7E-218F0E1E9F4B}" destId="{57A7F17B-488A-4466-8330-15AB231BF0CD}" srcOrd="3" destOrd="0" presId="urn:microsoft.com/office/officeart/2008/layout/VerticalCurvedList"/>
    <dgm:cxn modelId="{BF795C58-6559-4995-A131-955BD1D32AEF}" type="presParOf" srcId="{F23260E8-9066-486B-BB7E-218F0E1E9F4B}" destId="{C66DC8A7-00E9-4311-AEF2-12C91FEAE85D}" srcOrd="4" destOrd="0" presId="urn:microsoft.com/office/officeart/2008/layout/VerticalCurvedList"/>
    <dgm:cxn modelId="{4C4A7603-C332-4940-8383-7F2E7556A35B}" type="presParOf" srcId="{C66DC8A7-00E9-4311-AEF2-12C91FEAE85D}" destId="{C03B9E62-DFEC-42EA-8DCE-7F65E73ADBCF}" srcOrd="0" destOrd="0" presId="urn:microsoft.com/office/officeart/2008/layout/VerticalCurvedList"/>
    <dgm:cxn modelId="{51C92EB6-2746-4F4E-9E45-4C0C5CAC2FFE}" type="presParOf" srcId="{F23260E8-9066-486B-BB7E-218F0E1E9F4B}" destId="{EB71BFC1-E9AF-4A29-BF62-08F32C541C6F}" srcOrd="5" destOrd="0" presId="urn:microsoft.com/office/officeart/2008/layout/VerticalCurvedList"/>
    <dgm:cxn modelId="{202C1BA8-C89F-460D-8DBE-7D2245166992}" type="presParOf" srcId="{F23260E8-9066-486B-BB7E-218F0E1E9F4B}" destId="{2E980C12-5C88-4DA6-A9C3-6ED6649B9C41}" srcOrd="6" destOrd="0" presId="urn:microsoft.com/office/officeart/2008/layout/VerticalCurvedList"/>
    <dgm:cxn modelId="{119BDA2F-E3D3-4DC7-B372-9CAA9E7B42F8}" type="presParOf" srcId="{2E980C12-5C88-4DA6-A9C3-6ED6649B9C41}" destId="{C062A272-F725-4AEA-A366-6052295802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1ABD0-A9C9-4A00-B545-818CEEFCF84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51917F1-6B64-4CBA-8E62-6235EA1A5B7A}">
      <dgm:prSet phldrT="[Text]"/>
      <dgm:spPr/>
      <dgm:t>
        <a:bodyPr/>
        <a:lstStyle/>
        <a:p>
          <a:r>
            <a:rPr lang="hu-HU" b="1" dirty="0"/>
            <a:t>Az </a:t>
          </a:r>
          <a:r>
            <a:rPr lang="hu-HU" b="1" dirty="0" err="1"/>
            <a:t>NHP</a:t>
          </a:r>
          <a:r>
            <a:rPr lang="hu-HU" b="1" dirty="0"/>
            <a:t> eddigi összes szakaszában:</a:t>
          </a:r>
        </a:p>
      </dgm:t>
    </dgm:pt>
    <dgm:pt modelId="{9A1CF3FB-BF2F-4CD6-9265-22816BE6299D}" type="parTrans" cxnId="{CDEB17D1-9987-4973-825C-C351F5EBF5A1}">
      <dgm:prSet/>
      <dgm:spPr/>
      <dgm:t>
        <a:bodyPr/>
        <a:lstStyle/>
        <a:p>
          <a:endParaRPr lang="hu-HU"/>
        </a:p>
      </dgm:t>
    </dgm:pt>
    <dgm:pt modelId="{75C6F083-7A36-4E91-84D5-F643642EC068}" type="sibTrans" cxnId="{CDEB17D1-9987-4973-825C-C351F5EBF5A1}">
      <dgm:prSet/>
      <dgm:spPr/>
      <dgm:t>
        <a:bodyPr/>
        <a:lstStyle/>
        <a:p>
          <a:endParaRPr lang="hu-HU"/>
        </a:p>
      </dgm:t>
    </dgm:pt>
    <dgm:pt modelId="{CC23F351-6579-4FF6-8551-6724CDF71DB0}">
      <dgm:prSet phldrT="[Text]"/>
      <dgm:spPr/>
      <dgm:t>
        <a:bodyPr/>
        <a:lstStyle/>
        <a:p>
          <a:r>
            <a:rPr lang="hu-HU" b="1" dirty="0"/>
            <a:t>40 ezer vállalkozás</a:t>
          </a:r>
        </a:p>
      </dgm:t>
    </dgm:pt>
    <dgm:pt modelId="{37E3FF25-8B07-4901-BDF7-E06F0E02B30D}" type="parTrans" cxnId="{1920F914-A478-4BF3-A4FE-129D88834869}">
      <dgm:prSet/>
      <dgm:spPr/>
      <dgm:t>
        <a:bodyPr/>
        <a:lstStyle/>
        <a:p>
          <a:endParaRPr lang="hu-HU"/>
        </a:p>
      </dgm:t>
    </dgm:pt>
    <dgm:pt modelId="{BEE47B59-E1E6-4056-BD77-3A6C135A0944}" type="sibTrans" cxnId="{1920F914-A478-4BF3-A4FE-129D88834869}">
      <dgm:prSet/>
      <dgm:spPr/>
      <dgm:t>
        <a:bodyPr/>
        <a:lstStyle/>
        <a:p>
          <a:endParaRPr lang="hu-HU"/>
        </a:p>
      </dgm:t>
    </dgm:pt>
    <dgm:pt modelId="{CF361DEE-8CBF-4798-BC04-F62268B12976}">
      <dgm:prSet phldrT="[Text]"/>
      <dgm:spPr/>
      <dgm:t>
        <a:bodyPr/>
        <a:lstStyle/>
        <a:p>
          <a:r>
            <a:rPr lang="hu-HU" b="1" dirty="0"/>
            <a:t>78 ezer hitelügylet</a:t>
          </a:r>
        </a:p>
      </dgm:t>
    </dgm:pt>
    <dgm:pt modelId="{D6A414E6-6317-4B4F-A467-B7A66875A5A1}" type="parTrans" cxnId="{6BABBB33-7F49-49E0-B7BC-8163DA1292C1}">
      <dgm:prSet/>
      <dgm:spPr/>
      <dgm:t>
        <a:bodyPr/>
        <a:lstStyle/>
        <a:p>
          <a:endParaRPr lang="hu-HU"/>
        </a:p>
      </dgm:t>
    </dgm:pt>
    <dgm:pt modelId="{8A0A8C7E-EAE7-40A0-85A7-D056863DF541}" type="sibTrans" cxnId="{6BABBB33-7F49-49E0-B7BC-8163DA1292C1}">
      <dgm:prSet/>
      <dgm:spPr/>
      <dgm:t>
        <a:bodyPr/>
        <a:lstStyle/>
        <a:p>
          <a:endParaRPr lang="hu-HU"/>
        </a:p>
      </dgm:t>
    </dgm:pt>
    <dgm:pt modelId="{D6A1E80B-1EB1-421A-9541-64F50384CDF1}">
      <dgm:prSet phldrT="[Text]"/>
      <dgm:spPr/>
      <dgm:t>
        <a:bodyPr/>
        <a:lstStyle/>
        <a:p>
          <a:r>
            <a:rPr lang="hu-HU" b="1" dirty="0"/>
            <a:t>2800 Mrd forint</a:t>
          </a:r>
        </a:p>
      </dgm:t>
    </dgm:pt>
    <dgm:pt modelId="{694ABC97-D72A-4979-AFCF-5D2482144EEB}" type="parTrans" cxnId="{104E39F3-147D-461F-865F-204AADEC3137}">
      <dgm:prSet/>
      <dgm:spPr/>
      <dgm:t>
        <a:bodyPr/>
        <a:lstStyle/>
        <a:p>
          <a:endParaRPr lang="hu-HU"/>
        </a:p>
      </dgm:t>
    </dgm:pt>
    <dgm:pt modelId="{F431AE37-7C21-404B-AC86-2096AFB71577}" type="sibTrans" cxnId="{104E39F3-147D-461F-865F-204AADEC3137}">
      <dgm:prSet/>
      <dgm:spPr/>
      <dgm:t>
        <a:bodyPr/>
        <a:lstStyle/>
        <a:p>
          <a:endParaRPr lang="hu-HU"/>
        </a:p>
      </dgm:t>
    </dgm:pt>
    <dgm:pt modelId="{3C0C6827-5211-4A65-8C5D-CC036570371A}" type="pres">
      <dgm:prSet presAssocID="{08F1ABD0-A9C9-4A00-B545-818CEEFCF842}" presName="Name0" presStyleCnt="0">
        <dgm:presLayoutVars>
          <dgm:dir/>
          <dgm:resizeHandles val="exact"/>
        </dgm:presLayoutVars>
      </dgm:prSet>
      <dgm:spPr/>
    </dgm:pt>
    <dgm:pt modelId="{239E3DAE-C9A9-4491-AD65-C34017D0CF06}" type="pres">
      <dgm:prSet presAssocID="{251917F1-6B64-4CBA-8E62-6235EA1A5B7A}" presName="parTxOnly" presStyleLbl="node1" presStyleIdx="0" presStyleCnt="4">
        <dgm:presLayoutVars>
          <dgm:bulletEnabled val="1"/>
        </dgm:presLayoutVars>
      </dgm:prSet>
      <dgm:spPr/>
    </dgm:pt>
    <dgm:pt modelId="{76512AFC-5DC0-41A3-9810-7154D42BE911}" type="pres">
      <dgm:prSet presAssocID="{75C6F083-7A36-4E91-84D5-F643642EC068}" presName="parSpace" presStyleCnt="0"/>
      <dgm:spPr/>
    </dgm:pt>
    <dgm:pt modelId="{1E101613-4ACB-41A3-9DE7-D5732422B9A5}" type="pres">
      <dgm:prSet presAssocID="{CC23F351-6579-4FF6-8551-6724CDF71DB0}" presName="parTxOnly" presStyleLbl="node1" presStyleIdx="1" presStyleCnt="4">
        <dgm:presLayoutVars>
          <dgm:bulletEnabled val="1"/>
        </dgm:presLayoutVars>
      </dgm:prSet>
      <dgm:spPr/>
    </dgm:pt>
    <dgm:pt modelId="{2611033F-B41E-4C62-92B6-A9615F9D0CAD}" type="pres">
      <dgm:prSet presAssocID="{BEE47B59-E1E6-4056-BD77-3A6C135A0944}" presName="parSpace" presStyleCnt="0"/>
      <dgm:spPr/>
    </dgm:pt>
    <dgm:pt modelId="{F47E37D6-B03C-4C6F-AAE5-1911AC4ACBDC}" type="pres">
      <dgm:prSet presAssocID="{CF361DEE-8CBF-4798-BC04-F62268B12976}" presName="parTxOnly" presStyleLbl="node1" presStyleIdx="2" presStyleCnt="4">
        <dgm:presLayoutVars>
          <dgm:bulletEnabled val="1"/>
        </dgm:presLayoutVars>
      </dgm:prSet>
      <dgm:spPr/>
    </dgm:pt>
    <dgm:pt modelId="{3EAD9C30-4C84-484B-8F4E-C16AD17E5EC3}" type="pres">
      <dgm:prSet presAssocID="{8A0A8C7E-EAE7-40A0-85A7-D056863DF541}" presName="parSpace" presStyleCnt="0"/>
      <dgm:spPr/>
    </dgm:pt>
    <dgm:pt modelId="{1C70B697-EECB-4F74-953D-BA08F06F742E}" type="pres">
      <dgm:prSet presAssocID="{D6A1E80B-1EB1-421A-9541-64F50384CDF1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920F914-A478-4BF3-A4FE-129D88834869}" srcId="{08F1ABD0-A9C9-4A00-B545-818CEEFCF842}" destId="{CC23F351-6579-4FF6-8551-6724CDF71DB0}" srcOrd="1" destOrd="0" parTransId="{37E3FF25-8B07-4901-BDF7-E06F0E02B30D}" sibTransId="{BEE47B59-E1E6-4056-BD77-3A6C135A0944}"/>
    <dgm:cxn modelId="{6BABBB33-7F49-49E0-B7BC-8163DA1292C1}" srcId="{08F1ABD0-A9C9-4A00-B545-818CEEFCF842}" destId="{CF361DEE-8CBF-4798-BC04-F62268B12976}" srcOrd="2" destOrd="0" parTransId="{D6A414E6-6317-4B4F-A467-B7A66875A5A1}" sibTransId="{8A0A8C7E-EAE7-40A0-85A7-D056863DF541}"/>
    <dgm:cxn modelId="{97012D6E-D047-4522-B46E-A072B94EABF6}" type="presOf" srcId="{251917F1-6B64-4CBA-8E62-6235EA1A5B7A}" destId="{239E3DAE-C9A9-4491-AD65-C34017D0CF06}" srcOrd="0" destOrd="0" presId="urn:microsoft.com/office/officeart/2005/8/layout/hChevron3"/>
    <dgm:cxn modelId="{9414C477-2956-48EA-AA1E-EACE8625A539}" type="presOf" srcId="{D6A1E80B-1EB1-421A-9541-64F50384CDF1}" destId="{1C70B697-EECB-4F74-953D-BA08F06F742E}" srcOrd="0" destOrd="0" presId="urn:microsoft.com/office/officeart/2005/8/layout/hChevron3"/>
    <dgm:cxn modelId="{148EAE7C-8F72-4AB7-84BF-70315A00D371}" type="presOf" srcId="{CF361DEE-8CBF-4798-BC04-F62268B12976}" destId="{F47E37D6-B03C-4C6F-AAE5-1911AC4ACBDC}" srcOrd="0" destOrd="0" presId="urn:microsoft.com/office/officeart/2005/8/layout/hChevron3"/>
    <dgm:cxn modelId="{23E45CC2-BA7C-4E62-9A6A-64574C97C09B}" type="presOf" srcId="{CC23F351-6579-4FF6-8551-6724CDF71DB0}" destId="{1E101613-4ACB-41A3-9DE7-D5732422B9A5}" srcOrd="0" destOrd="0" presId="urn:microsoft.com/office/officeart/2005/8/layout/hChevron3"/>
    <dgm:cxn modelId="{CDEB17D1-9987-4973-825C-C351F5EBF5A1}" srcId="{08F1ABD0-A9C9-4A00-B545-818CEEFCF842}" destId="{251917F1-6B64-4CBA-8E62-6235EA1A5B7A}" srcOrd="0" destOrd="0" parTransId="{9A1CF3FB-BF2F-4CD6-9265-22816BE6299D}" sibTransId="{75C6F083-7A36-4E91-84D5-F643642EC068}"/>
    <dgm:cxn modelId="{8D222BE9-0DE8-47A0-9916-64314F884F3F}" type="presOf" srcId="{08F1ABD0-A9C9-4A00-B545-818CEEFCF842}" destId="{3C0C6827-5211-4A65-8C5D-CC036570371A}" srcOrd="0" destOrd="0" presId="urn:microsoft.com/office/officeart/2005/8/layout/hChevron3"/>
    <dgm:cxn modelId="{104E39F3-147D-461F-865F-204AADEC3137}" srcId="{08F1ABD0-A9C9-4A00-B545-818CEEFCF842}" destId="{D6A1E80B-1EB1-421A-9541-64F50384CDF1}" srcOrd="3" destOrd="0" parTransId="{694ABC97-D72A-4979-AFCF-5D2482144EEB}" sibTransId="{F431AE37-7C21-404B-AC86-2096AFB71577}"/>
    <dgm:cxn modelId="{C7189620-8342-4097-B1C8-7EFD7355883C}" type="presParOf" srcId="{3C0C6827-5211-4A65-8C5D-CC036570371A}" destId="{239E3DAE-C9A9-4491-AD65-C34017D0CF06}" srcOrd="0" destOrd="0" presId="urn:microsoft.com/office/officeart/2005/8/layout/hChevron3"/>
    <dgm:cxn modelId="{A9F5D9CB-70DE-440E-9669-543A1F76217E}" type="presParOf" srcId="{3C0C6827-5211-4A65-8C5D-CC036570371A}" destId="{76512AFC-5DC0-41A3-9810-7154D42BE911}" srcOrd="1" destOrd="0" presId="urn:microsoft.com/office/officeart/2005/8/layout/hChevron3"/>
    <dgm:cxn modelId="{0E7CE0BA-3F2E-4CD5-9451-FB7418C57A37}" type="presParOf" srcId="{3C0C6827-5211-4A65-8C5D-CC036570371A}" destId="{1E101613-4ACB-41A3-9DE7-D5732422B9A5}" srcOrd="2" destOrd="0" presId="urn:microsoft.com/office/officeart/2005/8/layout/hChevron3"/>
    <dgm:cxn modelId="{00A04291-C66F-4313-A963-7EB394C22799}" type="presParOf" srcId="{3C0C6827-5211-4A65-8C5D-CC036570371A}" destId="{2611033F-B41E-4C62-92B6-A9615F9D0CAD}" srcOrd="3" destOrd="0" presId="urn:microsoft.com/office/officeart/2005/8/layout/hChevron3"/>
    <dgm:cxn modelId="{8D36052A-DFB4-4A1A-9AB3-C3965557BCE5}" type="presParOf" srcId="{3C0C6827-5211-4A65-8C5D-CC036570371A}" destId="{F47E37D6-B03C-4C6F-AAE5-1911AC4ACBDC}" srcOrd="4" destOrd="0" presId="urn:microsoft.com/office/officeart/2005/8/layout/hChevron3"/>
    <dgm:cxn modelId="{990FDF67-99CA-47AF-81D6-4BD2FDA036C1}" type="presParOf" srcId="{3C0C6827-5211-4A65-8C5D-CC036570371A}" destId="{3EAD9C30-4C84-484B-8F4E-C16AD17E5EC3}" srcOrd="5" destOrd="0" presId="urn:microsoft.com/office/officeart/2005/8/layout/hChevron3"/>
    <dgm:cxn modelId="{0A582924-82DC-48DC-851D-3EE9871AEB66}" type="presParOf" srcId="{3C0C6827-5211-4A65-8C5D-CC036570371A}" destId="{1C70B697-EECB-4F74-953D-BA08F06F742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3F9A5C-E71E-4911-8993-A586E160A6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410CB61-11F0-4D60-99AF-EB045754DF95}">
      <dgm:prSet phldrT="[Text]"/>
      <dgm:spPr>
        <a:solidFill>
          <a:schemeClr val="tx2">
            <a:lumMod val="90000"/>
            <a:lumOff val="1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r>
            <a:rPr lang="hu-HU" dirty="0"/>
            <a:t>Megvalósult a hitelezési fordulat, az </a:t>
          </a:r>
          <a:r>
            <a:rPr lang="hu-HU" dirty="0" err="1"/>
            <a:t>NHP</a:t>
          </a:r>
          <a:r>
            <a:rPr lang="hu-HU" dirty="0"/>
            <a:t> sikeresen megtörte és növekedési pályára állította a kkv-hitelezés korábbi csökkenő trendjét</a:t>
          </a:r>
        </a:p>
      </dgm:t>
    </dgm:pt>
    <dgm:pt modelId="{0A474572-77A8-4AEA-BBB4-86414C3FDA34}" type="parTrans" cxnId="{7A3079D2-ED2C-4852-BE7B-2578C92F9789}">
      <dgm:prSet/>
      <dgm:spPr/>
      <dgm:t>
        <a:bodyPr/>
        <a:lstStyle/>
        <a:p>
          <a:endParaRPr lang="hu-HU"/>
        </a:p>
      </dgm:t>
    </dgm:pt>
    <dgm:pt modelId="{C5A87ACB-1DF5-4313-A435-B7A34E2D98FF}" type="sibTrans" cxnId="{7A3079D2-ED2C-4852-BE7B-2578C92F9789}">
      <dgm:prSet/>
      <dgm:spPr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endParaRPr lang="hu-HU"/>
        </a:p>
      </dgm:t>
    </dgm:pt>
    <dgm:pt modelId="{681DEA18-05E4-48B8-9198-ED23175DF946}">
      <dgm:prSet phldrT="[Text]"/>
      <dgm:spPr>
        <a:solidFill>
          <a:schemeClr val="tx2">
            <a:lumMod val="90000"/>
            <a:lumOff val="1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r>
            <a:rPr lang="hu-HU" dirty="0"/>
            <a:t>Számos beruházás valósult meg a közel 1700 Mrd forintnyi beruházási célú hitel- és lízingügyletnek köszönhetően</a:t>
          </a:r>
        </a:p>
      </dgm:t>
    </dgm:pt>
    <dgm:pt modelId="{2B4C6E97-00C4-448A-A5E2-5D280C0F69E2}" type="parTrans" cxnId="{ADE335A9-5564-4510-B688-71D365FF6B58}">
      <dgm:prSet/>
      <dgm:spPr/>
      <dgm:t>
        <a:bodyPr/>
        <a:lstStyle/>
        <a:p>
          <a:endParaRPr lang="hu-HU"/>
        </a:p>
      </dgm:t>
    </dgm:pt>
    <dgm:pt modelId="{301D4690-6727-48CB-BD65-09A7901214F6}" type="sibTrans" cxnId="{ADE335A9-5564-4510-B688-71D365FF6B58}">
      <dgm:prSet/>
      <dgm:spPr/>
      <dgm:t>
        <a:bodyPr/>
        <a:lstStyle/>
        <a:p>
          <a:endParaRPr lang="hu-HU"/>
        </a:p>
      </dgm:t>
    </dgm:pt>
    <dgm:pt modelId="{017565DC-E017-43C7-AF04-5DD95DE8832D}" type="pres">
      <dgm:prSet presAssocID="{AA3F9A5C-E71E-4911-8993-A586E160A633}" presName="Name0" presStyleCnt="0">
        <dgm:presLayoutVars>
          <dgm:chMax val="7"/>
          <dgm:chPref val="7"/>
          <dgm:dir/>
        </dgm:presLayoutVars>
      </dgm:prSet>
      <dgm:spPr/>
    </dgm:pt>
    <dgm:pt modelId="{3A26A48F-64B0-4899-A41B-CED129CBFE61}" type="pres">
      <dgm:prSet presAssocID="{AA3F9A5C-E71E-4911-8993-A586E160A633}" presName="Name1" presStyleCnt="0"/>
      <dgm:spPr/>
    </dgm:pt>
    <dgm:pt modelId="{F7F58CDA-95F2-4DD4-BF9B-B5EA0B2697EA}" type="pres">
      <dgm:prSet presAssocID="{AA3F9A5C-E71E-4911-8993-A586E160A633}" presName="cycle" presStyleCnt="0"/>
      <dgm:spPr/>
    </dgm:pt>
    <dgm:pt modelId="{ACC0AD37-DE1A-4EB1-A482-3CD91190A24D}" type="pres">
      <dgm:prSet presAssocID="{AA3F9A5C-E71E-4911-8993-A586E160A633}" presName="srcNode" presStyleLbl="node1" presStyleIdx="0" presStyleCnt="2"/>
      <dgm:spPr/>
    </dgm:pt>
    <dgm:pt modelId="{0EE1DB7D-0CF5-46C5-A5B3-6C50363B8D7C}" type="pres">
      <dgm:prSet presAssocID="{AA3F9A5C-E71E-4911-8993-A586E160A633}" presName="conn" presStyleLbl="parChTrans1D2" presStyleIdx="0" presStyleCnt="1"/>
      <dgm:spPr/>
    </dgm:pt>
    <dgm:pt modelId="{DA8AE102-DEFD-421D-8768-4D1F4D75A722}" type="pres">
      <dgm:prSet presAssocID="{AA3F9A5C-E71E-4911-8993-A586E160A633}" presName="extraNode" presStyleLbl="node1" presStyleIdx="0" presStyleCnt="2"/>
      <dgm:spPr/>
    </dgm:pt>
    <dgm:pt modelId="{4E750AA5-34DF-4476-AAA4-A5EAFAC88EC7}" type="pres">
      <dgm:prSet presAssocID="{AA3F9A5C-E71E-4911-8993-A586E160A633}" presName="dstNode" presStyleLbl="node1" presStyleIdx="0" presStyleCnt="2"/>
      <dgm:spPr/>
    </dgm:pt>
    <dgm:pt modelId="{8BEB6E3E-B538-4B09-8E6F-BD0E7F0D0E64}" type="pres">
      <dgm:prSet presAssocID="{7410CB61-11F0-4D60-99AF-EB045754DF95}" presName="text_1" presStyleLbl="node1" presStyleIdx="0" presStyleCnt="2">
        <dgm:presLayoutVars>
          <dgm:bulletEnabled val="1"/>
        </dgm:presLayoutVars>
      </dgm:prSet>
      <dgm:spPr/>
    </dgm:pt>
    <dgm:pt modelId="{6753A824-2DB0-49A5-A4C2-6529ED9568FA}" type="pres">
      <dgm:prSet presAssocID="{7410CB61-11F0-4D60-99AF-EB045754DF95}" presName="accent_1" presStyleCnt="0"/>
      <dgm:spPr/>
    </dgm:pt>
    <dgm:pt modelId="{11BE717D-05FB-4A79-9628-46301B490A9C}" type="pres">
      <dgm:prSet presAssocID="{7410CB61-11F0-4D60-99AF-EB045754DF95}" presName="accentRepeatNode" presStyleLbl="solidFgAcc1" presStyleIdx="0" presStyleCnt="2"/>
      <dgm:spPr>
        <a:ln>
          <a:solidFill>
            <a:schemeClr val="tx2">
              <a:lumMod val="90000"/>
              <a:lumOff val="10000"/>
            </a:schemeClr>
          </a:solidFill>
        </a:ln>
      </dgm:spPr>
    </dgm:pt>
    <dgm:pt modelId="{B6F837CB-4614-41CD-8024-102C0174DAB4}" type="pres">
      <dgm:prSet presAssocID="{681DEA18-05E4-48B8-9198-ED23175DF946}" presName="text_2" presStyleLbl="node1" presStyleIdx="1" presStyleCnt="2">
        <dgm:presLayoutVars>
          <dgm:bulletEnabled val="1"/>
        </dgm:presLayoutVars>
      </dgm:prSet>
      <dgm:spPr/>
    </dgm:pt>
    <dgm:pt modelId="{795C59F0-70B5-41F8-BDC1-92D3DA5BB7FF}" type="pres">
      <dgm:prSet presAssocID="{681DEA18-05E4-48B8-9198-ED23175DF946}" presName="accent_2" presStyleCnt="0"/>
      <dgm:spPr/>
    </dgm:pt>
    <dgm:pt modelId="{F0F0E383-C945-4172-BD9D-B9EB0399BBE7}" type="pres">
      <dgm:prSet presAssocID="{681DEA18-05E4-48B8-9198-ED23175DF946}" presName="accentRepeatNode" presStyleLbl="solidFgAcc1" presStyleIdx="1" presStyleCnt="2"/>
      <dgm:spPr>
        <a:ln>
          <a:solidFill>
            <a:schemeClr val="tx2">
              <a:lumMod val="90000"/>
              <a:lumOff val="10000"/>
            </a:schemeClr>
          </a:solidFill>
        </a:ln>
      </dgm:spPr>
    </dgm:pt>
  </dgm:ptLst>
  <dgm:cxnLst>
    <dgm:cxn modelId="{DB822019-C0D6-4AC2-907A-1F041CB1DEAC}" type="presOf" srcId="{681DEA18-05E4-48B8-9198-ED23175DF946}" destId="{B6F837CB-4614-41CD-8024-102C0174DAB4}" srcOrd="0" destOrd="0" presId="urn:microsoft.com/office/officeart/2008/layout/VerticalCurvedList"/>
    <dgm:cxn modelId="{6DD40170-8FD8-4FA9-A8BE-0008B377CDC5}" type="presOf" srcId="{C5A87ACB-1DF5-4313-A435-B7A34E2D98FF}" destId="{0EE1DB7D-0CF5-46C5-A5B3-6C50363B8D7C}" srcOrd="0" destOrd="0" presId="urn:microsoft.com/office/officeart/2008/layout/VerticalCurvedList"/>
    <dgm:cxn modelId="{ADE335A9-5564-4510-B688-71D365FF6B58}" srcId="{AA3F9A5C-E71E-4911-8993-A586E160A633}" destId="{681DEA18-05E4-48B8-9198-ED23175DF946}" srcOrd="1" destOrd="0" parTransId="{2B4C6E97-00C4-448A-A5E2-5D280C0F69E2}" sibTransId="{301D4690-6727-48CB-BD65-09A7901214F6}"/>
    <dgm:cxn modelId="{7F2976B3-37B7-4DD3-B049-0A9C569ADE5B}" type="presOf" srcId="{7410CB61-11F0-4D60-99AF-EB045754DF95}" destId="{8BEB6E3E-B538-4B09-8E6F-BD0E7F0D0E64}" srcOrd="0" destOrd="0" presId="urn:microsoft.com/office/officeart/2008/layout/VerticalCurvedList"/>
    <dgm:cxn modelId="{9801B6CE-D1C1-4145-A0AB-9655A6EF2EA2}" type="presOf" srcId="{AA3F9A5C-E71E-4911-8993-A586E160A633}" destId="{017565DC-E017-43C7-AF04-5DD95DE8832D}" srcOrd="0" destOrd="0" presId="urn:microsoft.com/office/officeart/2008/layout/VerticalCurvedList"/>
    <dgm:cxn modelId="{7A3079D2-ED2C-4852-BE7B-2578C92F9789}" srcId="{AA3F9A5C-E71E-4911-8993-A586E160A633}" destId="{7410CB61-11F0-4D60-99AF-EB045754DF95}" srcOrd="0" destOrd="0" parTransId="{0A474572-77A8-4AEA-BBB4-86414C3FDA34}" sibTransId="{C5A87ACB-1DF5-4313-A435-B7A34E2D98FF}"/>
    <dgm:cxn modelId="{78BA327D-E046-40DC-B735-3B11C9BCED3B}" type="presParOf" srcId="{017565DC-E017-43C7-AF04-5DD95DE8832D}" destId="{3A26A48F-64B0-4899-A41B-CED129CBFE61}" srcOrd="0" destOrd="0" presId="urn:microsoft.com/office/officeart/2008/layout/VerticalCurvedList"/>
    <dgm:cxn modelId="{D907D32A-17D3-48C5-92AC-9934A4E89931}" type="presParOf" srcId="{3A26A48F-64B0-4899-A41B-CED129CBFE61}" destId="{F7F58CDA-95F2-4DD4-BF9B-B5EA0B2697EA}" srcOrd="0" destOrd="0" presId="urn:microsoft.com/office/officeart/2008/layout/VerticalCurvedList"/>
    <dgm:cxn modelId="{94C34059-3501-4AEF-8D45-9F3EE35BE5DB}" type="presParOf" srcId="{F7F58CDA-95F2-4DD4-BF9B-B5EA0B2697EA}" destId="{ACC0AD37-DE1A-4EB1-A482-3CD91190A24D}" srcOrd="0" destOrd="0" presId="urn:microsoft.com/office/officeart/2008/layout/VerticalCurvedList"/>
    <dgm:cxn modelId="{4F39A002-4F7E-4D85-BD08-4F1B14274E2F}" type="presParOf" srcId="{F7F58CDA-95F2-4DD4-BF9B-B5EA0B2697EA}" destId="{0EE1DB7D-0CF5-46C5-A5B3-6C50363B8D7C}" srcOrd="1" destOrd="0" presId="urn:microsoft.com/office/officeart/2008/layout/VerticalCurvedList"/>
    <dgm:cxn modelId="{068B1621-DC1D-468A-830D-C9CFCEE497C4}" type="presParOf" srcId="{F7F58CDA-95F2-4DD4-BF9B-B5EA0B2697EA}" destId="{DA8AE102-DEFD-421D-8768-4D1F4D75A722}" srcOrd="2" destOrd="0" presId="urn:microsoft.com/office/officeart/2008/layout/VerticalCurvedList"/>
    <dgm:cxn modelId="{21BED712-F0A3-45F6-8DB3-E1C22C6EDC7B}" type="presParOf" srcId="{F7F58CDA-95F2-4DD4-BF9B-B5EA0B2697EA}" destId="{4E750AA5-34DF-4476-AAA4-A5EAFAC88EC7}" srcOrd="3" destOrd="0" presId="urn:microsoft.com/office/officeart/2008/layout/VerticalCurvedList"/>
    <dgm:cxn modelId="{19F2C8B6-EF3D-43E4-ABB4-348D902D66AF}" type="presParOf" srcId="{3A26A48F-64B0-4899-A41B-CED129CBFE61}" destId="{8BEB6E3E-B538-4B09-8E6F-BD0E7F0D0E64}" srcOrd="1" destOrd="0" presId="urn:microsoft.com/office/officeart/2008/layout/VerticalCurvedList"/>
    <dgm:cxn modelId="{EF434905-842D-4782-854D-1A638047136D}" type="presParOf" srcId="{3A26A48F-64B0-4899-A41B-CED129CBFE61}" destId="{6753A824-2DB0-49A5-A4C2-6529ED9568FA}" srcOrd="2" destOrd="0" presId="urn:microsoft.com/office/officeart/2008/layout/VerticalCurvedList"/>
    <dgm:cxn modelId="{26094540-19D5-4FED-A673-2BA37F82834A}" type="presParOf" srcId="{6753A824-2DB0-49A5-A4C2-6529ED9568FA}" destId="{11BE717D-05FB-4A79-9628-46301B490A9C}" srcOrd="0" destOrd="0" presId="urn:microsoft.com/office/officeart/2008/layout/VerticalCurvedList"/>
    <dgm:cxn modelId="{29BA51A8-E996-4A5F-B65D-6B07BF2D2EEB}" type="presParOf" srcId="{3A26A48F-64B0-4899-A41B-CED129CBFE61}" destId="{B6F837CB-4614-41CD-8024-102C0174DAB4}" srcOrd="3" destOrd="0" presId="urn:microsoft.com/office/officeart/2008/layout/VerticalCurvedList"/>
    <dgm:cxn modelId="{C2ECB863-D052-4F92-91AE-84417F14C60E}" type="presParOf" srcId="{3A26A48F-64B0-4899-A41B-CED129CBFE61}" destId="{795C59F0-70B5-41F8-BDC1-92D3DA5BB7FF}" srcOrd="4" destOrd="0" presId="urn:microsoft.com/office/officeart/2008/layout/VerticalCurvedList"/>
    <dgm:cxn modelId="{C29D4C72-003A-485F-A91F-00DDF82F15AE}" type="presParOf" srcId="{795C59F0-70B5-41F8-BDC1-92D3DA5BB7FF}" destId="{F0F0E383-C945-4172-BD9D-B9EB0399BBE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AAA744-BF81-4BF3-BBF9-8A9132F5CA0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F3429E2F-65AC-4FCD-AEDE-78917D6FD2CA}">
      <dgm:prSet phldrT="[Text]" custT="1"/>
      <dgm:spPr/>
      <dgm:t>
        <a:bodyPr/>
        <a:lstStyle/>
        <a:p>
          <a:r>
            <a:rPr lang="hu-HU" sz="1500" b="1" dirty="0"/>
            <a:t>Vezető jegybankok szigorodó monetáris politikája</a:t>
          </a:r>
        </a:p>
      </dgm:t>
    </dgm:pt>
    <dgm:pt modelId="{9D284C2F-545B-4062-8617-70DC2F0F93DE}" type="parTrans" cxnId="{DB7D0AB3-3198-48CD-B953-D62507C106AF}">
      <dgm:prSet/>
      <dgm:spPr/>
      <dgm:t>
        <a:bodyPr/>
        <a:lstStyle/>
        <a:p>
          <a:endParaRPr lang="hu-HU"/>
        </a:p>
      </dgm:t>
    </dgm:pt>
    <dgm:pt modelId="{68A409EA-B8A2-4195-B3E8-A7DCEECC5753}" type="sibTrans" cxnId="{DB7D0AB3-3198-48CD-B953-D62507C106AF}">
      <dgm:prSet/>
      <dgm:spPr/>
      <dgm:t>
        <a:bodyPr/>
        <a:lstStyle/>
        <a:p>
          <a:r>
            <a:rPr lang="hu-HU" b="1" dirty="0"/>
            <a:t>A világgazdaság lassulása</a:t>
          </a:r>
        </a:p>
      </dgm:t>
    </dgm:pt>
    <dgm:pt modelId="{AAF4A535-E019-414F-8FB4-A3142A1FE1DF}">
      <dgm:prSet phldrT="[Text]" custT="1"/>
      <dgm:spPr/>
      <dgm:t>
        <a:bodyPr/>
        <a:lstStyle/>
        <a:p>
          <a:r>
            <a:rPr lang="hu-HU" sz="1500" b="1" dirty="0"/>
            <a:t>Emelkedő globális infláció</a:t>
          </a:r>
        </a:p>
      </dgm:t>
    </dgm:pt>
    <dgm:pt modelId="{E640587F-74BF-412E-BC01-00E0C33AC011}" type="parTrans" cxnId="{83687456-0317-4380-B54F-8D7E46412449}">
      <dgm:prSet/>
      <dgm:spPr/>
      <dgm:t>
        <a:bodyPr/>
        <a:lstStyle/>
        <a:p>
          <a:endParaRPr lang="hu-HU"/>
        </a:p>
      </dgm:t>
    </dgm:pt>
    <dgm:pt modelId="{BC82DC85-DDDA-4E28-8A47-32C61602DC3C}" type="sibTrans" cxnId="{83687456-0317-4380-B54F-8D7E46412449}">
      <dgm:prSet custT="1"/>
      <dgm:spPr/>
      <dgm:t>
        <a:bodyPr/>
        <a:lstStyle/>
        <a:p>
          <a:r>
            <a:rPr lang="hu-HU" sz="1600" b="1" dirty="0"/>
            <a:t>Magas adósság-szintek</a:t>
          </a:r>
        </a:p>
      </dgm:t>
    </dgm:pt>
    <dgm:pt modelId="{0AD0D4BF-83D3-48E0-83FC-516A30E19181}">
      <dgm:prSet phldrT="[Text]" custT="1"/>
      <dgm:spPr/>
      <dgm:t>
        <a:bodyPr/>
        <a:lstStyle/>
        <a:p>
          <a:r>
            <a:rPr lang="hu-HU" sz="1500" b="1" dirty="0"/>
            <a:t>Geopolitikai feszültségek</a:t>
          </a:r>
        </a:p>
      </dgm:t>
    </dgm:pt>
    <dgm:pt modelId="{274DE9B3-9CC5-41E7-A77B-448D88F2DA87}" type="parTrans" cxnId="{A3D627FD-C5A4-48D6-A374-9FFFA9E816AC}">
      <dgm:prSet/>
      <dgm:spPr/>
      <dgm:t>
        <a:bodyPr/>
        <a:lstStyle/>
        <a:p>
          <a:endParaRPr lang="hu-HU"/>
        </a:p>
      </dgm:t>
    </dgm:pt>
    <dgm:pt modelId="{C2A5FC07-B410-4693-A0DD-AA6C7F14C2F1}" type="sibTrans" cxnId="{A3D627FD-C5A4-48D6-A374-9FFFA9E816AC}">
      <dgm:prSet custT="1"/>
      <dgm:spPr/>
      <dgm:t>
        <a:bodyPr/>
        <a:lstStyle/>
        <a:p>
          <a:r>
            <a:rPr lang="hu-HU" sz="1500" b="1" dirty="0"/>
            <a:t>Nyersanyag-árak változékony-</a:t>
          </a:r>
          <a:r>
            <a:rPr lang="hu-HU" sz="1500" b="1" dirty="0" err="1"/>
            <a:t>sága</a:t>
          </a:r>
          <a:endParaRPr lang="hu-HU" sz="1500" b="1" dirty="0"/>
        </a:p>
      </dgm:t>
    </dgm:pt>
    <dgm:pt modelId="{49F7F01D-EAD7-4764-80B6-D2E67536665C}" type="pres">
      <dgm:prSet presAssocID="{97AAA744-BF81-4BF3-BBF9-8A9132F5CA09}" presName="Name0" presStyleCnt="0">
        <dgm:presLayoutVars>
          <dgm:chMax/>
          <dgm:chPref/>
          <dgm:dir/>
          <dgm:animLvl val="lvl"/>
        </dgm:presLayoutVars>
      </dgm:prSet>
      <dgm:spPr/>
    </dgm:pt>
    <dgm:pt modelId="{FAEC3DDD-5E5A-4396-9FF7-4169EBB8B5A3}" type="pres">
      <dgm:prSet presAssocID="{F3429E2F-65AC-4FCD-AEDE-78917D6FD2CA}" presName="composite" presStyleCnt="0"/>
      <dgm:spPr/>
    </dgm:pt>
    <dgm:pt modelId="{017AF7C3-385E-452F-B900-E4991993CDB2}" type="pres">
      <dgm:prSet presAssocID="{F3429E2F-65AC-4FCD-AEDE-78917D6FD2C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97ED961-0969-4798-BF3A-7DD1CDA52336}" type="pres">
      <dgm:prSet presAssocID="{F3429E2F-65AC-4FCD-AEDE-78917D6FD2C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89241A6-02FD-4556-A01D-E3156DB38ED0}" type="pres">
      <dgm:prSet presAssocID="{F3429E2F-65AC-4FCD-AEDE-78917D6FD2CA}" presName="BalanceSpacing" presStyleCnt="0"/>
      <dgm:spPr/>
    </dgm:pt>
    <dgm:pt modelId="{4C6512BC-627F-4B3B-8BAF-8B7FA2EE5C08}" type="pres">
      <dgm:prSet presAssocID="{F3429E2F-65AC-4FCD-AEDE-78917D6FD2CA}" presName="BalanceSpacing1" presStyleCnt="0"/>
      <dgm:spPr/>
    </dgm:pt>
    <dgm:pt modelId="{33E9275B-7F83-4780-83A9-5CA8568CA751}" type="pres">
      <dgm:prSet presAssocID="{68A409EA-B8A2-4195-B3E8-A7DCEECC5753}" presName="Accent1Text" presStyleLbl="node1" presStyleIdx="1" presStyleCnt="6"/>
      <dgm:spPr/>
    </dgm:pt>
    <dgm:pt modelId="{17FE130F-D6CD-47B3-ADE5-5F537CDFD337}" type="pres">
      <dgm:prSet presAssocID="{68A409EA-B8A2-4195-B3E8-A7DCEECC5753}" presName="spaceBetweenRectangles" presStyleCnt="0"/>
      <dgm:spPr/>
    </dgm:pt>
    <dgm:pt modelId="{BF0345B1-D0FF-4837-8725-F728E22ED61D}" type="pres">
      <dgm:prSet presAssocID="{AAF4A535-E019-414F-8FB4-A3142A1FE1DF}" presName="composite" presStyleCnt="0"/>
      <dgm:spPr/>
    </dgm:pt>
    <dgm:pt modelId="{02AF060B-F48F-4F31-939C-A254B11B2D38}" type="pres">
      <dgm:prSet presAssocID="{AAF4A535-E019-414F-8FB4-A3142A1FE1D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BEDBF59-3BB5-44CD-A9EF-6E2DBA727D8D}" type="pres">
      <dgm:prSet presAssocID="{AAF4A535-E019-414F-8FB4-A3142A1FE1D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8E5F8C8-B18C-4404-A054-C1711407C9CC}" type="pres">
      <dgm:prSet presAssocID="{AAF4A535-E019-414F-8FB4-A3142A1FE1DF}" presName="BalanceSpacing" presStyleCnt="0"/>
      <dgm:spPr/>
    </dgm:pt>
    <dgm:pt modelId="{2CCF8435-12F5-45A9-AE3C-B397345C32FD}" type="pres">
      <dgm:prSet presAssocID="{AAF4A535-E019-414F-8FB4-A3142A1FE1DF}" presName="BalanceSpacing1" presStyleCnt="0"/>
      <dgm:spPr/>
    </dgm:pt>
    <dgm:pt modelId="{E3BD0F55-929F-4914-ACDE-D8D100745E25}" type="pres">
      <dgm:prSet presAssocID="{BC82DC85-DDDA-4E28-8A47-32C61602DC3C}" presName="Accent1Text" presStyleLbl="node1" presStyleIdx="3" presStyleCnt="6" custLinFactX="-100000" custLinFactNeighborX="-115580" custLinFactNeighborY="575"/>
      <dgm:spPr/>
    </dgm:pt>
    <dgm:pt modelId="{1464BACA-87F0-495C-A078-F3FCCFFD42F5}" type="pres">
      <dgm:prSet presAssocID="{BC82DC85-DDDA-4E28-8A47-32C61602DC3C}" presName="spaceBetweenRectangles" presStyleCnt="0"/>
      <dgm:spPr/>
    </dgm:pt>
    <dgm:pt modelId="{220EFB8B-F0A9-42A9-B2ED-329882B33248}" type="pres">
      <dgm:prSet presAssocID="{0AD0D4BF-83D3-48E0-83FC-516A30E19181}" presName="composite" presStyleCnt="0"/>
      <dgm:spPr/>
    </dgm:pt>
    <dgm:pt modelId="{69BEF29E-E3CF-4BCD-851F-8A5D5C394083}" type="pres">
      <dgm:prSet presAssocID="{0AD0D4BF-83D3-48E0-83FC-516A30E1918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0F23470-417A-4831-8126-2450EB443466}" type="pres">
      <dgm:prSet presAssocID="{0AD0D4BF-83D3-48E0-83FC-516A30E1918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047DDC8-B460-4A33-8639-84CDAF04DF45}" type="pres">
      <dgm:prSet presAssocID="{0AD0D4BF-83D3-48E0-83FC-516A30E19181}" presName="BalanceSpacing" presStyleCnt="0"/>
      <dgm:spPr/>
    </dgm:pt>
    <dgm:pt modelId="{4587CEE5-2E41-4654-B5DF-3910D8972923}" type="pres">
      <dgm:prSet presAssocID="{0AD0D4BF-83D3-48E0-83FC-516A30E19181}" presName="BalanceSpacing1" presStyleCnt="0"/>
      <dgm:spPr/>
    </dgm:pt>
    <dgm:pt modelId="{9F892769-DD85-4DF4-A570-1A2481294F14}" type="pres">
      <dgm:prSet presAssocID="{C2A5FC07-B410-4693-A0DD-AA6C7F14C2F1}" presName="Accent1Text" presStyleLbl="node1" presStyleIdx="5" presStyleCnt="6" custLinFactNeighborY="0"/>
      <dgm:spPr/>
    </dgm:pt>
  </dgm:ptLst>
  <dgm:cxnLst>
    <dgm:cxn modelId="{65E67A60-4EB0-44EB-939B-A577509B48F0}" type="presOf" srcId="{BC82DC85-DDDA-4E28-8A47-32C61602DC3C}" destId="{E3BD0F55-929F-4914-ACDE-D8D100745E25}" srcOrd="0" destOrd="0" presId="urn:microsoft.com/office/officeart/2008/layout/AlternatingHexagons"/>
    <dgm:cxn modelId="{41334B63-B273-4272-B34A-72B266DF1ED7}" type="presOf" srcId="{F3429E2F-65AC-4FCD-AEDE-78917D6FD2CA}" destId="{017AF7C3-385E-452F-B900-E4991993CDB2}" srcOrd="0" destOrd="0" presId="urn:microsoft.com/office/officeart/2008/layout/AlternatingHexagons"/>
    <dgm:cxn modelId="{E7964964-4C27-4844-9D79-DEBB2840077B}" type="presOf" srcId="{97AAA744-BF81-4BF3-BBF9-8A9132F5CA09}" destId="{49F7F01D-EAD7-4764-80B6-D2E67536665C}" srcOrd="0" destOrd="0" presId="urn:microsoft.com/office/officeart/2008/layout/AlternatingHexagons"/>
    <dgm:cxn modelId="{83687456-0317-4380-B54F-8D7E46412449}" srcId="{97AAA744-BF81-4BF3-BBF9-8A9132F5CA09}" destId="{AAF4A535-E019-414F-8FB4-A3142A1FE1DF}" srcOrd="1" destOrd="0" parTransId="{E640587F-74BF-412E-BC01-00E0C33AC011}" sibTransId="{BC82DC85-DDDA-4E28-8A47-32C61602DC3C}"/>
    <dgm:cxn modelId="{5E0CBF7A-687A-4587-A382-CCCFBC467CD3}" type="presOf" srcId="{0AD0D4BF-83D3-48E0-83FC-516A30E19181}" destId="{69BEF29E-E3CF-4BCD-851F-8A5D5C394083}" srcOrd="0" destOrd="0" presId="urn:microsoft.com/office/officeart/2008/layout/AlternatingHexagons"/>
    <dgm:cxn modelId="{86B8B98A-E4E8-423A-9DFF-E3056817F16C}" type="presOf" srcId="{68A409EA-B8A2-4195-B3E8-A7DCEECC5753}" destId="{33E9275B-7F83-4780-83A9-5CA8568CA751}" srcOrd="0" destOrd="0" presId="urn:microsoft.com/office/officeart/2008/layout/AlternatingHexagons"/>
    <dgm:cxn modelId="{920DBFA6-06F0-4505-9D4C-95C903DFC024}" type="presOf" srcId="{AAF4A535-E019-414F-8FB4-A3142A1FE1DF}" destId="{02AF060B-F48F-4F31-939C-A254B11B2D38}" srcOrd="0" destOrd="0" presId="urn:microsoft.com/office/officeart/2008/layout/AlternatingHexagons"/>
    <dgm:cxn modelId="{DB7D0AB3-3198-48CD-B953-D62507C106AF}" srcId="{97AAA744-BF81-4BF3-BBF9-8A9132F5CA09}" destId="{F3429E2F-65AC-4FCD-AEDE-78917D6FD2CA}" srcOrd="0" destOrd="0" parTransId="{9D284C2F-545B-4062-8617-70DC2F0F93DE}" sibTransId="{68A409EA-B8A2-4195-B3E8-A7DCEECC5753}"/>
    <dgm:cxn modelId="{157C2EE8-963E-4AEB-BC0C-E1C421E8184A}" type="presOf" srcId="{C2A5FC07-B410-4693-A0DD-AA6C7F14C2F1}" destId="{9F892769-DD85-4DF4-A570-1A2481294F14}" srcOrd="0" destOrd="0" presId="urn:microsoft.com/office/officeart/2008/layout/AlternatingHexagons"/>
    <dgm:cxn modelId="{A3D627FD-C5A4-48D6-A374-9FFFA9E816AC}" srcId="{97AAA744-BF81-4BF3-BBF9-8A9132F5CA09}" destId="{0AD0D4BF-83D3-48E0-83FC-516A30E19181}" srcOrd="2" destOrd="0" parTransId="{274DE9B3-9CC5-41E7-A77B-448D88F2DA87}" sibTransId="{C2A5FC07-B410-4693-A0DD-AA6C7F14C2F1}"/>
    <dgm:cxn modelId="{C33CB0A5-2FE9-4F13-8A47-9873E999F898}" type="presParOf" srcId="{49F7F01D-EAD7-4764-80B6-D2E67536665C}" destId="{FAEC3DDD-5E5A-4396-9FF7-4169EBB8B5A3}" srcOrd="0" destOrd="0" presId="urn:microsoft.com/office/officeart/2008/layout/AlternatingHexagons"/>
    <dgm:cxn modelId="{32CB379E-5E5F-417F-9A6B-37496E241BD3}" type="presParOf" srcId="{FAEC3DDD-5E5A-4396-9FF7-4169EBB8B5A3}" destId="{017AF7C3-385E-452F-B900-E4991993CDB2}" srcOrd="0" destOrd="0" presId="urn:microsoft.com/office/officeart/2008/layout/AlternatingHexagons"/>
    <dgm:cxn modelId="{515D67F3-024A-4050-A7AB-3A6B63D333F3}" type="presParOf" srcId="{FAEC3DDD-5E5A-4396-9FF7-4169EBB8B5A3}" destId="{997ED961-0969-4798-BF3A-7DD1CDA52336}" srcOrd="1" destOrd="0" presId="urn:microsoft.com/office/officeart/2008/layout/AlternatingHexagons"/>
    <dgm:cxn modelId="{27787370-92B5-4CDE-8522-5B587ACF54C3}" type="presParOf" srcId="{FAEC3DDD-5E5A-4396-9FF7-4169EBB8B5A3}" destId="{589241A6-02FD-4556-A01D-E3156DB38ED0}" srcOrd="2" destOrd="0" presId="urn:microsoft.com/office/officeart/2008/layout/AlternatingHexagons"/>
    <dgm:cxn modelId="{F2ED1454-41E4-488C-8B4E-89C7E6841522}" type="presParOf" srcId="{FAEC3DDD-5E5A-4396-9FF7-4169EBB8B5A3}" destId="{4C6512BC-627F-4B3B-8BAF-8B7FA2EE5C08}" srcOrd="3" destOrd="0" presId="urn:microsoft.com/office/officeart/2008/layout/AlternatingHexagons"/>
    <dgm:cxn modelId="{4EEC0892-BB6B-4362-9CDB-611D0BE00C2C}" type="presParOf" srcId="{FAEC3DDD-5E5A-4396-9FF7-4169EBB8B5A3}" destId="{33E9275B-7F83-4780-83A9-5CA8568CA751}" srcOrd="4" destOrd="0" presId="urn:microsoft.com/office/officeart/2008/layout/AlternatingHexagons"/>
    <dgm:cxn modelId="{64DB099F-BCE9-4F54-A2A8-E4D61196AB09}" type="presParOf" srcId="{49F7F01D-EAD7-4764-80B6-D2E67536665C}" destId="{17FE130F-D6CD-47B3-ADE5-5F537CDFD337}" srcOrd="1" destOrd="0" presId="urn:microsoft.com/office/officeart/2008/layout/AlternatingHexagons"/>
    <dgm:cxn modelId="{9F539935-03A5-4D81-B49A-338E245D3559}" type="presParOf" srcId="{49F7F01D-EAD7-4764-80B6-D2E67536665C}" destId="{BF0345B1-D0FF-4837-8725-F728E22ED61D}" srcOrd="2" destOrd="0" presId="urn:microsoft.com/office/officeart/2008/layout/AlternatingHexagons"/>
    <dgm:cxn modelId="{EB0196A0-2F38-4B04-B288-0B3B0D547344}" type="presParOf" srcId="{BF0345B1-D0FF-4837-8725-F728E22ED61D}" destId="{02AF060B-F48F-4F31-939C-A254B11B2D38}" srcOrd="0" destOrd="0" presId="urn:microsoft.com/office/officeart/2008/layout/AlternatingHexagons"/>
    <dgm:cxn modelId="{25038349-319E-4089-8B9B-8BC96D35790A}" type="presParOf" srcId="{BF0345B1-D0FF-4837-8725-F728E22ED61D}" destId="{2BEDBF59-3BB5-44CD-A9EF-6E2DBA727D8D}" srcOrd="1" destOrd="0" presId="urn:microsoft.com/office/officeart/2008/layout/AlternatingHexagons"/>
    <dgm:cxn modelId="{2EC9BCB7-BE90-4BFF-8C86-1BFEF4EB8247}" type="presParOf" srcId="{BF0345B1-D0FF-4837-8725-F728E22ED61D}" destId="{B8E5F8C8-B18C-4404-A054-C1711407C9CC}" srcOrd="2" destOrd="0" presId="urn:microsoft.com/office/officeart/2008/layout/AlternatingHexagons"/>
    <dgm:cxn modelId="{890D9342-C6C3-42FE-8F47-9CD621678FCD}" type="presParOf" srcId="{BF0345B1-D0FF-4837-8725-F728E22ED61D}" destId="{2CCF8435-12F5-45A9-AE3C-B397345C32FD}" srcOrd="3" destOrd="0" presId="urn:microsoft.com/office/officeart/2008/layout/AlternatingHexagons"/>
    <dgm:cxn modelId="{4DC89878-08E8-4C10-A5BB-7EAB630C1E4B}" type="presParOf" srcId="{BF0345B1-D0FF-4837-8725-F728E22ED61D}" destId="{E3BD0F55-929F-4914-ACDE-D8D100745E25}" srcOrd="4" destOrd="0" presId="urn:microsoft.com/office/officeart/2008/layout/AlternatingHexagons"/>
    <dgm:cxn modelId="{D29712EF-90E9-44BF-ABFD-BA15BD0923C3}" type="presParOf" srcId="{49F7F01D-EAD7-4764-80B6-D2E67536665C}" destId="{1464BACA-87F0-495C-A078-F3FCCFFD42F5}" srcOrd="3" destOrd="0" presId="urn:microsoft.com/office/officeart/2008/layout/AlternatingHexagons"/>
    <dgm:cxn modelId="{1B4E8A46-6E17-4A46-BB7C-971E603FAC8D}" type="presParOf" srcId="{49F7F01D-EAD7-4764-80B6-D2E67536665C}" destId="{220EFB8B-F0A9-42A9-B2ED-329882B33248}" srcOrd="4" destOrd="0" presId="urn:microsoft.com/office/officeart/2008/layout/AlternatingHexagons"/>
    <dgm:cxn modelId="{00D5E397-BDD7-4460-A5E4-2A729E44B8D5}" type="presParOf" srcId="{220EFB8B-F0A9-42A9-B2ED-329882B33248}" destId="{69BEF29E-E3CF-4BCD-851F-8A5D5C394083}" srcOrd="0" destOrd="0" presId="urn:microsoft.com/office/officeart/2008/layout/AlternatingHexagons"/>
    <dgm:cxn modelId="{3C40758D-A68D-49C4-816E-C75EA5F029B6}" type="presParOf" srcId="{220EFB8B-F0A9-42A9-B2ED-329882B33248}" destId="{70F23470-417A-4831-8126-2450EB443466}" srcOrd="1" destOrd="0" presId="urn:microsoft.com/office/officeart/2008/layout/AlternatingHexagons"/>
    <dgm:cxn modelId="{E55BA739-BB26-439F-A37B-04702F7B3785}" type="presParOf" srcId="{220EFB8B-F0A9-42A9-B2ED-329882B33248}" destId="{7047DDC8-B460-4A33-8639-84CDAF04DF45}" srcOrd="2" destOrd="0" presId="urn:microsoft.com/office/officeart/2008/layout/AlternatingHexagons"/>
    <dgm:cxn modelId="{3B952327-DE81-4458-8E03-39B02B2D4EC9}" type="presParOf" srcId="{220EFB8B-F0A9-42A9-B2ED-329882B33248}" destId="{4587CEE5-2E41-4654-B5DF-3910D8972923}" srcOrd="3" destOrd="0" presId="urn:microsoft.com/office/officeart/2008/layout/AlternatingHexagons"/>
    <dgm:cxn modelId="{7AF5F6A1-9409-4B50-8142-F13441B720D6}" type="presParOf" srcId="{220EFB8B-F0A9-42A9-B2ED-329882B33248}" destId="{9F892769-DD85-4DF4-A570-1A2481294F1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839AD-B9ED-45ED-983E-652A2E673FBB}" type="doc">
      <dgm:prSet loTypeId="urn:microsoft.com/office/officeart/2005/8/layout/balance1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8B6D37A1-64BC-45DF-98AB-324936B90122}">
      <dgm:prSet phldrT="[Text]"/>
      <dgm:spPr/>
      <dgm:t>
        <a:bodyPr/>
        <a:lstStyle/>
        <a:p>
          <a:r>
            <a:rPr lang="hu-HU" dirty="0"/>
            <a:t>Lehetséges előnyök	</a:t>
          </a:r>
        </a:p>
      </dgm:t>
    </dgm:pt>
    <dgm:pt modelId="{B9494687-FF46-4AD4-93BC-1EBF35AE9BF0}" type="parTrans" cxnId="{B5C5126F-9028-46EC-BE67-372D3AF4C6D1}">
      <dgm:prSet/>
      <dgm:spPr/>
      <dgm:t>
        <a:bodyPr/>
        <a:lstStyle/>
        <a:p>
          <a:endParaRPr lang="hu-HU"/>
        </a:p>
      </dgm:t>
    </dgm:pt>
    <dgm:pt modelId="{7972B068-0D35-4CF4-BAB2-9BD2D187A751}" type="sibTrans" cxnId="{B5C5126F-9028-46EC-BE67-372D3AF4C6D1}">
      <dgm:prSet/>
      <dgm:spPr/>
      <dgm:t>
        <a:bodyPr/>
        <a:lstStyle/>
        <a:p>
          <a:endParaRPr lang="hu-HU"/>
        </a:p>
      </dgm:t>
    </dgm:pt>
    <dgm:pt modelId="{4CC585D2-249A-46E6-A4F0-13C2E59DE525}">
      <dgm:prSet phldrT="[Text]" custT="1"/>
      <dgm:spPr/>
      <dgm:t>
        <a:bodyPr/>
        <a:lstStyle/>
        <a:p>
          <a:r>
            <a:rPr lang="hu-HU" sz="1800" dirty="0"/>
            <a:t>Nominális árfolyamkockázat megszűnése</a:t>
          </a:r>
        </a:p>
      </dgm:t>
    </dgm:pt>
    <dgm:pt modelId="{FF3228FD-0FDC-40EE-88A2-AE1AEFD236B2}" type="parTrans" cxnId="{C878E44A-6858-46EF-AB1F-1E3DE78ABC75}">
      <dgm:prSet/>
      <dgm:spPr/>
      <dgm:t>
        <a:bodyPr/>
        <a:lstStyle/>
        <a:p>
          <a:endParaRPr lang="hu-HU"/>
        </a:p>
      </dgm:t>
    </dgm:pt>
    <dgm:pt modelId="{E7F52235-1218-459E-90C3-CFE9AD81F8CF}" type="sibTrans" cxnId="{C878E44A-6858-46EF-AB1F-1E3DE78ABC75}">
      <dgm:prSet/>
      <dgm:spPr/>
      <dgm:t>
        <a:bodyPr/>
        <a:lstStyle/>
        <a:p>
          <a:endParaRPr lang="hu-HU"/>
        </a:p>
      </dgm:t>
    </dgm:pt>
    <dgm:pt modelId="{6D006908-03EF-45A1-AA6A-39E137706831}">
      <dgm:prSet phldrT="[Text]" custT="1"/>
      <dgm:spPr/>
      <dgm:t>
        <a:bodyPr/>
        <a:lstStyle/>
        <a:p>
          <a:r>
            <a:rPr lang="hu-HU" sz="1800" dirty="0"/>
            <a:t>Alacsonyabb tranzakciós költségek</a:t>
          </a:r>
        </a:p>
      </dgm:t>
    </dgm:pt>
    <dgm:pt modelId="{3EF7C660-253C-44F2-9B61-B353614EBBC5}" type="parTrans" cxnId="{C15C5335-A09F-45F0-A61C-A79D4C60AD48}">
      <dgm:prSet/>
      <dgm:spPr/>
      <dgm:t>
        <a:bodyPr/>
        <a:lstStyle/>
        <a:p>
          <a:endParaRPr lang="hu-HU"/>
        </a:p>
      </dgm:t>
    </dgm:pt>
    <dgm:pt modelId="{E60523CE-BF13-43A9-8B03-361B52BAE50E}" type="sibTrans" cxnId="{C15C5335-A09F-45F0-A61C-A79D4C60AD48}">
      <dgm:prSet/>
      <dgm:spPr/>
      <dgm:t>
        <a:bodyPr/>
        <a:lstStyle/>
        <a:p>
          <a:endParaRPr lang="hu-HU"/>
        </a:p>
      </dgm:t>
    </dgm:pt>
    <dgm:pt modelId="{D0158896-F28B-437E-92A4-4256C9EC2D00}">
      <dgm:prSet phldrT="[Text]"/>
      <dgm:spPr/>
      <dgm:t>
        <a:bodyPr/>
        <a:lstStyle/>
        <a:p>
          <a:r>
            <a:rPr lang="hu-HU" dirty="0"/>
            <a:t>Lehetséges kockázatok</a:t>
          </a:r>
        </a:p>
      </dgm:t>
    </dgm:pt>
    <dgm:pt modelId="{FE2E5EFE-D7BA-41B2-9302-5C166D94796A}" type="parTrans" cxnId="{B652F194-E7B0-4602-A79A-5C0E663037B8}">
      <dgm:prSet/>
      <dgm:spPr/>
      <dgm:t>
        <a:bodyPr/>
        <a:lstStyle/>
        <a:p>
          <a:endParaRPr lang="hu-HU"/>
        </a:p>
      </dgm:t>
    </dgm:pt>
    <dgm:pt modelId="{F67D485D-B615-499B-91A9-AAC604B5180E}" type="sibTrans" cxnId="{B652F194-E7B0-4602-A79A-5C0E663037B8}">
      <dgm:prSet/>
      <dgm:spPr/>
      <dgm:t>
        <a:bodyPr/>
        <a:lstStyle/>
        <a:p>
          <a:endParaRPr lang="hu-HU"/>
        </a:p>
      </dgm:t>
    </dgm:pt>
    <dgm:pt modelId="{20C8E5E2-9069-418F-809E-E06E734C4899}">
      <dgm:prSet phldrT="[Text]"/>
      <dgm:spPr/>
      <dgm:t>
        <a:bodyPr/>
        <a:lstStyle/>
        <a:p>
          <a:r>
            <a:rPr lang="hu-HU" dirty="0"/>
            <a:t>Monetáris autonómia megszűnése</a:t>
          </a:r>
        </a:p>
      </dgm:t>
    </dgm:pt>
    <dgm:pt modelId="{2A07E715-EAB7-42B8-9175-08B33B6AA39F}" type="parTrans" cxnId="{8E9039D2-6386-4096-B453-9C1929188260}">
      <dgm:prSet/>
      <dgm:spPr/>
      <dgm:t>
        <a:bodyPr/>
        <a:lstStyle/>
        <a:p>
          <a:endParaRPr lang="hu-HU"/>
        </a:p>
      </dgm:t>
    </dgm:pt>
    <dgm:pt modelId="{A6E5E57D-E3EF-406D-B7AD-578DBC97E74F}" type="sibTrans" cxnId="{8E9039D2-6386-4096-B453-9C1929188260}">
      <dgm:prSet/>
      <dgm:spPr/>
      <dgm:t>
        <a:bodyPr/>
        <a:lstStyle/>
        <a:p>
          <a:endParaRPr lang="hu-HU"/>
        </a:p>
      </dgm:t>
    </dgm:pt>
    <dgm:pt modelId="{40795A6A-BCC1-45BE-817F-47903B5F983E}">
      <dgm:prSet phldrT="[Text]"/>
      <dgm:spPr/>
      <dgm:t>
        <a:bodyPr/>
        <a:lstStyle/>
        <a:p>
          <a:r>
            <a:rPr lang="hu-HU" dirty="0"/>
            <a:t>Hitelbuborékok kialakulása</a:t>
          </a:r>
        </a:p>
      </dgm:t>
    </dgm:pt>
    <dgm:pt modelId="{B16F9B49-B2A7-4BAC-8CAF-D11CC26CD753}" type="parTrans" cxnId="{D2F78892-1E52-4C78-8BA9-4AB94E4B5373}">
      <dgm:prSet/>
      <dgm:spPr/>
      <dgm:t>
        <a:bodyPr/>
        <a:lstStyle/>
        <a:p>
          <a:endParaRPr lang="hu-HU"/>
        </a:p>
      </dgm:t>
    </dgm:pt>
    <dgm:pt modelId="{8E4BEE23-EC5A-434D-84D5-93D0CB9C9755}" type="sibTrans" cxnId="{D2F78892-1E52-4C78-8BA9-4AB94E4B5373}">
      <dgm:prSet/>
      <dgm:spPr/>
      <dgm:t>
        <a:bodyPr/>
        <a:lstStyle/>
        <a:p>
          <a:endParaRPr lang="hu-HU"/>
        </a:p>
      </dgm:t>
    </dgm:pt>
    <dgm:pt modelId="{9DA37C3C-D3AF-43CC-95B0-DB2C793E0A77}">
      <dgm:prSet phldrT="[Text]" custT="1"/>
      <dgm:spPr/>
      <dgm:t>
        <a:bodyPr/>
        <a:lstStyle/>
        <a:p>
          <a:r>
            <a:rPr lang="hu-HU" sz="1800" dirty="0"/>
            <a:t>A korábban </a:t>
          </a:r>
          <a:r>
            <a:rPr lang="hu-HU" sz="1800" dirty="0" err="1"/>
            <a:t>hittnél</a:t>
          </a:r>
          <a:r>
            <a:rPr lang="hu-HU" sz="1800" dirty="0"/>
            <a:t> alacsonyabb növekedési hatás</a:t>
          </a:r>
        </a:p>
      </dgm:t>
    </dgm:pt>
    <dgm:pt modelId="{4FB3B8DD-2289-4BB3-ACC9-E6B352C066FE}" type="parTrans" cxnId="{B9C57C8E-5863-4596-BF47-B6A487AB062C}">
      <dgm:prSet/>
      <dgm:spPr/>
      <dgm:t>
        <a:bodyPr/>
        <a:lstStyle/>
        <a:p>
          <a:endParaRPr lang="hu-HU"/>
        </a:p>
      </dgm:t>
    </dgm:pt>
    <dgm:pt modelId="{62497159-63F4-4017-8C71-4351A193316E}" type="sibTrans" cxnId="{B9C57C8E-5863-4596-BF47-B6A487AB062C}">
      <dgm:prSet/>
      <dgm:spPr/>
      <dgm:t>
        <a:bodyPr/>
        <a:lstStyle/>
        <a:p>
          <a:endParaRPr lang="hu-HU"/>
        </a:p>
      </dgm:t>
    </dgm:pt>
    <dgm:pt modelId="{B2C49BB0-22DD-4028-81F5-963728902D65}" type="pres">
      <dgm:prSet presAssocID="{28F839AD-B9ED-45ED-983E-652A2E673FB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8E7CD90-0EAF-4E2B-B860-D0FA71EE9727}" type="pres">
      <dgm:prSet presAssocID="{28F839AD-B9ED-45ED-983E-652A2E673FBB}" presName="dummyMaxCanvas" presStyleCnt="0"/>
      <dgm:spPr/>
    </dgm:pt>
    <dgm:pt modelId="{BCC141C7-3679-4C0F-BDA3-CE78AA8E9BCB}" type="pres">
      <dgm:prSet presAssocID="{28F839AD-B9ED-45ED-983E-652A2E673FBB}" presName="parentComposite" presStyleCnt="0"/>
      <dgm:spPr/>
    </dgm:pt>
    <dgm:pt modelId="{7CF578F2-CEDC-4AFC-BF91-8EA7EBD5DF56}" type="pres">
      <dgm:prSet presAssocID="{28F839AD-B9ED-45ED-983E-652A2E673FBB}" presName="parent1" presStyleLbl="alignAccFollowNode1" presStyleIdx="0" presStyleCnt="4">
        <dgm:presLayoutVars>
          <dgm:chMax val="4"/>
        </dgm:presLayoutVars>
      </dgm:prSet>
      <dgm:spPr/>
    </dgm:pt>
    <dgm:pt modelId="{9D4C3333-BB8D-4BE4-B02F-DA5EAC2D22AB}" type="pres">
      <dgm:prSet presAssocID="{28F839AD-B9ED-45ED-983E-652A2E673FBB}" presName="parent2" presStyleLbl="alignAccFollowNode1" presStyleIdx="1" presStyleCnt="4">
        <dgm:presLayoutVars>
          <dgm:chMax val="4"/>
        </dgm:presLayoutVars>
      </dgm:prSet>
      <dgm:spPr/>
    </dgm:pt>
    <dgm:pt modelId="{EEC115CF-026E-461D-8CE8-66DA5E36FF40}" type="pres">
      <dgm:prSet presAssocID="{28F839AD-B9ED-45ED-983E-652A2E673FBB}" presName="childrenComposite" presStyleCnt="0"/>
      <dgm:spPr/>
    </dgm:pt>
    <dgm:pt modelId="{0E0E8002-2233-42AF-B172-1FBFF8DA753C}" type="pres">
      <dgm:prSet presAssocID="{28F839AD-B9ED-45ED-983E-652A2E673FBB}" presName="dummyMaxCanvas_ChildArea" presStyleCnt="0"/>
      <dgm:spPr/>
    </dgm:pt>
    <dgm:pt modelId="{A1B3652E-C325-4937-AD75-DEC577E07F63}" type="pres">
      <dgm:prSet presAssocID="{28F839AD-B9ED-45ED-983E-652A2E673FBB}" presName="fulcrum" presStyleLbl="alignAccFollowNode1" presStyleIdx="2" presStyleCnt="4" custLinFactNeighborX="0" custLinFactNeighborY="-1324"/>
      <dgm:spPr/>
    </dgm:pt>
    <dgm:pt modelId="{E79E7B97-D9CC-49CC-A5BF-A9DEC85A7AD9}" type="pres">
      <dgm:prSet presAssocID="{28F839AD-B9ED-45ED-983E-652A2E673FBB}" presName="balance_23" presStyleLbl="alignAccFollowNode1" presStyleIdx="3" presStyleCnt="4" custScaleX="144621">
        <dgm:presLayoutVars>
          <dgm:bulletEnabled val="1"/>
        </dgm:presLayoutVars>
      </dgm:prSet>
      <dgm:spPr/>
    </dgm:pt>
    <dgm:pt modelId="{03B02E5C-AB4D-4F88-8897-7A7397B74214}" type="pres">
      <dgm:prSet presAssocID="{28F839AD-B9ED-45ED-983E-652A2E673FBB}" presName="right_23_1" presStyleLbl="node1" presStyleIdx="0" presStyleCnt="5" custScaleX="187003" custLinFactNeighborX="28225" custLinFactNeighborY="3264">
        <dgm:presLayoutVars>
          <dgm:bulletEnabled val="1"/>
        </dgm:presLayoutVars>
      </dgm:prSet>
      <dgm:spPr/>
    </dgm:pt>
    <dgm:pt modelId="{E80592E4-7E46-45D5-ADBB-6EF66A8535DE}" type="pres">
      <dgm:prSet presAssocID="{28F839AD-B9ED-45ED-983E-652A2E673FBB}" presName="right_23_2" presStyleLbl="node1" presStyleIdx="1" presStyleCnt="5" custScaleX="186043" custLinFactNeighborX="26957" custLinFactNeighborY="16318">
        <dgm:presLayoutVars>
          <dgm:bulletEnabled val="1"/>
        </dgm:presLayoutVars>
      </dgm:prSet>
      <dgm:spPr/>
    </dgm:pt>
    <dgm:pt modelId="{52E3909B-E2DF-42E9-B803-022E755882C0}" type="pres">
      <dgm:prSet presAssocID="{28F839AD-B9ED-45ED-983E-652A2E673FBB}" presName="right_23_3" presStyleLbl="node1" presStyleIdx="2" presStyleCnt="5" custScaleX="185918" custLinFactNeighborX="25967" custLinFactNeighborY="27678">
        <dgm:presLayoutVars>
          <dgm:bulletEnabled val="1"/>
        </dgm:presLayoutVars>
      </dgm:prSet>
      <dgm:spPr/>
    </dgm:pt>
    <dgm:pt modelId="{B6D891C2-535B-432A-9E36-01A060481DC1}" type="pres">
      <dgm:prSet presAssocID="{28F839AD-B9ED-45ED-983E-652A2E673FBB}" presName="left_23_1" presStyleLbl="node1" presStyleIdx="3" presStyleCnt="5" custScaleX="187236" custLinFactNeighborX="-20321" custLinFactNeighborY="-3265">
        <dgm:presLayoutVars>
          <dgm:bulletEnabled val="1"/>
        </dgm:presLayoutVars>
      </dgm:prSet>
      <dgm:spPr/>
    </dgm:pt>
    <dgm:pt modelId="{3BB8F1D4-FC95-4C50-AD1C-6AFFFBFDF39E}" type="pres">
      <dgm:prSet presAssocID="{28F839AD-B9ED-45ED-983E-652A2E673FBB}" presName="left_23_2" presStyleLbl="node1" presStyleIdx="4" presStyleCnt="5" custScaleX="187445" custScaleY="100604" custLinFactNeighborX="-22014" custLinFactNeighborY="9414">
        <dgm:presLayoutVars>
          <dgm:bulletEnabled val="1"/>
        </dgm:presLayoutVars>
      </dgm:prSet>
      <dgm:spPr/>
    </dgm:pt>
  </dgm:ptLst>
  <dgm:cxnLst>
    <dgm:cxn modelId="{51979830-4C95-4079-A1D5-A8A642C48F4C}" type="presOf" srcId="{9DA37C3C-D3AF-43CC-95B0-DB2C793E0A77}" destId="{52E3909B-E2DF-42E9-B803-022E755882C0}" srcOrd="0" destOrd="0" presId="urn:microsoft.com/office/officeart/2005/8/layout/balance1"/>
    <dgm:cxn modelId="{FFDB0835-5FF6-4F03-AB60-CBA2DB3FF5F0}" type="presOf" srcId="{28F839AD-B9ED-45ED-983E-652A2E673FBB}" destId="{B2C49BB0-22DD-4028-81F5-963728902D65}" srcOrd="0" destOrd="0" presId="urn:microsoft.com/office/officeart/2005/8/layout/balance1"/>
    <dgm:cxn modelId="{C15C5335-A09F-45F0-A61C-A79D4C60AD48}" srcId="{8B6D37A1-64BC-45DF-98AB-324936B90122}" destId="{6D006908-03EF-45A1-AA6A-39E137706831}" srcOrd="1" destOrd="0" parTransId="{3EF7C660-253C-44F2-9B61-B353614EBBC5}" sibTransId="{E60523CE-BF13-43A9-8B03-361B52BAE50E}"/>
    <dgm:cxn modelId="{77F58939-5EE6-41E2-9DC1-7889BAF4E3EA}" type="presOf" srcId="{6D006908-03EF-45A1-AA6A-39E137706831}" destId="{3BB8F1D4-FC95-4C50-AD1C-6AFFFBFDF39E}" srcOrd="0" destOrd="0" presId="urn:microsoft.com/office/officeart/2005/8/layout/balance1"/>
    <dgm:cxn modelId="{AFFF2065-6AD9-4DEC-A5FC-46C8618291E6}" type="presOf" srcId="{8B6D37A1-64BC-45DF-98AB-324936B90122}" destId="{7CF578F2-CEDC-4AFC-BF91-8EA7EBD5DF56}" srcOrd="0" destOrd="0" presId="urn:microsoft.com/office/officeart/2005/8/layout/balance1"/>
    <dgm:cxn modelId="{C878E44A-6858-46EF-AB1F-1E3DE78ABC75}" srcId="{8B6D37A1-64BC-45DF-98AB-324936B90122}" destId="{4CC585D2-249A-46E6-A4F0-13C2E59DE525}" srcOrd="0" destOrd="0" parTransId="{FF3228FD-0FDC-40EE-88A2-AE1AEFD236B2}" sibTransId="{E7F52235-1218-459E-90C3-CFE9AD81F8CF}"/>
    <dgm:cxn modelId="{854C236B-3340-4796-89B0-FC9012173C3E}" type="presOf" srcId="{D0158896-F28B-437E-92A4-4256C9EC2D00}" destId="{9D4C3333-BB8D-4BE4-B02F-DA5EAC2D22AB}" srcOrd="0" destOrd="0" presId="urn:microsoft.com/office/officeart/2005/8/layout/balance1"/>
    <dgm:cxn modelId="{B5C5126F-9028-46EC-BE67-372D3AF4C6D1}" srcId="{28F839AD-B9ED-45ED-983E-652A2E673FBB}" destId="{8B6D37A1-64BC-45DF-98AB-324936B90122}" srcOrd="0" destOrd="0" parTransId="{B9494687-FF46-4AD4-93BC-1EBF35AE9BF0}" sibTransId="{7972B068-0D35-4CF4-BAB2-9BD2D187A751}"/>
    <dgm:cxn modelId="{E1C2B374-FF00-4B19-8522-FB0B5F34E59F}" type="presOf" srcId="{40795A6A-BCC1-45BE-817F-47903B5F983E}" destId="{E80592E4-7E46-45D5-ADBB-6EF66A8535DE}" srcOrd="0" destOrd="0" presId="urn:microsoft.com/office/officeart/2005/8/layout/balance1"/>
    <dgm:cxn modelId="{B9C57C8E-5863-4596-BF47-B6A487AB062C}" srcId="{D0158896-F28B-437E-92A4-4256C9EC2D00}" destId="{9DA37C3C-D3AF-43CC-95B0-DB2C793E0A77}" srcOrd="2" destOrd="0" parTransId="{4FB3B8DD-2289-4BB3-ACC9-E6B352C066FE}" sibTransId="{62497159-63F4-4017-8C71-4351A193316E}"/>
    <dgm:cxn modelId="{D2F78892-1E52-4C78-8BA9-4AB94E4B5373}" srcId="{D0158896-F28B-437E-92A4-4256C9EC2D00}" destId="{40795A6A-BCC1-45BE-817F-47903B5F983E}" srcOrd="1" destOrd="0" parTransId="{B16F9B49-B2A7-4BAC-8CAF-D11CC26CD753}" sibTransId="{8E4BEE23-EC5A-434D-84D5-93D0CB9C9755}"/>
    <dgm:cxn modelId="{B652F194-E7B0-4602-A79A-5C0E663037B8}" srcId="{28F839AD-B9ED-45ED-983E-652A2E673FBB}" destId="{D0158896-F28B-437E-92A4-4256C9EC2D00}" srcOrd="1" destOrd="0" parTransId="{FE2E5EFE-D7BA-41B2-9302-5C166D94796A}" sibTransId="{F67D485D-B615-499B-91A9-AAC604B5180E}"/>
    <dgm:cxn modelId="{03C66C9B-DB86-4C13-929B-A21B1C8E1ECB}" type="presOf" srcId="{4CC585D2-249A-46E6-A4F0-13C2E59DE525}" destId="{B6D891C2-535B-432A-9E36-01A060481DC1}" srcOrd="0" destOrd="0" presId="urn:microsoft.com/office/officeart/2005/8/layout/balance1"/>
    <dgm:cxn modelId="{21DB61B1-AFBA-4901-B8B1-C911774429F2}" type="presOf" srcId="{20C8E5E2-9069-418F-809E-E06E734C4899}" destId="{03B02E5C-AB4D-4F88-8897-7A7397B74214}" srcOrd="0" destOrd="0" presId="urn:microsoft.com/office/officeart/2005/8/layout/balance1"/>
    <dgm:cxn modelId="{8E9039D2-6386-4096-B453-9C1929188260}" srcId="{D0158896-F28B-437E-92A4-4256C9EC2D00}" destId="{20C8E5E2-9069-418F-809E-E06E734C4899}" srcOrd="0" destOrd="0" parTransId="{2A07E715-EAB7-42B8-9175-08B33B6AA39F}" sibTransId="{A6E5E57D-E3EF-406D-B7AD-578DBC97E74F}"/>
    <dgm:cxn modelId="{172CE0E3-16FA-46B1-A736-D20F631C3B3C}" type="presParOf" srcId="{B2C49BB0-22DD-4028-81F5-963728902D65}" destId="{38E7CD90-0EAF-4E2B-B860-D0FA71EE9727}" srcOrd="0" destOrd="0" presId="urn:microsoft.com/office/officeart/2005/8/layout/balance1"/>
    <dgm:cxn modelId="{133CE797-EFA8-46C6-AEA1-34B0CF0158A8}" type="presParOf" srcId="{B2C49BB0-22DD-4028-81F5-963728902D65}" destId="{BCC141C7-3679-4C0F-BDA3-CE78AA8E9BCB}" srcOrd="1" destOrd="0" presId="urn:microsoft.com/office/officeart/2005/8/layout/balance1"/>
    <dgm:cxn modelId="{A63692AB-9AB0-48F9-8202-2984AFC6404C}" type="presParOf" srcId="{BCC141C7-3679-4C0F-BDA3-CE78AA8E9BCB}" destId="{7CF578F2-CEDC-4AFC-BF91-8EA7EBD5DF56}" srcOrd="0" destOrd="0" presId="urn:microsoft.com/office/officeart/2005/8/layout/balance1"/>
    <dgm:cxn modelId="{D19C0EA7-48B9-47F6-8817-14206759D526}" type="presParOf" srcId="{BCC141C7-3679-4C0F-BDA3-CE78AA8E9BCB}" destId="{9D4C3333-BB8D-4BE4-B02F-DA5EAC2D22AB}" srcOrd="1" destOrd="0" presId="urn:microsoft.com/office/officeart/2005/8/layout/balance1"/>
    <dgm:cxn modelId="{0EC0B252-5B97-49E3-8790-7C60A02C80AC}" type="presParOf" srcId="{B2C49BB0-22DD-4028-81F5-963728902D65}" destId="{EEC115CF-026E-461D-8CE8-66DA5E36FF40}" srcOrd="2" destOrd="0" presId="urn:microsoft.com/office/officeart/2005/8/layout/balance1"/>
    <dgm:cxn modelId="{72170839-F1A3-49D3-9B8D-59CD20E48F66}" type="presParOf" srcId="{EEC115CF-026E-461D-8CE8-66DA5E36FF40}" destId="{0E0E8002-2233-42AF-B172-1FBFF8DA753C}" srcOrd="0" destOrd="0" presId="urn:microsoft.com/office/officeart/2005/8/layout/balance1"/>
    <dgm:cxn modelId="{E07DA5A4-3E96-481D-8EF3-C2566D2E1A69}" type="presParOf" srcId="{EEC115CF-026E-461D-8CE8-66DA5E36FF40}" destId="{A1B3652E-C325-4937-AD75-DEC577E07F63}" srcOrd="1" destOrd="0" presId="urn:microsoft.com/office/officeart/2005/8/layout/balance1"/>
    <dgm:cxn modelId="{E5D1F9FA-A1FA-4AC2-A3A3-71D9D694B2D4}" type="presParOf" srcId="{EEC115CF-026E-461D-8CE8-66DA5E36FF40}" destId="{E79E7B97-D9CC-49CC-A5BF-A9DEC85A7AD9}" srcOrd="2" destOrd="0" presId="urn:microsoft.com/office/officeart/2005/8/layout/balance1"/>
    <dgm:cxn modelId="{562B0CC9-F57E-4E16-A6DA-883A4A739869}" type="presParOf" srcId="{EEC115CF-026E-461D-8CE8-66DA5E36FF40}" destId="{03B02E5C-AB4D-4F88-8897-7A7397B74214}" srcOrd="3" destOrd="0" presId="urn:microsoft.com/office/officeart/2005/8/layout/balance1"/>
    <dgm:cxn modelId="{18900CD9-76A7-4C12-85D5-278F3EE9D2E0}" type="presParOf" srcId="{EEC115CF-026E-461D-8CE8-66DA5E36FF40}" destId="{E80592E4-7E46-45D5-ADBB-6EF66A8535DE}" srcOrd="4" destOrd="0" presId="urn:microsoft.com/office/officeart/2005/8/layout/balance1"/>
    <dgm:cxn modelId="{82E5B50D-1E0A-44BC-91D6-69A9C6E3EA0E}" type="presParOf" srcId="{EEC115CF-026E-461D-8CE8-66DA5E36FF40}" destId="{52E3909B-E2DF-42E9-B803-022E755882C0}" srcOrd="5" destOrd="0" presId="urn:microsoft.com/office/officeart/2005/8/layout/balance1"/>
    <dgm:cxn modelId="{016C4645-0059-48A6-A47B-ED834D2585CD}" type="presParOf" srcId="{EEC115CF-026E-461D-8CE8-66DA5E36FF40}" destId="{B6D891C2-535B-432A-9E36-01A060481DC1}" srcOrd="6" destOrd="0" presId="urn:microsoft.com/office/officeart/2005/8/layout/balance1"/>
    <dgm:cxn modelId="{445267CA-A8BA-4266-92BC-A8CEFEF79926}" type="presParOf" srcId="{EEC115CF-026E-461D-8CE8-66DA5E36FF40}" destId="{3BB8F1D4-FC95-4C50-AD1C-6AFFFBFDF39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3949A2-E1D7-48EE-8A0D-6CFCA547BBF8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D70117F-6AD3-44B9-BDAE-E19650E4DCAB}">
      <dgm:prSet phldrT="[Text]"/>
      <dgm:spPr>
        <a:solidFill>
          <a:srgbClr val="14387A"/>
        </a:solidFill>
      </dgm:spPr>
      <dgm:t>
        <a:bodyPr/>
        <a:lstStyle/>
        <a:p>
          <a:r>
            <a:rPr lang="hu-HU" dirty="0"/>
            <a:t>Magyarországon a sikeres válságkezeléshez szükség volt saját fizetőeszközre és önálló gazdaságpolitikára.  </a:t>
          </a:r>
        </a:p>
      </dgm:t>
    </dgm:pt>
    <dgm:pt modelId="{FD47408E-5EF2-42F0-971B-A0ABA04BD2AE}" type="parTrans" cxnId="{80EC7966-CF79-4EC1-8C82-DA18596EF5A6}">
      <dgm:prSet/>
      <dgm:spPr/>
      <dgm:t>
        <a:bodyPr/>
        <a:lstStyle/>
        <a:p>
          <a:endParaRPr lang="hu-HU"/>
        </a:p>
      </dgm:t>
    </dgm:pt>
    <dgm:pt modelId="{8592A6FB-5986-461D-8C95-02913F30D8CA}" type="sibTrans" cxnId="{80EC7966-CF79-4EC1-8C82-DA18596EF5A6}">
      <dgm:prSet/>
      <dgm:spPr/>
      <dgm:t>
        <a:bodyPr/>
        <a:lstStyle/>
        <a:p>
          <a:endParaRPr lang="hu-HU"/>
        </a:p>
      </dgm:t>
    </dgm:pt>
    <dgm:pt modelId="{EFEE9837-AC82-442B-9B96-9D5FB764885C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hu-HU" dirty="0"/>
            <a:t>Kívánatos a kontraciklikus gazdaságpolitika alkalmazásához szükséges mozgástér.</a:t>
          </a:r>
        </a:p>
      </dgm:t>
    </dgm:pt>
    <dgm:pt modelId="{01F8BB8F-2DCB-425F-8F55-793545EE8097}" type="parTrans" cxnId="{2C0AEE53-740C-4A01-8BA5-B35C085FE3C1}">
      <dgm:prSet/>
      <dgm:spPr/>
      <dgm:t>
        <a:bodyPr/>
        <a:lstStyle/>
        <a:p>
          <a:endParaRPr lang="hu-HU"/>
        </a:p>
      </dgm:t>
    </dgm:pt>
    <dgm:pt modelId="{F2BC818F-0199-4961-AA0E-A88F1AE48A4F}" type="sibTrans" cxnId="{2C0AEE53-740C-4A01-8BA5-B35C085FE3C1}">
      <dgm:prSet/>
      <dgm:spPr/>
      <dgm:t>
        <a:bodyPr/>
        <a:lstStyle/>
        <a:p>
          <a:endParaRPr lang="hu-HU"/>
        </a:p>
      </dgm:t>
    </dgm:pt>
    <dgm:pt modelId="{E951E563-3781-4743-827D-FB402C982ECC}">
      <dgm:prSet phldrT="[Text]"/>
      <dgm:spPr>
        <a:solidFill>
          <a:srgbClr val="00B0F0"/>
        </a:solidFill>
      </dgm:spPr>
      <dgm:t>
        <a:bodyPr/>
        <a:lstStyle/>
        <a:p>
          <a:r>
            <a:rPr lang="hu-HU" dirty="0">
              <a:solidFill>
                <a:schemeClr val="tx2"/>
              </a:solidFill>
            </a:rPr>
            <a:t>Az euroövezethez való sikeres csatlakozás elképzelhetetlen a gazdasági és strukturális hasonlóság megteremtése nélkül.</a:t>
          </a:r>
        </a:p>
      </dgm:t>
    </dgm:pt>
    <dgm:pt modelId="{8D27925E-2C82-4E64-A13E-B3470A64F1EE}" type="parTrans" cxnId="{8089B65B-EB16-47A3-9E4F-99B6717D73B3}">
      <dgm:prSet/>
      <dgm:spPr/>
      <dgm:t>
        <a:bodyPr/>
        <a:lstStyle/>
        <a:p>
          <a:endParaRPr lang="hu-HU"/>
        </a:p>
      </dgm:t>
    </dgm:pt>
    <dgm:pt modelId="{ED81F12A-1836-43C9-9868-210368D6E62F}" type="sibTrans" cxnId="{8089B65B-EB16-47A3-9E4F-99B6717D73B3}">
      <dgm:prSet/>
      <dgm:spPr/>
      <dgm:t>
        <a:bodyPr/>
        <a:lstStyle/>
        <a:p>
          <a:endParaRPr lang="hu-HU"/>
        </a:p>
      </dgm:t>
    </dgm:pt>
    <dgm:pt modelId="{53E3571A-6EDF-4170-B247-3BC0F8330D32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u-HU" dirty="0">
              <a:solidFill>
                <a:schemeClr val="tx2"/>
              </a:solidFill>
            </a:rPr>
            <a:t>A csatlakozás sikeressége nagyban függ annak időzítésétől. Új és modern kritériumrendszer szükséges a belépés időzítésének sikeres meghatározásához.</a:t>
          </a:r>
        </a:p>
      </dgm:t>
    </dgm:pt>
    <dgm:pt modelId="{1CCF90DD-8BB9-442C-82D0-FEAB2252955D}" type="parTrans" cxnId="{84D7931C-8359-4D38-AC6F-9108579F3A00}">
      <dgm:prSet/>
      <dgm:spPr/>
      <dgm:t>
        <a:bodyPr/>
        <a:lstStyle/>
        <a:p>
          <a:endParaRPr lang="hu-HU"/>
        </a:p>
      </dgm:t>
    </dgm:pt>
    <dgm:pt modelId="{BF052202-1A4D-4909-ACCE-BF09696AF113}" type="sibTrans" cxnId="{84D7931C-8359-4D38-AC6F-9108579F3A00}">
      <dgm:prSet/>
      <dgm:spPr/>
      <dgm:t>
        <a:bodyPr/>
        <a:lstStyle/>
        <a:p>
          <a:endParaRPr lang="hu-HU"/>
        </a:p>
      </dgm:t>
    </dgm:pt>
    <dgm:pt modelId="{A297888F-3732-4329-BCB2-4C90A22975C1}" type="pres">
      <dgm:prSet presAssocID="{4D3949A2-E1D7-48EE-8A0D-6CFCA547BBF8}" presName="Name0" presStyleCnt="0">
        <dgm:presLayoutVars>
          <dgm:chMax val="7"/>
          <dgm:chPref val="7"/>
          <dgm:dir/>
        </dgm:presLayoutVars>
      </dgm:prSet>
      <dgm:spPr/>
    </dgm:pt>
    <dgm:pt modelId="{9D51788E-8BE9-440C-9196-4CE2BD6BD908}" type="pres">
      <dgm:prSet presAssocID="{4D3949A2-E1D7-48EE-8A0D-6CFCA547BBF8}" presName="Name1" presStyleCnt="0"/>
      <dgm:spPr/>
    </dgm:pt>
    <dgm:pt modelId="{866D1F15-AE12-4A31-953B-4545B67EADF7}" type="pres">
      <dgm:prSet presAssocID="{4D3949A2-E1D7-48EE-8A0D-6CFCA547BBF8}" presName="cycle" presStyleCnt="0"/>
      <dgm:spPr/>
    </dgm:pt>
    <dgm:pt modelId="{DEA53018-7569-42A5-A973-611A6B51F238}" type="pres">
      <dgm:prSet presAssocID="{4D3949A2-E1D7-48EE-8A0D-6CFCA547BBF8}" presName="srcNode" presStyleLbl="node1" presStyleIdx="0" presStyleCnt="4"/>
      <dgm:spPr/>
    </dgm:pt>
    <dgm:pt modelId="{F981B09B-DAC4-4144-AC1E-CC84269CADC1}" type="pres">
      <dgm:prSet presAssocID="{4D3949A2-E1D7-48EE-8A0D-6CFCA547BBF8}" presName="conn" presStyleLbl="parChTrans1D2" presStyleIdx="0" presStyleCnt="1"/>
      <dgm:spPr/>
    </dgm:pt>
    <dgm:pt modelId="{5C8B0432-41FC-4011-88B4-DF908707E86C}" type="pres">
      <dgm:prSet presAssocID="{4D3949A2-E1D7-48EE-8A0D-6CFCA547BBF8}" presName="extraNode" presStyleLbl="node1" presStyleIdx="0" presStyleCnt="4"/>
      <dgm:spPr/>
    </dgm:pt>
    <dgm:pt modelId="{A348EC5E-19FC-4A35-AAF2-89D9D2BC1568}" type="pres">
      <dgm:prSet presAssocID="{4D3949A2-E1D7-48EE-8A0D-6CFCA547BBF8}" presName="dstNode" presStyleLbl="node1" presStyleIdx="0" presStyleCnt="4"/>
      <dgm:spPr/>
    </dgm:pt>
    <dgm:pt modelId="{6DFEBD2B-1C9A-4F01-91DE-9E206BB1B835}" type="pres">
      <dgm:prSet presAssocID="{CD70117F-6AD3-44B9-BDAE-E19650E4DCAB}" presName="text_1" presStyleLbl="node1" presStyleIdx="0" presStyleCnt="4">
        <dgm:presLayoutVars>
          <dgm:bulletEnabled val="1"/>
        </dgm:presLayoutVars>
      </dgm:prSet>
      <dgm:spPr/>
    </dgm:pt>
    <dgm:pt modelId="{B7512AC8-9CD2-4F39-9614-41936B66ED3E}" type="pres">
      <dgm:prSet presAssocID="{CD70117F-6AD3-44B9-BDAE-E19650E4DCAB}" presName="accent_1" presStyleCnt="0"/>
      <dgm:spPr/>
    </dgm:pt>
    <dgm:pt modelId="{A99A312C-3989-4CB5-90E5-D21ABA9DE8AC}" type="pres">
      <dgm:prSet presAssocID="{CD70117F-6AD3-44B9-BDAE-E19650E4DCAB}" presName="accentRepeatNode" presStyleLbl="solidFgAcc1" presStyleIdx="0" presStyleCnt="4"/>
      <dgm:spPr/>
    </dgm:pt>
    <dgm:pt modelId="{6B2DAADC-E2DE-41B8-B003-3B5394BA564A}" type="pres">
      <dgm:prSet presAssocID="{EFEE9837-AC82-442B-9B96-9D5FB764885C}" presName="text_2" presStyleLbl="node1" presStyleIdx="1" presStyleCnt="4">
        <dgm:presLayoutVars>
          <dgm:bulletEnabled val="1"/>
        </dgm:presLayoutVars>
      </dgm:prSet>
      <dgm:spPr/>
    </dgm:pt>
    <dgm:pt modelId="{730847E4-EB46-416D-9E05-24BF11430533}" type="pres">
      <dgm:prSet presAssocID="{EFEE9837-AC82-442B-9B96-9D5FB764885C}" presName="accent_2" presStyleCnt="0"/>
      <dgm:spPr/>
    </dgm:pt>
    <dgm:pt modelId="{2779BA2E-4F71-4412-8BF8-CC4BD5CEFE6B}" type="pres">
      <dgm:prSet presAssocID="{EFEE9837-AC82-442B-9B96-9D5FB764885C}" presName="accentRepeatNode" presStyleLbl="solidFgAcc1" presStyleIdx="1" presStyleCnt="4"/>
      <dgm:spPr/>
    </dgm:pt>
    <dgm:pt modelId="{78DB7F11-CB58-469D-BB07-EC0A43590FD1}" type="pres">
      <dgm:prSet presAssocID="{E951E563-3781-4743-827D-FB402C982ECC}" presName="text_3" presStyleLbl="node1" presStyleIdx="2" presStyleCnt="4">
        <dgm:presLayoutVars>
          <dgm:bulletEnabled val="1"/>
        </dgm:presLayoutVars>
      </dgm:prSet>
      <dgm:spPr/>
    </dgm:pt>
    <dgm:pt modelId="{3007A54C-81B3-4587-9E4D-D135980EA67C}" type="pres">
      <dgm:prSet presAssocID="{E951E563-3781-4743-827D-FB402C982ECC}" presName="accent_3" presStyleCnt="0"/>
      <dgm:spPr/>
    </dgm:pt>
    <dgm:pt modelId="{71C84D5A-5940-4DDC-ADCA-CEC0894C3C1A}" type="pres">
      <dgm:prSet presAssocID="{E951E563-3781-4743-827D-FB402C982ECC}" presName="accentRepeatNode" presStyleLbl="solidFgAcc1" presStyleIdx="2" presStyleCnt="4"/>
      <dgm:spPr/>
    </dgm:pt>
    <dgm:pt modelId="{AB645F85-D239-4056-B26F-049A3FB99274}" type="pres">
      <dgm:prSet presAssocID="{53E3571A-6EDF-4170-B247-3BC0F8330D32}" presName="text_4" presStyleLbl="node1" presStyleIdx="3" presStyleCnt="4">
        <dgm:presLayoutVars>
          <dgm:bulletEnabled val="1"/>
        </dgm:presLayoutVars>
      </dgm:prSet>
      <dgm:spPr/>
    </dgm:pt>
    <dgm:pt modelId="{B5417038-594A-41C4-B765-F03E9974DB2E}" type="pres">
      <dgm:prSet presAssocID="{53E3571A-6EDF-4170-B247-3BC0F8330D32}" presName="accent_4" presStyleCnt="0"/>
      <dgm:spPr/>
    </dgm:pt>
    <dgm:pt modelId="{46296241-257D-40E9-98AE-1199B2154010}" type="pres">
      <dgm:prSet presAssocID="{53E3571A-6EDF-4170-B247-3BC0F8330D32}" presName="accentRepeatNode" presStyleLbl="solidFgAcc1" presStyleIdx="3" presStyleCnt="4"/>
      <dgm:spPr/>
    </dgm:pt>
  </dgm:ptLst>
  <dgm:cxnLst>
    <dgm:cxn modelId="{84D7931C-8359-4D38-AC6F-9108579F3A00}" srcId="{4D3949A2-E1D7-48EE-8A0D-6CFCA547BBF8}" destId="{53E3571A-6EDF-4170-B247-3BC0F8330D32}" srcOrd="3" destOrd="0" parTransId="{1CCF90DD-8BB9-442C-82D0-FEAB2252955D}" sibTransId="{BF052202-1A4D-4909-ACCE-BF09696AF113}"/>
    <dgm:cxn modelId="{19A85F32-9617-4916-BD1F-1E96E7AA1FFA}" type="presOf" srcId="{8592A6FB-5986-461D-8C95-02913F30D8CA}" destId="{F981B09B-DAC4-4144-AC1E-CC84269CADC1}" srcOrd="0" destOrd="0" presId="urn:microsoft.com/office/officeart/2008/layout/VerticalCurvedList"/>
    <dgm:cxn modelId="{8089B65B-EB16-47A3-9E4F-99B6717D73B3}" srcId="{4D3949A2-E1D7-48EE-8A0D-6CFCA547BBF8}" destId="{E951E563-3781-4743-827D-FB402C982ECC}" srcOrd="2" destOrd="0" parTransId="{8D27925E-2C82-4E64-A13E-B3470A64F1EE}" sibTransId="{ED81F12A-1836-43C9-9868-210368D6E62F}"/>
    <dgm:cxn modelId="{80EC7966-CF79-4EC1-8C82-DA18596EF5A6}" srcId="{4D3949A2-E1D7-48EE-8A0D-6CFCA547BBF8}" destId="{CD70117F-6AD3-44B9-BDAE-E19650E4DCAB}" srcOrd="0" destOrd="0" parTransId="{FD47408E-5EF2-42F0-971B-A0ABA04BD2AE}" sibTransId="{8592A6FB-5986-461D-8C95-02913F30D8CA}"/>
    <dgm:cxn modelId="{2C0AEE53-740C-4A01-8BA5-B35C085FE3C1}" srcId="{4D3949A2-E1D7-48EE-8A0D-6CFCA547BBF8}" destId="{EFEE9837-AC82-442B-9B96-9D5FB764885C}" srcOrd="1" destOrd="0" parTransId="{01F8BB8F-2DCB-425F-8F55-793545EE8097}" sibTransId="{F2BC818F-0199-4961-AA0E-A88F1AE48A4F}"/>
    <dgm:cxn modelId="{E5DE0474-D8B6-4FF2-8CF1-57390B38D113}" type="presOf" srcId="{CD70117F-6AD3-44B9-BDAE-E19650E4DCAB}" destId="{6DFEBD2B-1C9A-4F01-91DE-9E206BB1B835}" srcOrd="0" destOrd="0" presId="urn:microsoft.com/office/officeart/2008/layout/VerticalCurvedList"/>
    <dgm:cxn modelId="{BB62C191-B074-4399-878A-3BC52FA7ECA7}" type="presOf" srcId="{4D3949A2-E1D7-48EE-8A0D-6CFCA547BBF8}" destId="{A297888F-3732-4329-BCB2-4C90A22975C1}" srcOrd="0" destOrd="0" presId="urn:microsoft.com/office/officeart/2008/layout/VerticalCurvedList"/>
    <dgm:cxn modelId="{31E92B9A-D9B2-4402-9B75-BB95EAB5047B}" type="presOf" srcId="{53E3571A-6EDF-4170-B247-3BC0F8330D32}" destId="{AB645F85-D239-4056-B26F-049A3FB99274}" srcOrd="0" destOrd="0" presId="urn:microsoft.com/office/officeart/2008/layout/VerticalCurvedList"/>
    <dgm:cxn modelId="{103429C1-ED33-4B8E-97F0-A4B2D722657B}" type="presOf" srcId="{E951E563-3781-4743-827D-FB402C982ECC}" destId="{78DB7F11-CB58-469D-BB07-EC0A43590FD1}" srcOrd="0" destOrd="0" presId="urn:microsoft.com/office/officeart/2008/layout/VerticalCurvedList"/>
    <dgm:cxn modelId="{C0CE96E9-B233-4C81-81A3-51357F84CC78}" type="presOf" srcId="{EFEE9837-AC82-442B-9B96-9D5FB764885C}" destId="{6B2DAADC-E2DE-41B8-B003-3B5394BA564A}" srcOrd="0" destOrd="0" presId="urn:microsoft.com/office/officeart/2008/layout/VerticalCurvedList"/>
    <dgm:cxn modelId="{53205AD2-11FB-431A-87F7-F3B133A02504}" type="presParOf" srcId="{A297888F-3732-4329-BCB2-4C90A22975C1}" destId="{9D51788E-8BE9-440C-9196-4CE2BD6BD908}" srcOrd="0" destOrd="0" presId="urn:microsoft.com/office/officeart/2008/layout/VerticalCurvedList"/>
    <dgm:cxn modelId="{22D4C0C4-7030-45AC-9EE9-B1AC5F9FCB4A}" type="presParOf" srcId="{9D51788E-8BE9-440C-9196-4CE2BD6BD908}" destId="{866D1F15-AE12-4A31-953B-4545B67EADF7}" srcOrd="0" destOrd="0" presId="urn:microsoft.com/office/officeart/2008/layout/VerticalCurvedList"/>
    <dgm:cxn modelId="{7CE4061B-0676-46FF-AB14-E261632596B5}" type="presParOf" srcId="{866D1F15-AE12-4A31-953B-4545B67EADF7}" destId="{DEA53018-7569-42A5-A973-611A6B51F238}" srcOrd="0" destOrd="0" presId="urn:microsoft.com/office/officeart/2008/layout/VerticalCurvedList"/>
    <dgm:cxn modelId="{CF8039FB-8A6F-4281-9FF4-CE6C84DBBEF5}" type="presParOf" srcId="{866D1F15-AE12-4A31-953B-4545B67EADF7}" destId="{F981B09B-DAC4-4144-AC1E-CC84269CADC1}" srcOrd="1" destOrd="0" presId="urn:microsoft.com/office/officeart/2008/layout/VerticalCurvedList"/>
    <dgm:cxn modelId="{419850C1-3999-482B-8BF3-A19646E478C0}" type="presParOf" srcId="{866D1F15-AE12-4A31-953B-4545B67EADF7}" destId="{5C8B0432-41FC-4011-88B4-DF908707E86C}" srcOrd="2" destOrd="0" presId="urn:microsoft.com/office/officeart/2008/layout/VerticalCurvedList"/>
    <dgm:cxn modelId="{6CEF2EEF-4F49-4FE0-98EC-BE47A97DA0CE}" type="presParOf" srcId="{866D1F15-AE12-4A31-953B-4545B67EADF7}" destId="{A348EC5E-19FC-4A35-AAF2-89D9D2BC1568}" srcOrd="3" destOrd="0" presId="urn:microsoft.com/office/officeart/2008/layout/VerticalCurvedList"/>
    <dgm:cxn modelId="{8BB4143A-E27A-42E4-99F7-D70791AC9042}" type="presParOf" srcId="{9D51788E-8BE9-440C-9196-4CE2BD6BD908}" destId="{6DFEBD2B-1C9A-4F01-91DE-9E206BB1B835}" srcOrd="1" destOrd="0" presId="urn:microsoft.com/office/officeart/2008/layout/VerticalCurvedList"/>
    <dgm:cxn modelId="{4D23931F-6512-42DA-93DA-2D4F2385550A}" type="presParOf" srcId="{9D51788E-8BE9-440C-9196-4CE2BD6BD908}" destId="{B7512AC8-9CD2-4F39-9614-41936B66ED3E}" srcOrd="2" destOrd="0" presId="urn:microsoft.com/office/officeart/2008/layout/VerticalCurvedList"/>
    <dgm:cxn modelId="{83FD98F2-EA2A-44BB-82E1-995571564484}" type="presParOf" srcId="{B7512AC8-9CD2-4F39-9614-41936B66ED3E}" destId="{A99A312C-3989-4CB5-90E5-D21ABA9DE8AC}" srcOrd="0" destOrd="0" presId="urn:microsoft.com/office/officeart/2008/layout/VerticalCurvedList"/>
    <dgm:cxn modelId="{7BD37B1C-6FA7-40BB-9F6B-8C623BF2A0F3}" type="presParOf" srcId="{9D51788E-8BE9-440C-9196-4CE2BD6BD908}" destId="{6B2DAADC-E2DE-41B8-B003-3B5394BA564A}" srcOrd="3" destOrd="0" presId="urn:microsoft.com/office/officeart/2008/layout/VerticalCurvedList"/>
    <dgm:cxn modelId="{175A0938-EFA2-4D19-88EC-E34E446FF960}" type="presParOf" srcId="{9D51788E-8BE9-440C-9196-4CE2BD6BD908}" destId="{730847E4-EB46-416D-9E05-24BF11430533}" srcOrd="4" destOrd="0" presId="urn:microsoft.com/office/officeart/2008/layout/VerticalCurvedList"/>
    <dgm:cxn modelId="{AA501D6B-A781-4E7F-B634-A49359FFEB18}" type="presParOf" srcId="{730847E4-EB46-416D-9E05-24BF11430533}" destId="{2779BA2E-4F71-4412-8BF8-CC4BD5CEFE6B}" srcOrd="0" destOrd="0" presId="urn:microsoft.com/office/officeart/2008/layout/VerticalCurvedList"/>
    <dgm:cxn modelId="{B18C0D29-695D-4992-A762-DF5EFD8CFDD0}" type="presParOf" srcId="{9D51788E-8BE9-440C-9196-4CE2BD6BD908}" destId="{78DB7F11-CB58-469D-BB07-EC0A43590FD1}" srcOrd="5" destOrd="0" presId="urn:microsoft.com/office/officeart/2008/layout/VerticalCurvedList"/>
    <dgm:cxn modelId="{B63164DA-61D4-4643-92FB-2FA2C6E10682}" type="presParOf" srcId="{9D51788E-8BE9-440C-9196-4CE2BD6BD908}" destId="{3007A54C-81B3-4587-9E4D-D135980EA67C}" srcOrd="6" destOrd="0" presId="urn:microsoft.com/office/officeart/2008/layout/VerticalCurvedList"/>
    <dgm:cxn modelId="{F479373D-584B-4535-95FC-67E78C38E48F}" type="presParOf" srcId="{3007A54C-81B3-4587-9E4D-D135980EA67C}" destId="{71C84D5A-5940-4DDC-ADCA-CEC0894C3C1A}" srcOrd="0" destOrd="0" presId="urn:microsoft.com/office/officeart/2008/layout/VerticalCurvedList"/>
    <dgm:cxn modelId="{70AC5A14-90CD-4943-B7A8-14B89687D74A}" type="presParOf" srcId="{9D51788E-8BE9-440C-9196-4CE2BD6BD908}" destId="{AB645F85-D239-4056-B26F-049A3FB99274}" srcOrd="7" destOrd="0" presId="urn:microsoft.com/office/officeart/2008/layout/VerticalCurvedList"/>
    <dgm:cxn modelId="{7C6C9F9B-5C4C-4CAF-9A96-2B91D1BE0DC8}" type="presParOf" srcId="{9D51788E-8BE9-440C-9196-4CE2BD6BD908}" destId="{B5417038-594A-41C4-B765-F03E9974DB2E}" srcOrd="8" destOrd="0" presId="urn:microsoft.com/office/officeart/2008/layout/VerticalCurvedList"/>
    <dgm:cxn modelId="{847EC6FA-F15C-4A29-A9C3-96F04D5D1909}" type="presParOf" srcId="{B5417038-594A-41C4-B765-F03E9974DB2E}" destId="{46296241-257D-40E9-98AE-1199B21540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6BD47F-7624-419E-AF02-6E46CBBBBAD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7827CBA-839D-480B-B8AF-151926D628ED}">
      <dgm:prSet phldrT="[Text]"/>
      <dgm:spPr>
        <a:solidFill>
          <a:srgbClr val="14387A"/>
        </a:solidFill>
        <a:ln>
          <a:solidFill>
            <a:srgbClr val="14387A"/>
          </a:solidFill>
        </a:ln>
      </dgm:spPr>
      <dgm:t>
        <a:bodyPr/>
        <a:lstStyle/>
        <a:p>
          <a:r>
            <a:rPr lang="hu-HU" b="1" dirty="0"/>
            <a:t>Megfelelő fázis az euroövezethez való felzárkózásban</a:t>
          </a:r>
        </a:p>
      </dgm:t>
    </dgm:pt>
    <dgm:pt modelId="{A9A9E486-00D8-4266-91B3-54E80440EE69}" type="parTrans" cxnId="{F55E52DC-DCE7-41FC-8452-1F74E3E3B732}">
      <dgm:prSet/>
      <dgm:spPr/>
      <dgm:t>
        <a:bodyPr/>
        <a:lstStyle/>
        <a:p>
          <a:endParaRPr lang="hu-HU"/>
        </a:p>
      </dgm:t>
    </dgm:pt>
    <dgm:pt modelId="{42049058-756F-4D56-82DC-13D7D69F3813}" type="sibTrans" cxnId="{F55E52DC-DCE7-41FC-8452-1F74E3E3B732}">
      <dgm:prSet/>
      <dgm:spPr/>
      <dgm:t>
        <a:bodyPr/>
        <a:lstStyle/>
        <a:p>
          <a:endParaRPr lang="hu-HU"/>
        </a:p>
      </dgm:t>
    </dgm:pt>
    <dgm:pt modelId="{29155D98-C240-40BF-A491-CE0DFDB251A2}">
      <dgm:prSet phldrT="[Text]" custT="1"/>
      <dgm:spPr/>
      <dgm:t>
        <a:bodyPr/>
        <a:lstStyle/>
        <a:p>
          <a:r>
            <a:rPr lang="hu-HU" sz="1400" dirty="0"/>
            <a:t>Reálgazdasági konvergencia</a:t>
          </a:r>
        </a:p>
      </dgm:t>
    </dgm:pt>
    <dgm:pt modelId="{747C0FDF-DE78-4C8C-BA89-F4FAE4C706F9}" type="parTrans" cxnId="{1520999E-21DD-40E6-8B19-F6D84E902B9C}">
      <dgm:prSet/>
      <dgm:spPr/>
      <dgm:t>
        <a:bodyPr/>
        <a:lstStyle/>
        <a:p>
          <a:endParaRPr lang="hu-HU"/>
        </a:p>
      </dgm:t>
    </dgm:pt>
    <dgm:pt modelId="{9D891FBC-4E01-4FEF-AFDD-E379B3247F24}" type="sibTrans" cxnId="{1520999E-21DD-40E6-8B19-F6D84E902B9C}">
      <dgm:prSet/>
      <dgm:spPr/>
      <dgm:t>
        <a:bodyPr/>
        <a:lstStyle/>
        <a:p>
          <a:endParaRPr lang="hu-HU"/>
        </a:p>
      </dgm:t>
    </dgm:pt>
    <dgm:pt modelId="{DF3C0070-70A5-405B-AA53-79624811DBBA}">
      <dgm:prSet phldrT="[Text]" custT="1"/>
      <dgm:spPr/>
      <dgm:t>
        <a:bodyPr/>
        <a:lstStyle/>
        <a:p>
          <a:r>
            <a:rPr lang="hu-HU" sz="1400" dirty="0"/>
            <a:t>Bérszint konvergenciája</a:t>
          </a:r>
        </a:p>
      </dgm:t>
    </dgm:pt>
    <dgm:pt modelId="{9FB9E06F-B3E2-4068-A61C-7E87E1225E72}" type="parTrans" cxnId="{4640D52C-D19C-47CE-94BC-BF74F657156D}">
      <dgm:prSet/>
      <dgm:spPr/>
      <dgm:t>
        <a:bodyPr/>
        <a:lstStyle/>
        <a:p>
          <a:endParaRPr lang="hu-HU"/>
        </a:p>
      </dgm:t>
    </dgm:pt>
    <dgm:pt modelId="{C149A172-2A8D-44F8-8A2B-E73754A591CA}" type="sibTrans" cxnId="{4640D52C-D19C-47CE-94BC-BF74F657156D}">
      <dgm:prSet/>
      <dgm:spPr/>
      <dgm:t>
        <a:bodyPr/>
        <a:lstStyle/>
        <a:p>
          <a:endParaRPr lang="hu-HU"/>
        </a:p>
      </dgm:t>
    </dgm:pt>
    <dgm:pt modelId="{CC0A31B5-DFBD-4235-8EF3-323BE472E832}">
      <dgm:prSet phldrT="[Text]" custT="1"/>
      <dgm:spPr>
        <a:solidFill>
          <a:srgbClr val="14387A"/>
        </a:solidFill>
        <a:ln>
          <a:solidFill>
            <a:srgbClr val="14387A"/>
          </a:solidFill>
        </a:ln>
      </dgm:spPr>
      <dgm:t>
        <a:bodyPr/>
        <a:lstStyle/>
        <a:p>
          <a:r>
            <a:rPr lang="hu-HU" sz="1700" b="1" dirty="0"/>
            <a:t>Szinkronizált üzleti és pénzügyi ciklusok</a:t>
          </a:r>
          <a:r>
            <a:rPr lang="hu-HU" sz="2000" b="1" dirty="0">
              <a:solidFill>
                <a:srgbClr val="FF0000"/>
              </a:solidFill>
            </a:rPr>
            <a:t>*</a:t>
          </a:r>
          <a:endParaRPr lang="hu-HU" sz="1700" b="1" dirty="0">
            <a:solidFill>
              <a:srgbClr val="FF0000"/>
            </a:solidFill>
          </a:endParaRPr>
        </a:p>
      </dgm:t>
    </dgm:pt>
    <dgm:pt modelId="{4B30B6A8-2E04-4577-9CA6-FCB93D0FB6A7}" type="parTrans" cxnId="{9322BFF0-58C4-4D35-B268-2E55CD988E50}">
      <dgm:prSet/>
      <dgm:spPr/>
      <dgm:t>
        <a:bodyPr/>
        <a:lstStyle/>
        <a:p>
          <a:endParaRPr lang="hu-HU"/>
        </a:p>
      </dgm:t>
    </dgm:pt>
    <dgm:pt modelId="{36B28E8A-D93E-432C-96B5-CD82421CD3D4}" type="sibTrans" cxnId="{9322BFF0-58C4-4D35-B268-2E55CD988E50}">
      <dgm:prSet/>
      <dgm:spPr/>
      <dgm:t>
        <a:bodyPr/>
        <a:lstStyle/>
        <a:p>
          <a:endParaRPr lang="hu-HU"/>
        </a:p>
      </dgm:t>
    </dgm:pt>
    <dgm:pt modelId="{CA8CD505-08C0-4DE1-BFCE-52A40454E46B}">
      <dgm:prSet phldrT="[Text]" custT="1"/>
      <dgm:spPr/>
      <dgm:t>
        <a:bodyPr/>
        <a:lstStyle/>
        <a:p>
          <a:r>
            <a:rPr lang="hu-HU" sz="1400" dirty="0"/>
            <a:t>Szinkronizált üzleti ciklusok</a:t>
          </a:r>
          <a:r>
            <a:rPr lang="hu-HU" sz="1000" dirty="0"/>
            <a:t>	</a:t>
          </a:r>
        </a:p>
      </dgm:t>
    </dgm:pt>
    <dgm:pt modelId="{BBC8F845-4866-4426-89C6-57064F23D671}" type="parTrans" cxnId="{448C967D-009D-4467-8A4C-8574B87EDBA0}">
      <dgm:prSet/>
      <dgm:spPr/>
      <dgm:t>
        <a:bodyPr/>
        <a:lstStyle/>
        <a:p>
          <a:endParaRPr lang="hu-HU"/>
        </a:p>
      </dgm:t>
    </dgm:pt>
    <dgm:pt modelId="{C4FB03A8-B2AD-4AD3-A5E2-1FB8836C34D3}" type="sibTrans" cxnId="{448C967D-009D-4467-8A4C-8574B87EDBA0}">
      <dgm:prSet/>
      <dgm:spPr/>
      <dgm:t>
        <a:bodyPr/>
        <a:lstStyle/>
        <a:p>
          <a:endParaRPr lang="hu-HU"/>
        </a:p>
      </dgm:t>
    </dgm:pt>
    <dgm:pt modelId="{5F2D91BB-84B8-4BFD-B210-E490CDE92293}">
      <dgm:prSet phldrT="[Text]" custT="1"/>
      <dgm:spPr/>
      <dgm:t>
        <a:bodyPr/>
        <a:lstStyle/>
        <a:p>
          <a:r>
            <a:rPr lang="hu-HU" sz="1400" dirty="0"/>
            <a:t>Szinkronizált pénzügyi ciklusok</a:t>
          </a:r>
        </a:p>
      </dgm:t>
    </dgm:pt>
    <dgm:pt modelId="{0B729BBC-8A2B-4584-B899-F78520D1346D}" type="parTrans" cxnId="{A9A272C3-7809-4F77-8302-82AF5C16E7D7}">
      <dgm:prSet/>
      <dgm:spPr/>
      <dgm:t>
        <a:bodyPr/>
        <a:lstStyle/>
        <a:p>
          <a:endParaRPr lang="hu-HU"/>
        </a:p>
      </dgm:t>
    </dgm:pt>
    <dgm:pt modelId="{B92E1A8A-1552-48E1-9C1D-8F501ECAD0BD}" type="sibTrans" cxnId="{A9A272C3-7809-4F77-8302-82AF5C16E7D7}">
      <dgm:prSet/>
      <dgm:spPr/>
      <dgm:t>
        <a:bodyPr/>
        <a:lstStyle/>
        <a:p>
          <a:endParaRPr lang="hu-HU"/>
        </a:p>
      </dgm:t>
    </dgm:pt>
    <dgm:pt modelId="{58EB20A0-3DEC-4983-A3E3-F2B1AF148003}">
      <dgm:prSet phldrT="[Text]"/>
      <dgm:spPr>
        <a:solidFill>
          <a:srgbClr val="14387A"/>
        </a:solidFill>
        <a:ln>
          <a:solidFill>
            <a:srgbClr val="14387A"/>
          </a:solidFill>
        </a:ln>
      </dgm:spPr>
      <dgm:t>
        <a:bodyPr/>
        <a:lstStyle/>
        <a:p>
          <a:r>
            <a:rPr lang="hu-HU" b="1" dirty="0"/>
            <a:t>Elérhető, hatékony </a:t>
          </a:r>
          <a:r>
            <a:rPr lang="hu-HU" b="1" dirty="0" err="1"/>
            <a:t>anticiklikus</a:t>
          </a:r>
          <a:r>
            <a:rPr lang="hu-HU" b="1" dirty="0"/>
            <a:t> politikák</a:t>
          </a:r>
        </a:p>
      </dgm:t>
    </dgm:pt>
    <dgm:pt modelId="{03357C67-207D-457E-AFF7-847AAC1ADDFC}" type="parTrans" cxnId="{93665A44-746F-4424-B9CF-ACAA0213A1F9}">
      <dgm:prSet/>
      <dgm:spPr/>
      <dgm:t>
        <a:bodyPr/>
        <a:lstStyle/>
        <a:p>
          <a:endParaRPr lang="hu-HU"/>
        </a:p>
      </dgm:t>
    </dgm:pt>
    <dgm:pt modelId="{DCABDCF2-6359-4E91-A7AA-6B329669349E}" type="sibTrans" cxnId="{93665A44-746F-4424-B9CF-ACAA0213A1F9}">
      <dgm:prSet/>
      <dgm:spPr/>
      <dgm:t>
        <a:bodyPr/>
        <a:lstStyle/>
        <a:p>
          <a:endParaRPr lang="hu-HU"/>
        </a:p>
      </dgm:t>
    </dgm:pt>
    <dgm:pt modelId="{E768A90E-D7D7-4BB4-ACB8-31B7D16AE85D}">
      <dgm:prSet phldrT="[Text]" custT="1"/>
      <dgm:spPr/>
      <dgm:t>
        <a:bodyPr/>
        <a:lstStyle/>
        <a:p>
          <a:r>
            <a:rPr lang="hu-HU" sz="1400" dirty="0"/>
            <a:t>Hosszú távú strukturális költségvetési hiány</a:t>
          </a:r>
        </a:p>
      </dgm:t>
    </dgm:pt>
    <dgm:pt modelId="{F8C892BD-06C3-4A79-B054-2E6323960950}" type="parTrans" cxnId="{6C90DD16-7854-472C-B13B-42CF0134EFFA}">
      <dgm:prSet/>
      <dgm:spPr/>
      <dgm:t>
        <a:bodyPr/>
        <a:lstStyle/>
        <a:p>
          <a:endParaRPr lang="hu-HU"/>
        </a:p>
      </dgm:t>
    </dgm:pt>
    <dgm:pt modelId="{17A310E7-5768-4780-8327-D3C261603A4C}" type="sibTrans" cxnId="{6C90DD16-7854-472C-B13B-42CF0134EFFA}">
      <dgm:prSet/>
      <dgm:spPr/>
      <dgm:t>
        <a:bodyPr/>
        <a:lstStyle/>
        <a:p>
          <a:endParaRPr lang="hu-HU"/>
        </a:p>
      </dgm:t>
    </dgm:pt>
    <dgm:pt modelId="{305F03D6-E817-4CC5-825F-7269E03E1E0D}">
      <dgm:prSet phldrT="[Text]" custT="1"/>
      <dgm:spPr/>
      <dgm:t>
        <a:bodyPr/>
        <a:lstStyle/>
        <a:p>
          <a:r>
            <a:rPr lang="hu-HU" sz="1400" dirty="0"/>
            <a:t>Államadósság a GDP százalékában</a:t>
          </a:r>
        </a:p>
      </dgm:t>
    </dgm:pt>
    <dgm:pt modelId="{CCE6CE6C-40FE-4A72-909D-D2FBA23A373B}" type="parTrans" cxnId="{F2F11C86-091A-4F97-92C6-05C21B9ACEA9}">
      <dgm:prSet/>
      <dgm:spPr/>
      <dgm:t>
        <a:bodyPr/>
        <a:lstStyle/>
        <a:p>
          <a:endParaRPr lang="hu-HU"/>
        </a:p>
      </dgm:t>
    </dgm:pt>
    <dgm:pt modelId="{6532E2E6-1D8D-4048-A258-5F394AF1B724}" type="sibTrans" cxnId="{F2F11C86-091A-4F97-92C6-05C21B9ACEA9}">
      <dgm:prSet/>
      <dgm:spPr/>
      <dgm:t>
        <a:bodyPr/>
        <a:lstStyle/>
        <a:p>
          <a:endParaRPr lang="hu-HU"/>
        </a:p>
      </dgm:t>
    </dgm:pt>
    <dgm:pt modelId="{843C9D83-1057-4EF0-A96F-2A1ED1365AF5}">
      <dgm:prSet phldrT="[Text]"/>
      <dgm:spPr>
        <a:solidFill>
          <a:srgbClr val="14387A"/>
        </a:solidFill>
        <a:ln>
          <a:solidFill>
            <a:srgbClr val="14387A"/>
          </a:solidFill>
        </a:ln>
      </dgm:spPr>
      <dgm:t>
        <a:bodyPr/>
        <a:lstStyle/>
        <a:p>
          <a:r>
            <a:rPr lang="hu-HU" b="1" dirty="0"/>
            <a:t>Magas versenyképesség</a:t>
          </a:r>
        </a:p>
      </dgm:t>
    </dgm:pt>
    <dgm:pt modelId="{A11CF9EC-577B-455B-B729-7D05E737B84E}" type="parTrans" cxnId="{A0ACE205-DB15-4C74-8C45-090B2C53CE76}">
      <dgm:prSet/>
      <dgm:spPr/>
      <dgm:t>
        <a:bodyPr/>
        <a:lstStyle/>
        <a:p>
          <a:endParaRPr lang="hu-HU"/>
        </a:p>
      </dgm:t>
    </dgm:pt>
    <dgm:pt modelId="{CC7C01FB-D39B-4E90-9318-929ACBFBF164}" type="sibTrans" cxnId="{A0ACE205-DB15-4C74-8C45-090B2C53CE76}">
      <dgm:prSet/>
      <dgm:spPr/>
      <dgm:t>
        <a:bodyPr/>
        <a:lstStyle/>
        <a:p>
          <a:endParaRPr lang="hu-HU"/>
        </a:p>
      </dgm:t>
    </dgm:pt>
    <dgm:pt modelId="{64246982-4FDE-45B6-AFDA-5CF4862A54E3}">
      <dgm:prSet phldrT="[Text]" custT="1"/>
      <dgm:spPr>
        <a:solidFill>
          <a:srgbClr val="14387A"/>
        </a:solidFill>
        <a:ln>
          <a:solidFill>
            <a:srgbClr val="14387A"/>
          </a:solidFill>
        </a:ln>
      </dgm:spPr>
      <dgm:t>
        <a:bodyPr/>
        <a:lstStyle/>
        <a:p>
          <a:r>
            <a:rPr lang="hu-HU" sz="1700" b="1" dirty="0"/>
            <a:t>Fejlett, stabil és versenyképes pénzügyi szektor</a:t>
          </a:r>
          <a:endParaRPr lang="hu-HU" sz="1700" b="1" dirty="0">
            <a:solidFill>
              <a:srgbClr val="FF0000"/>
            </a:solidFill>
          </a:endParaRPr>
        </a:p>
      </dgm:t>
    </dgm:pt>
    <dgm:pt modelId="{BE563D4E-24E2-4AA5-A1AD-593F8A8548CB}" type="parTrans" cxnId="{CB854206-9944-4BCE-A84F-B5AE518D1033}">
      <dgm:prSet/>
      <dgm:spPr/>
      <dgm:t>
        <a:bodyPr/>
        <a:lstStyle/>
        <a:p>
          <a:endParaRPr lang="hu-HU"/>
        </a:p>
      </dgm:t>
    </dgm:pt>
    <dgm:pt modelId="{CB117222-1592-4F05-AA95-0076600735A6}" type="sibTrans" cxnId="{CB854206-9944-4BCE-A84F-B5AE518D1033}">
      <dgm:prSet/>
      <dgm:spPr/>
      <dgm:t>
        <a:bodyPr/>
        <a:lstStyle/>
        <a:p>
          <a:endParaRPr lang="hu-HU"/>
        </a:p>
      </dgm:t>
    </dgm:pt>
    <dgm:pt modelId="{4B257A50-8D6F-42C4-A7A4-149EAFDBA570}">
      <dgm:prSet custT="1"/>
      <dgm:spPr/>
      <dgm:t>
        <a:bodyPr/>
        <a:lstStyle/>
        <a:p>
          <a:r>
            <a:rPr lang="hu-HU" sz="1400" dirty="0"/>
            <a:t>Megfelelő </a:t>
          </a:r>
          <a:r>
            <a:rPr lang="hu-HU" sz="1400" dirty="0" err="1"/>
            <a:t>makroprudenciális</a:t>
          </a:r>
          <a:r>
            <a:rPr lang="hu-HU" sz="1400" dirty="0"/>
            <a:t> eszköztár</a:t>
          </a:r>
        </a:p>
      </dgm:t>
    </dgm:pt>
    <dgm:pt modelId="{1B101330-84CC-4D64-8F9F-A92E3FEA0A66}" type="parTrans" cxnId="{8BE96738-36CB-496C-A2E9-9345F5F0D2C0}">
      <dgm:prSet/>
      <dgm:spPr/>
      <dgm:t>
        <a:bodyPr/>
        <a:lstStyle/>
        <a:p>
          <a:endParaRPr lang="hu-HU"/>
        </a:p>
      </dgm:t>
    </dgm:pt>
    <dgm:pt modelId="{0E933376-59EC-49CD-BFC0-9015190544C9}" type="sibTrans" cxnId="{8BE96738-36CB-496C-A2E9-9345F5F0D2C0}">
      <dgm:prSet/>
      <dgm:spPr/>
      <dgm:t>
        <a:bodyPr/>
        <a:lstStyle/>
        <a:p>
          <a:endParaRPr lang="hu-HU"/>
        </a:p>
      </dgm:t>
    </dgm:pt>
    <dgm:pt modelId="{A135EB5E-8EDE-481D-AE83-4572C7AD66C5}">
      <dgm:prSet custT="1"/>
      <dgm:spPr/>
      <dgm:t>
        <a:bodyPr/>
        <a:lstStyle/>
        <a:p>
          <a:r>
            <a:rPr lang="hu-HU" sz="1400" dirty="0"/>
            <a:t>A kkv-k és a nagyvállalatok közötti dualitás csökkentése</a:t>
          </a:r>
        </a:p>
      </dgm:t>
    </dgm:pt>
    <dgm:pt modelId="{F1507B86-8884-4B14-BFFC-0017D6FA988F}" type="parTrans" cxnId="{78A43671-4A20-4E08-92FA-1474514AC006}">
      <dgm:prSet/>
      <dgm:spPr/>
      <dgm:t>
        <a:bodyPr/>
        <a:lstStyle/>
        <a:p>
          <a:endParaRPr lang="hu-HU"/>
        </a:p>
      </dgm:t>
    </dgm:pt>
    <dgm:pt modelId="{11138DC2-49F5-4947-A0D0-A5EDB97A6886}" type="sibTrans" cxnId="{78A43671-4A20-4E08-92FA-1474514AC006}">
      <dgm:prSet/>
      <dgm:spPr/>
      <dgm:t>
        <a:bodyPr/>
        <a:lstStyle/>
        <a:p>
          <a:endParaRPr lang="hu-HU"/>
        </a:p>
      </dgm:t>
    </dgm:pt>
    <dgm:pt modelId="{769C799A-3221-40EC-AFEC-2D83BA86D3D5}">
      <dgm:prSet custT="1"/>
      <dgm:spPr/>
      <dgm:t>
        <a:bodyPr/>
        <a:lstStyle/>
        <a:p>
          <a:r>
            <a:rPr lang="hu-HU" sz="1400" dirty="0"/>
            <a:t>Munka-nélküliségi ráta</a:t>
          </a:r>
        </a:p>
      </dgm:t>
    </dgm:pt>
    <dgm:pt modelId="{B3DCD241-1886-4727-AA92-85742D32D23C}" type="parTrans" cxnId="{181BE60C-4B47-448F-9AD7-AB2178B482A3}">
      <dgm:prSet/>
      <dgm:spPr/>
      <dgm:t>
        <a:bodyPr/>
        <a:lstStyle/>
        <a:p>
          <a:endParaRPr lang="hu-HU"/>
        </a:p>
      </dgm:t>
    </dgm:pt>
    <dgm:pt modelId="{50B94B0E-1676-4AE9-BED3-07C3DA7C5329}" type="sibTrans" cxnId="{181BE60C-4B47-448F-9AD7-AB2178B482A3}">
      <dgm:prSet/>
      <dgm:spPr/>
      <dgm:t>
        <a:bodyPr/>
        <a:lstStyle/>
        <a:p>
          <a:endParaRPr lang="hu-HU"/>
        </a:p>
      </dgm:t>
    </dgm:pt>
    <dgm:pt modelId="{21A2301D-1553-4155-A9D4-BC53029718D5}">
      <dgm:prSet custT="1"/>
      <dgm:spPr/>
      <dgm:t>
        <a:bodyPr/>
        <a:lstStyle/>
        <a:p>
          <a:r>
            <a:rPr lang="hu-HU" sz="1400" dirty="0"/>
            <a:t>Aktivitási </a:t>
          </a:r>
        </a:p>
        <a:p>
          <a:r>
            <a:rPr lang="hu-HU" sz="1400" dirty="0"/>
            <a:t>ráta</a:t>
          </a:r>
        </a:p>
      </dgm:t>
    </dgm:pt>
    <dgm:pt modelId="{5DCE52A9-82A0-4D5D-8676-38F928F0474A}" type="parTrans" cxnId="{68473B5D-E434-4FCD-9E01-F0B6E098845F}">
      <dgm:prSet/>
      <dgm:spPr/>
      <dgm:t>
        <a:bodyPr/>
        <a:lstStyle/>
        <a:p>
          <a:endParaRPr lang="hu-HU"/>
        </a:p>
      </dgm:t>
    </dgm:pt>
    <dgm:pt modelId="{7463D17A-4F12-4D65-B103-884A788222A0}" type="sibTrans" cxnId="{68473B5D-E434-4FCD-9E01-F0B6E098845F}">
      <dgm:prSet/>
      <dgm:spPr/>
      <dgm:t>
        <a:bodyPr/>
        <a:lstStyle/>
        <a:p>
          <a:endParaRPr lang="hu-HU"/>
        </a:p>
      </dgm:t>
    </dgm:pt>
    <dgm:pt modelId="{975935AF-DB22-4136-BA1B-A83BB57BF132}">
      <dgm:prSet custT="1"/>
      <dgm:spPr/>
      <dgm:t>
        <a:bodyPr/>
        <a:lstStyle/>
        <a:p>
          <a:r>
            <a:rPr lang="hu-HU" sz="1400" dirty="0"/>
            <a:t>Széles </a:t>
          </a:r>
        </a:p>
        <a:p>
          <a:r>
            <a:rPr lang="hu-HU" sz="1400" dirty="0"/>
            <a:t>termékkör</a:t>
          </a:r>
        </a:p>
      </dgm:t>
    </dgm:pt>
    <dgm:pt modelId="{0B216BD4-E64B-4D51-9C47-3274619E1F7C}" type="parTrans" cxnId="{346AA72A-BEF5-4F94-8F20-276A938E3D99}">
      <dgm:prSet/>
      <dgm:spPr/>
      <dgm:t>
        <a:bodyPr/>
        <a:lstStyle/>
        <a:p>
          <a:endParaRPr lang="hu-HU"/>
        </a:p>
      </dgm:t>
    </dgm:pt>
    <dgm:pt modelId="{36A84439-C8F9-429F-B19E-39E44E5FF619}" type="sibTrans" cxnId="{346AA72A-BEF5-4F94-8F20-276A938E3D99}">
      <dgm:prSet/>
      <dgm:spPr/>
      <dgm:t>
        <a:bodyPr/>
        <a:lstStyle/>
        <a:p>
          <a:endParaRPr lang="hu-HU"/>
        </a:p>
      </dgm:t>
    </dgm:pt>
    <dgm:pt modelId="{76666156-1244-4F11-92CA-976F480758B8}">
      <dgm:prSet custT="1"/>
      <dgm:spPr/>
      <dgm:t>
        <a:bodyPr/>
        <a:lstStyle/>
        <a:p>
          <a:r>
            <a:rPr lang="hu-HU" sz="1400" dirty="0"/>
            <a:t>A pénzügyi szektor mélységének konvergenciája</a:t>
          </a:r>
        </a:p>
      </dgm:t>
    </dgm:pt>
    <dgm:pt modelId="{778696C4-95FA-4F90-9614-D4194044ED8E}" type="parTrans" cxnId="{326A77D0-4C0E-431D-B398-E297FACEC239}">
      <dgm:prSet/>
      <dgm:spPr/>
      <dgm:t>
        <a:bodyPr/>
        <a:lstStyle/>
        <a:p>
          <a:endParaRPr lang="hu-HU"/>
        </a:p>
      </dgm:t>
    </dgm:pt>
    <dgm:pt modelId="{95FF6C79-7153-4D20-AAE5-D70FC69AB146}" type="sibTrans" cxnId="{326A77D0-4C0E-431D-B398-E297FACEC239}">
      <dgm:prSet/>
      <dgm:spPr/>
      <dgm:t>
        <a:bodyPr/>
        <a:lstStyle/>
        <a:p>
          <a:endParaRPr lang="hu-HU"/>
        </a:p>
      </dgm:t>
    </dgm:pt>
    <dgm:pt modelId="{986C40E9-87DE-4391-8A6D-BC3390E3D759}" type="pres">
      <dgm:prSet presAssocID="{6F6BD47F-7624-419E-AF02-6E46CBBBBAD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1433F9A-D30F-4348-9351-E86E92D886A6}" type="pres">
      <dgm:prSet presAssocID="{B7827CBA-839D-480B-B8AF-151926D628ED}" presName="horFlow" presStyleCnt="0"/>
      <dgm:spPr/>
    </dgm:pt>
    <dgm:pt modelId="{667BDD39-8DEA-4598-81E6-D1CF48D672BB}" type="pres">
      <dgm:prSet presAssocID="{B7827CBA-839D-480B-B8AF-151926D628ED}" presName="bigChev" presStyleLbl="node1" presStyleIdx="0" presStyleCnt="5" custScaleX="144453" custScaleY="101293" custLinFactNeighborX="3541" custLinFactNeighborY="-60496"/>
      <dgm:spPr/>
    </dgm:pt>
    <dgm:pt modelId="{0CF079B2-6EF1-4713-B282-63876A958E07}" type="pres">
      <dgm:prSet presAssocID="{747C0FDF-DE78-4C8C-BA89-F4FAE4C706F9}" presName="parTrans" presStyleCnt="0"/>
      <dgm:spPr/>
    </dgm:pt>
    <dgm:pt modelId="{EF5D3F14-AE10-498C-AFBF-D21780B6D98E}" type="pres">
      <dgm:prSet presAssocID="{29155D98-C240-40BF-A491-CE0DFDB251A2}" presName="node" presStyleLbl="alignAccFollowNode1" presStyleIdx="0" presStyleCnt="12" custScaleX="124074" custScaleY="121273" custLinFactNeighborX="-6700" custLinFactNeighborY="-69966">
        <dgm:presLayoutVars>
          <dgm:bulletEnabled val="1"/>
        </dgm:presLayoutVars>
      </dgm:prSet>
      <dgm:spPr/>
    </dgm:pt>
    <dgm:pt modelId="{4051F9FB-A059-4BA0-B9AF-A33E7F4E4BC8}" type="pres">
      <dgm:prSet presAssocID="{9D891FBC-4E01-4FEF-AFDD-E379B3247F24}" presName="sibTrans" presStyleCnt="0"/>
      <dgm:spPr/>
    </dgm:pt>
    <dgm:pt modelId="{69F9AC8F-C45D-4BA5-AA14-3C139768A326}" type="pres">
      <dgm:prSet presAssocID="{DF3C0070-70A5-405B-AA53-79624811DBBA}" presName="node" presStyleLbl="alignAccFollowNode1" presStyleIdx="1" presStyleCnt="12" custScaleX="137282" custScaleY="121273" custLinFactNeighborX="-15840" custLinFactNeighborY="-70283">
        <dgm:presLayoutVars>
          <dgm:bulletEnabled val="1"/>
        </dgm:presLayoutVars>
      </dgm:prSet>
      <dgm:spPr/>
    </dgm:pt>
    <dgm:pt modelId="{D3E25A5C-D245-4C35-8FBD-B398DDEAEADD}" type="pres">
      <dgm:prSet presAssocID="{C149A172-2A8D-44F8-8A2B-E73754A591CA}" presName="sibTrans" presStyleCnt="0"/>
      <dgm:spPr/>
    </dgm:pt>
    <dgm:pt modelId="{3E4A80CB-C405-4208-B421-319CA2D05642}" type="pres">
      <dgm:prSet presAssocID="{76666156-1244-4F11-92CA-976F480758B8}" presName="node" presStyleLbl="alignAccFollowNode1" presStyleIdx="2" presStyleCnt="12" custScaleX="178988" custScaleY="121273" custLinFactNeighborX="-45019" custLinFactNeighborY="-70903">
        <dgm:presLayoutVars>
          <dgm:bulletEnabled val="1"/>
        </dgm:presLayoutVars>
      </dgm:prSet>
      <dgm:spPr/>
    </dgm:pt>
    <dgm:pt modelId="{445C2884-54B3-4B2D-AB92-41F1A9884749}" type="pres">
      <dgm:prSet presAssocID="{B7827CBA-839D-480B-B8AF-151926D628ED}" presName="vSp" presStyleCnt="0"/>
      <dgm:spPr/>
    </dgm:pt>
    <dgm:pt modelId="{FE42B614-644F-4027-993E-6034AD1B9B48}" type="pres">
      <dgm:prSet presAssocID="{CC0A31B5-DFBD-4235-8EF3-323BE472E832}" presName="horFlow" presStyleCnt="0"/>
      <dgm:spPr/>
    </dgm:pt>
    <dgm:pt modelId="{9EF60B7F-58C4-4EEE-9FD5-64F52D49F241}" type="pres">
      <dgm:prSet presAssocID="{CC0A31B5-DFBD-4235-8EF3-323BE472E832}" presName="bigChev" presStyleLbl="node1" presStyleIdx="1" presStyleCnt="5" custScaleX="144453" custScaleY="101293" custLinFactNeighborX="3500" custLinFactNeighborY="-44196"/>
      <dgm:spPr/>
    </dgm:pt>
    <dgm:pt modelId="{9467CC42-5BA6-4463-B9E1-5726B313C1A4}" type="pres">
      <dgm:prSet presAssocID="{BBC8F845-4866-4426-89C6-57064F23D671}" presName="parTrans" presStyleCnt="0"/>
      <dgm:spPr/>
    </dgm:pt>
    <dgm:pt modelId="{7967EB57-16D9-46DC-A9D3-EA780CC79328}" type="pres">
      <dgm:prSet presAssocID="{CA8CD505-08C0-4DE1-BFCE-52A40454E46B}" presName="node" presStyleLbl="alignAccFollowNode1" presStyleIdx="3" presStyleCnt="12" custScaleX="116925" custScaleY="121273" custLinFactNeighborX="-1347" custLinFactNeighborY="-56723">
        <dgm:presLayoutVars>
          <dgm:bulletEnabled val="1"/>
        </dgm:presLayoutVars>
      </dgm:prSet>
      <dgm:spPr/>
    </dgm:pt>
    <dgm:pt modelId="{77DCBF74-846C-41F3-9078-E4D505D0DF00}" type="pres">
      <dgm:prSet presAssocID="{C4FB03A8-B2AD-4AD3-A5E2-1FB8836C34D3}" presName="sibTrans" presStyleCnt="0"/>
      <dgm:spPr/>
    </dgm:pt>
    <dgm:pt modelId="{F0CBDE0E-921D-4A7D-8C14-A016B797757A}" type="pres">
      <dgm:prSet presAssocID="{5F2D91BB-84B8-4BFD-B210-E490CDE92293}" presName="node" presStyleLbl="alignAccFollowNode1" presStyleIdx="4" presStyleCnt="12" custScaleX="114689" custScaleY="121273" custLinFactNeighborX="-22078" custLinFactNeighborY="-56722">
        <dgm:presLayoutVars>
          <dgm:bulletEnabled val="1"/>
        </dgm:presLayoutVars>
      </dgm:prSet>
      <dgm:spPr/>
    </dgm:pt>
    <dgm:pt modelId="{8AE0289E-D535-48A1-BCCE-B7D3BF50E28F}" type="pres">
      <dgm:prSet presAssocID="{CC0A31B5-DFBD-4235-8EF3-323BE472E832}" presName="vSp" presStyleCnt="0"/>
      <dgm:spPr/>
    </dgm:pt>
    <dgm:pt modelId="{1CC7BF75-6013-44A4-A362-014FDF93E2D6}" type="pres">
      <dgm:prSet presAssocID="{843C9D83-1057-4EF0-A96F-2A1ED1365AF5}" presName="horFlow" presStyleCnt="0"/>
      <dgm:spPr/>
    </dgm:pt>
    <dgm:pt modelId="{E624FAC3-9FE2-43A1-AC1E-EFA6653E2F35}" type="pres">
      <dgm:prSet presAssocID="{843C9D83-1057-4EF0-A96F-2A1ED1365AF5}" presName="bigChev" presStyleLbl="node1" presStyleIdx="2" presStyleCnt="5" custScaleX="144453" custScaleY="101293" custLinFactNeighborX="-1183" custLinFactNeighborY="-30443"/>
      <dgm:spPr/>
    </dgm:pt>
    <dgm:pt modelId="{7048CDA0-1F48-4699-8353-27B326BE88B1}" type="pres">
      <dgm:prSet presAssocID="{F1507B86-8884-4B14-BFFC-0017D6FA988F}" presName="parTrans" presStyleCnt="0"/>
      <dgm:spPr/>
    </dgm:pt>
    <dgm:pt modelId="{F930410A-6E5D-44CA-92A3-2D3CCC8476D2}" type="pres">
      <dgm:prSet presAssocID="{A135EB5E-8EDE-481D-AE83-4572C7AD66C5}" presName="node" presStyleLbl="alignAccFollowNode1" presStyleIdx="5" presStyleCnt="12" custScaleX="125622" custScaleY="121273" custLinFactNeighborX="-23039" custLinFactNeighborY="-36678">
        <dgm:presLayoutVars>
          <dgm:bulletEnabled val="1"/>
        </dgm:presLayoutVars>
      </dgm:prSet>
      <dgm:spPr/>
    </dgm:pt>
    <dgm:pt modelId="{B65EB1DD-3D08-4578-AFCF-31BCDFFF77AD}" type="pres">
      <dgm:prSet presAssocID="{11138DC2-49F5-4947-A0D0-A5EDB97A6886}" presName="sibTrans" presStyleCnt="0"/>
      <dgm:spPr/>
    </dgm:pt>
    <dgm:pt modelId="{96274B81-CCD0-4701-861D-13EC90E7DA3A}" type="pres">
      <dgm:prSet presAssocID="{769C799A-3221-40EC-AFEC-2D83BA86D3D5}" presName="node" presStyleLbl="alignAccFollowNode1" presStyleIdx="6" presStyleCnt="12" custScaleX="111305" custScaleY="121273" custLinFactNeighborX="-42998" custLinFactNeighborY="-35406">
        <dgm:presLayoutVars>
          <dgm:bulletEnabled val="1"/>
        </dgm:presLayoutVars>
      </dgm:prSet>
      <dgm:spPr/>
    </dgm:pt>
    <dgm:pt modelId="{24ECF44D-5C5E-4874-B17E-BCF647AD2E03}" type="pres">
      <dgm:prSet presAssocID="{50B94B0E-1676-4AE9-BED3-07C3DA7C5329}" presName="sibTrans" presStyleCnt="0"/>
      <dgm:spPr/>
    </dgm:pt>
    <dgm:pt modelId="{FD4E0DFF-BACF-48FF-83CA-E509BC2E0000}" type="pres">
      <dgm:prSet presAssocID="{21A2301D-1553-4155-A9D4-BC53029718D5}" presName="node" presStyleLbl="alignAccFollowNode1" presStyleIdx="7" presStyleCnt="12" custScaleX="95765" custScaleY="121273" custLinFactNeighborX="-67696" custLinFactNeighborY="-36360">
        <dgm:presLayoutVars>
          <dgm:bulletEnabled val="1"/>
        </dgm:presLayoutVars>
      </dgm:prSet>
      <dgm:spPr/>
    </dgm:pt>
    <dgm:pt modelId="{BAF0993C-6E23-4D34-9108-71E3B175CDBF}" type="pres">
      <dgm:prSet presAssocID="{7463D17A-4F12-4D65-B103-884A788222A0}" presName="sibTrans" presStyleCnt="0"/>
      <dgm:spPr/>
    </dgm:pt>
    <dgm:pt modelId="{82E04930-F93C-493A-B28B-3FD057B7433C}" type="pres">
      <dgm:prSet presAssocID="{975935AF-DB22-4136-BA1B-A83BB57BF132}" presName="node" presStyleLbl="alignAccFollowNode1" presStyleIdx="8" presStyleCnt="12" custScaleX="101426" custScaleY="121273" custLinFactNeighborX="-92171" custLinFactNeighborY="-37487">
        <dgm:presLayoutVars>
          <dgm:bulletEnabled val="1"/>
        </dgm:presLayoutVars>
      </dgm:prSet>
      <dgm:spPr/>
    </dgm:pt>
    <dgm:pt modelId="{9E0034DF-F36D-480F-9998-BAD7BD73B3F8}" type="pres">
      <dgm:prSet presAssocID="{843C9D83-1057-4EF0-A96F-2A1ED1365AF5}" presName="vSp" presStyleCnt="0"/>
      <dgm:spPr/>
    </dgm:pt>
    <dgm:pt modelId="{E677AB9F-8610-47CF-886A-EE36134E1158}" type="pres">
      <dgm:prSet presAssocID="{64246982-4FDE-45B6-AFDA-5CF4862A54E3}" presName="horFlow" presStyleCnt="0"/>
      <dgm:spPr/>
    </dgm:pt>
    <dgm:pt modelId="{56BFFDAC-02C3-482D-A72D-F7DF059D946B}" type="pres">
      <dgm:prSet presAssocID="{64246982-4FDE-45B6-AFDA-5CF4862A54E3}" presName="bigChev" presStyleLbl="node1" presStyleIdx="3" presStyleCnt="5" custScaleX="143545" custScaleY="100657" custLinFactNeighborX="724" custLinFactNeighborY="-23657"/>
      <dgm:spPr/>
    </dgm:pt>
    <dgm:pt modelId="{1CB0E543-3025-4296-8FF3-55E36A9B9327}" type="pres">
      <dgm:prSet presAssocID="{64246982-4FDE-45B6-AFDA-5CF4862A54E3}" presName="vSp" presStyleCnt="0"/>
      <dgm:spPr/>
    </dgm:pt>
    <dgm:pt modelId="{EEF64AB6-E3D3-425B-A30F-8BE96972D566}" type="pres">
      <dgm:prSet presAssocID="{58EB20A0-3DEC-4983-A3E3-F2B1AF148003}" presName="horFlow" presStyleCnt="0"/>
      <dgm:spPr/>
    </dgm:pt>
    <dgm:pt modelId="{5225E8D8-68A7-471E-8D20-6C7848470F74}" type="pres">
      <dgm:prSet presAssocID="{58EB20A0-3DEC-4983-A3E3-F2B1AF148003}" presName="bigChev" presStyleLbl="node1" presStyleIdx="4" presStyleCnt="5" custScaleX="143545" custScaleY="101246" custLinFactNeighborX="1844" custLinFactNeighborY="-21585"/>
      <dgm:spPr/>
    </dgm:pt>
    <dgm:pt modelId="{92FC786C-8E9B-497B-95B7-BBAA15FEB4A1}" type="pres">
      <dgm:prSet presAssocID="{F8C892BD-06C3-4A79-B054-2E6323960950}" presName="parTrans" presStyleCnt="0"/>
      <dgm:spPr/>
    </dgm:pt>
    <dgm:pt modelId="{FE6A6CEF-82B5-4161-86F7-91E1B0D98269}" type="pres">
      <dgm:prSet presAssocID="{E768A90E-D7D7-4BB4-ACB8-31B7D16AE85D}" presName="node" presStyleLbl="alignAccFollowNode1" presStyleIdx="9" presStyleCnt="12" custScaleX="142047" custScaleY="121984" custLinFactNeighborX="10736" custLinFactNeighborY="-27464">
        <dgm:presLayoutVars>
          <dgm:bulletEnabled val="1"/>
        </dgm:presLayoutVars>
      </dgm:prSet>
      <dgm:spPr/>
    </dgm:pt>
    <dgm:pt modelId="{BCCEAC1F-07F4-424C-8139-80F75FE68739}" type="pres">
      <dgm:prSet presAssocID="{17A310E7-5768-4780-8327-D3C261603A4C}" presName="sibTrans" presStyleCnt="0"/>
      <dgm:spPr/>
    </dgm:pt>
    <dgm:pt modelId="{241C33B8-4E27-4D82-A958-907FD1710528}" type="pres">
      <dgm:prSet presAssocID="{305F03D6-E817-4CC5-825F-7269E03E1E0D}" presName="node" presStyleLbl="alignAccFollowNode1" presStyleIdx="10" presStyleCnt="12" custScaleX="121099" custScaleY="121984" custLinFactNeighborX="-730" custLinFactNeighborY="-29723">
        <dgm:presLayoutVars>
          <dgm:bulletEnabled val="1"/>
        </dgm:presLayoutVars>
      </dgm:prSet>
      <dgm:spPr/>
    </dgm:pt>
    <dgm:pt modelId="{6851B80D-DF40-4693-AD50-406D3463ECC4}" type="pres">
      <dgm:prSet presAssocID="{6532E2E6-1D8D-4048-A258-5F394AF1B724}" presName="sibTrans" presStyleCnt="0"/>
      <dgm:spPr/>
    </dgm:pt>
    <dgm:pt modelId="{2F46C25B-CBDA-4B63-9561-504BF1BC1808}" type="pres">
      <dgm:prSet presAssocID="{4B257A50-8D6F-42C4-A7A4-149EAFDBA570}" presName="node" presStyleLbl="alignAccFollowNode1" presStyleIdx="11" presStyleCnt="12" custScaleX="162751" custScaleY="121984" custLinFactNeighborX="1302" custLinFactNeighborY="-31181">
        <dgm:presLayoutVars>
          <dgm:bulletEnabled val="1"/>
        </dgm:presLayoutVars>
      </dgm:prSet>
      <dgm:spPr/>
    </dgm:pt>
  </dgm:ptLst>
  <dgm:cxnLst>
    <dgm:cxn modelId="{A0ACE205-DB15-4C74-8C45-090B2C53CE76}" srcId="{6F6BD47F-7624-419E-AF02-6E46CBBBBADB}" destId="{843C9D83-1057-4EF0-A96F-2A1ED1365AF5}" srcOrd="2" destOrd="0" parTransId="{A11CF9EC-577B-455B-B729-7D05E737B84E}" sibTransId="{CC7C01FB-D39B-4E90-9318-929ACBFBF164}"/>
    <dgm:cxn modelId="{CB854206-9944-4BCE-A84F-B5AE518D1033}" srcId="{6F6BD47F-7624-419E-AF02-6E46CBBBBADB}" destId="{64246982-4FDE-45B6-AFDA-5CF4862A54E3}" srcOrd="3" destOrd="0" parTransId="{BE563D4E-24E2-4AA5-A1AD-593F8A8548CB}" sibTransId="{CB117222-1592-4F05-AA95-0076600735A6}"/>
    <dgm:cxn modelId="{4A08950A-9409-427A-9823-1CA042110414}" type="presOf" srcId="{A135EB5E-8EDE-481D-AE83-4572C7AD66C5}" destId="{F930410A-6E5D-44CA-92A3-2D3CCC8476D2}" srcOrd="0" destOrd="0" presId="urn:microsoft.com/office/officeart/2005/8/layout/lProcess3"/>
    <dgm:cxn modelId="{181BE60C-4B47-448F-9AD7-AB2178B482A3}" srcId="{843C9D83-1057-4EF0-A96F-2A1ED1365AF5}" destId="{769C799A-3221-40EC-AFEC-2D83BA86D3D5}" srcOrd="1" destOrd="0" parTransId="{B3DCD241-1886-4727-AA92-85742D32D23C}" sibTransId="{50B94B0E-1676-4AE9-BED3-07C3DA7C5329}"/>
    <dgm:cxn modelId="{6C90DD16-7854-472C-B13B-42CF0134EFFA}" srcId="{58EB20A0-3DEC-4983-A3E3-F2B1AF148003}" destId="{E768A90E-D7D7-4BB4-ACB8-31B7D16AE85D}" srcOrd="0" destOrd="0" parTransId="{F8C892BD-06C3-4A79-B054-2E6323960950}" sibTransId="{17A310E7-5768-4780-8327-D3C261603A4C}"/>
    <dgm:cxn modelId="{1C0D0728-1B7B-4AF7-8B77-3DE3DCDAED73}" type="presOf" srcId="{4B257A50-8D6F-42C4-A7A4-149EAFDBA570}" destId="{2F46C25B-CBDA-4B63-9561-504BF1BC1808}" srcOrd="0" destOrd="0" presId="urn:microsoft.com/office/officeart/2005/8/layout/lProcess3"/>
    <dgm:cxn modelId="{346AA72A-BEF5-4F94-8F20-276A938E3D99}" srcId="{843C9D83-1057-4EF0-A96F-2A1ED1365AF5}" destId="{975935AF-DB22-4136-BA1B-A83BB57BF132}" srcOrd="3" destOrd="0" parTransId="{0B216BD4-E64B-4D51-9C47-3274619E1F7C}" sibTransId="{36A84439-C8F9-429F-B19E-39E44E5FF619}"/>
    <dgm:cxn modelId="{4640D52C-D19C-47CE-94BC-BF74F657156D}" srcId="{B7827CBA-839D-480B-B8AF-151926D628ED}" destId="{DF3C0070-70A5-405B-AA53-79624811DBBA}" srcOrd="1" destOrd="0" parTransId="{9FB9E06F-B3E2-4068-A61C-7E87E1225E72}" sibTransId="{C149A172-2A8D-44F8-8A2B-E73754A591CA}"/>
    <dgm:cxn modelId="{8BE96738-36CB-496C-A2E9-9345F5F0D2C0}" srcId="{58EB20A0-3DEC-4983-A3E3-F2B1AF148003}" destId="{4B257A50-8D6F-42C4-A7A4-149EAFDBA570}" srcOrd="2" destOrd="0" parTransId="{1B101330-84CC-4D64-8F9F-A92E3FEA0A66}" sibTransId="{0E933376-59EC-49CD-BFC0-9015190544C9}"/>
    <dgm:cxn modelId="{E84FD05C-05B7-4A14-8D0D-18DABB950596}" type="presOf" srcId="{64246982-4FDE-45B6-AFDA-5CF4862A54E3}" destId="{56BFFDAC-02C3-482D-A72D-F7DF059D946B}" srcOrd="0" destOrd="0" presId="urn:microsoft.com/office/officeart/2005/8/layout/lProcess3"/>
    <dgm:cxn modelId="{68473B5D-E434-4FCD-9E01-F0B6E098845F}" srcId="{843C9D83-1057-4EF0-A96F-2A1ED1365AF5}" destId="{21A2301D-1553-4155-A9D4-BC53029718D5}" srcOrd="2" destOrd="0" parTransId="{5DCE52A9-82A0-4D5D-8676-38F928F0474A}" sibTransId="{7463D17A-4F12-4D65-B103-884A788222A0}"/>
    <dgm:cxn modelId="{E7CF975D-7D79-4FD2-AA74-92AFAEE785DF}" type="presOf" srcId="{6F6BD47F-7624-419E-AF02-6E46CBBBBADB}" destId="{986C40E9-87DE-4391-8A6D-BC3390E3D759}" srcOrd="0" destOrd="0" presId="urn:microsoft.com/office/officeart/2005/8/layout/lProcess3"/>
    <dgm:cxn modelId="{93665A44-746F-4424-B9CF-ACAA0213A1F9}" srcId="{6F6BD47F-7624-419E-AF02-6E46CBBBBADB}" destId="{58EB20A0-3DEC-4983-A3E3-F2B1AF148003}" srcOrd="4" destOrd="0" parTransId="{03357C67-207D-457E-AFF7-847AAC1ADDFC}" sibTransId="{DCABDCF2-6359-4E91-A7AA-6B329669349E}"/>
    <dgm:cxn modelId="{C84AF56E-7A53-49D6-9C23-1FE67E2C5E30}" type="presOf" srcId="{58EB20A0-3DEC-4983-A3E3-F2B1AF148003}" destId="{5225E8D8-68A7-471E-8D20-6C7848470F74}" srcOrd="0" destOrd="0" presId="urn:microsoft.com/office/officeart/2005/8/layout/lProcess3"/>
    <dgm:cxn modelId="{78A43671-4A20-4E08-92FA-1474514AC006}" srcId="{843C9D83-1057-4EF0-A96F-2A1ED1365AF5}" destId="{A135EB5E-8EDE-481D-AE83-4572C7AD66C5}" srcOrd="0" destOrd="0" parTransId="{F1507B86-8884-4B14-BFFC-0017D6FA988F}" sibTransId="{11138DC2-49F5-4947-A0D0-A5EDB97A6886}"/>
    <dgm:cxn modelId="{A0D93977-B809-4934-ADD7-E202E802304F}" type="presOf" srcId="{CC0A31B5-DFBD-4235-8EF3-323BE472E832}" destId="{9EF60B7F-58C4-4EEE-9FD5-64F52D49F241}" srcOrd="0" destOrd="0" presId="urn:microsoft.com/office/officeart/2005/8/layout/lProcess3"/>
    <dgm:cxn modelId="{448C967D-009D-4467-8A4C-8574B87EDBA0}" srcId="{CC0A31B5-DFBD-4235-8EF3-323BE472E832}" destId="{CA8CD505-08C0-4DE1-BFCE-52A40454E46B}" srcOrd="0" destOrd="0" parTransId="{BBC8F845-4866-4426-89C6-57064F23D671}" sibTransId="{C4FB03A8-B2AD-4AD3-A5E2-1FB8836C34D3}"/>
    <dgm:cxn modelId="{F2F11C86-091A-4F97-92C6-05C21B9ACEA9}" srcId="{58EB20A0-3DEC-4983-A3E3-F2B1AF148003}" destId="{305F03D6-E817-4CC5-825F-7269E03E1E0D}" srcOrd="1" destOrd="0" parTransId="{CCE6CE6C-40FE-4A72-909D-D2FBA23A373B}" sibTransId="{6532E2E6-1D8D-4048-A258-5F394AF1B724}"/>
    <dgm:cxn modelId="{5F14F98F-AA67-43F2-B830-0D45E63F7D97}" type="presOf" srcId="{29155D98-C240-40BF-A491-CE0DFDB251A2}" destId="{EF5D3F14-AE10-498C-AFBF-D21780B6D98E}" srcOrd="0" destOrd="0" presId="urn:microsoft.com/office/officeart/2005/8/layout/lProcess3"/>
    <dgm:cxn modelId="{88844692-7632-4B1F-BC14-51C0FB89D3F2}" type="presOf" srcId="{5F2D91BB-84B8-4BFD-B210-E490CDE92293}" destId="{F0CBDE0E-921D-4A7D-8C14-A016B797757A}" srcOrd="0" destOrd="0" presId="urn:microsoft.com/office/officeart/2005/8/layout/lProcess3"/>
    <dgm:cxn modelId="{1520999E-21DD-40E6-8B19-F6D84E902B9C}" srcId="{B7827CBA-839D-480B-B8AF-151926D628ED}" destId="{29155D98-C240-40BF-A491-CE0DFDB251A2}" srcOrd="0" destOrd="0" parTransId="{747C0FDF-DE78-4C8C-BA89-F4FAE4C706F9}" sibTransId="{9D891FBC-4E01-4FEF-AFDD-E379B3247F24}"/>
    <dgm:cxn modelId="{253071A1-2880-465F-86B0-7F4131B32CB0}" type="presOf" srcId="{843C9D83-1057-4EF0-A96F-2A1ED1365AF5}" destId="{E624FAC3-9FE2-43A1-AC1E-EFA6653E2F35}" srcOrd="0" destOrd="0" presId="urn:microsoft.com/office/officeart/2005/8/layout/lProcess3"/>
    <dgm:cxn modelId="{0A1887A4-5C68-404B-B2C7-99A8AF99D6DA}" type="presOf" srcId="{769C799A-3221-40EC-AFEC-2D83BA86D3D5}" destId="{96274B81-CCD0-4701-861D-13EC90E7DA3A}" srcOrd="0" destOrd="0" presId="urn:microsoft.com/office/officeart/2005/8/layout/lProcess3"/>
    <dgm:cxn modelId="{3840B5A5-09E8-42E5-AD8F-27BCED94852D}" type="presOf" srcId="{CA8CD505-08C0-4DE1-BFCE-52A40454E46B}" destId="{7967EB57-16D9-46DC-A9D3-EA780CC79328}" srcOrd="0" destOrd="0" presId="urn:microsoft.com/office/officeart/2005/8/layout/lProcess3"/>
    <dgm:cxn modelId="{DAF236AA-00A5-4015-993B-C83E30985098}" type="presOf" srcId="{B7827CBA-839D-480B-B8AF-151926D628ED}" destId="{667BDD39-8DEA-4598-81E6-D1CF48D672BB}" srcOrd="0" destOrd="0" presId="urn:microsoft.com/office/officeart/2005/8/layout/lProcess3"/>
    <dgm:cxn modelId="{A9A272C3-7809-4F77-8302-82AF5C16E7D7}" srcId="{CC0A31B5-DFBD-4235-8EF3-323BE472E832}" destId="{5F2D91BB-84B8-4BFD-B210-E490CDE92293}" srcOrd="1" destOrd="0" parTransId="{0B729BBC-8A2B-4584-B899-F78520D1346D}" sibTransId="{B92E1A8A-1552-48E1-9C1D-8F501ECAD0BD}"/>
    <dgm:cxn modelId="{FE003FC9-3C88-44E3-9936-14AB8E0CBA96}" type="presOf" srcId="{975935AF-DB22-4136-BA1B-A83BB57BF132}" destId="{82E04930-F93C-493A-B28B-3FD057B7433C}" srcOrd="0" destOrd="0" presId="urn:microsoft.com/office/officeart/2005/8/layout/lProcess3"/>
    <dgm:cxn modelId="{999CA7C9-BF11-4B01-92FA-DA26ABBA9643}" type="presOf" srcId="{21A2301D-1553-4155-A9D4-BC53029718D5}" destId="{FD4E0DFF-BACF-48FF-83CA-E509BC2E0000}" srcOrd="0" destOrd="0" presId="urn:microsoft.com/office/officeart/2005/8/layout/lProcess3"/>
    <dgm:cxn modelId="{F6EAB8C9-A6EF-4AAE-B7C3-4F6D01463AF6}" type="presOf" srcId="{76666156-1244-4F11-92CA-976F480758B8}" destId="{3E4A80CB-C405-4208-B421-319CA2D05642}" srcOrd="0" destOrd="0" presId="urn:microsoft.com/office/officeart/2005/8/layout/lProcess3"/>
    <dgm:cxn modelId="{326A77D0-4C0E-431D-B398-E297FACEC239}" srcId="{B7827CBA-839D-480B-B8AF-151926D628ED}" destId="{76666156-1244-4F11-92CA-976F480758B8}" srcOrd="2" destOrd="0" parTransId="{778696C4-95FA-4F90-9614-D4194044ED8E}" sibTransId="{95FF6C79-7153-4D20-AAE5-D70FC69AB146}"/>
    <dgm:cxn modelId="{3F0559D4-9759-497B-AAD5-2DD3D965442C}" type="presOf" srcId="{DF3C0070-70A5-405B-AA53-79624811DBBA}" destId="{69F9AC8F-C45D-4BA5-AA14-3C139768A326}" srcOrd="0" destOrd="0" presId="urn:microsoft.com/office/officeart/2005/8/layout/lProcess3"/>
    <dgm:cxn modelId="{F55E52DC-DCE7-41FC-8452-1F74E3E3B732}" srcId="{6F6BD47F-7624-419E-AF02-6E46CBBBBADB}" destId="{B7827CBA-839D-480B-B8AF-151926D628ED}" srcOrd="0" destOrd="0" parTransId="{A9A9E486-00D8-4266-91B3-54E80440EE69}" sibTransId="{42049058-756F-4D56-82DC-13D7D69F3813}"/>
    <dgm:cxn modelId="{8C4725E3-7ACA-4B4A-8D12-85E12ACF0BF4}" type="presOf" srcId="{305F03D6-E817-4CC5-825F-7269E03E1E0D}" destId="{241C33B8-4E27-4D82-A958-907FD1710528}" srcOrd="0" destOrd="0" presId="urn:microsoft.com/office/officeart/2005/8/layout/lProcess3"/>
    <dgm:cxn modelId="{9322BFF0-58C4-4D35-B268-2E55CD988E50}" srcId="{6F6BD47F-7624-419E-AF02-6E46CBBBBADB}" destId="{CC0A31B5-DFBD-4235-8EF3-323BE472E832}" srcOrd="1" destOrd="0" parTransId="{4B30B6A8-2E04-4577-9CA6-FCB93D0FB6A7}" sibTransId="{36B28E8A-D93E-432C-96B5-CD82421CD3D4}"/>
    <dgm:cxn modelId="{E075A0F4-07CC-4AEB-9A44-3EC188AA923A}" type="presOf" srcId="{E768A90E-D7D7-4BB4-ACB8-31B7D16AE85D}" destId="{FE6A6CEF-82B5-4161-86F7-91E1B0D98269}" srcOrd="0" destOrd="0" presId="urn:microsoft.com/office/officeart/2005/8/layout/lProcess3"/>
    <dgm:cxn modelId="{52567DEE-D61C-4CD8-8C4F-FA51642C0C25}" type="presParOf" srcId="{986C40E9-87DE-4391-8A6D-BC3390E3D759}" destId="{D1433F9A-D30F-4348-9351-E86E92D886A6}" srcOrd="0" destOrd="0" presId="urn:microsoft.com/office/officeart/2005/8/layout/lProcess3"/>
    <dgm:cxn modelId="{BBD11B7A-610A-4523-A7B1-387CC5B59B2D}" type="presParOf" srcId="{D1433F9A-D30F-4348-9351-E86E92D886A6}" destId="{667BDD39-8DEA-4598-81E6-D1CF48D672BB}" srcOrd="0" destOrd="0" presId="urn:microsoft.com/office/officeart/2005/8/layout/lProcess3"/>
    <dgm:cxn modelId="{6EF7AD27-7D31-4675-99B3-71CF8C20C774}" type="presParOf" srcId="{D1433F9A-D30F-4348-9351-E86E92D886A6}" destId="{0CF079B2-6EF1-4713-B282-63876A958E07}" srcOrd="1" destOrd="0" presId="urn:microsoft.com/office/officeart/2005/8/layout/lProcess3"/>
    <dgm:cxn modelId="{2DB7AEF5-5478-4AC4-AE26-37B144A8D150}" type="presParOf" srcId="{D1433F9A-D30F-4348-9351-E86E92D886A6}" destId="{EF5D3F14-AE10-498C-AFBF-D21780B6D98E}" srcOrd="2" destOrd="0" presId="urn:microsoft.com/office/officeart/2005/8/layout/lProcess3"/>
    <dgm:cxn modelId="{7F971069-9B63-43D7-983A-9696DC54ECEE}" type="presParOf" srcId="{D1433F9A-D30F-4348-9351-E86E92D886A6}" destId="{4051F9FB-A059-4BA0-B9AF-A33E7F4E4BC8}" srcOrd="3" destOrd="0" presId="urn:microsoft.com/office/officeart/2005/8/layout/lProcess3"/>
    <dgm:cxn modelId="{CDED4F17-4B74-4FCA-976B-D3A6B653EC54}" type="presParOf" srcId="{D1433F9A-D30F-4348-9351-E86E92D886A6}" destId="{69F9AC8F-C45D-4BA5-AA14-3C139768A326}" srcOrd="4" destOrd="0" presId="urn:microsoft.com/office/officeart/2005/8/layout/lProcess3"/>
    <dgm:cxn modelId="{2C8DF7AE-6176-42D0-996B-635CE2EC8717}" type="presParOf" srcId="{D1433F9A-D30F-4348-9351-E86E92D886A6}" destId="{D3E25A5C-D245-4C35-8FBD-B398DDEAEADD}" srcOrd="5" destOrd="0" presId="urn:microsoft.com/office/officeart/2005/8/layout/lProcess3"/>
    <dgm:cxn modelId="{47C08180-849D-4739-9ED7-CD924D222B5F}" type="presParOf" srcId="{D1433F9A-D30F-4348-9351-E86E92D886A6}" destId="{3E4A80CB-C405-4208-B421-319CA2D05642}" srcOrd="6" destOrd="0" presId="urn:microsoft.com/office/officeart/2005/8/layout/lProcess3"/>
    <dgm:cxn modelId="{5D86BC93-A373-40FD-B5B6-ECAA0A3C3958}" type="presParOf" srcId="{986C40E9-87DE-4391-8A6D-BC3390E3D759}" destId="{445C2884-54B3-4B2D-AB92-41F1A9884749}" srcOrd="1" destOrd="0" presId="urn:microsoft.com/office/officeart/2005/8/layout/lProcess3"/>
    <dgm:cxn modelId="{35F295E0-6498-4558-A1D9-99FA52A72774}" type="presParOf" srcId="{986C40E9-87DE-4391-8A6D-BC3390E3D759}" destId="{FE42B614-644F-4027-993E-6034AD1B9B48}" srcOrd="2" destOrd="0" presId="urn:microsoft.com/office/officeart/2005/8/layout/lProcess3"/>
    <dgm:cxn modelId="{9D984FB5-22C1-4A18-97D6-F08F2505CDE8}" type="presParOf" srcId="{FE42B614-644F-4027-993E-6034AD1B9B48}" destId="{9EF60B7F-58C4-4EEE-9FD5-64F52D49F241}" srcOrd="0" destOrd="0" presId="urn:microsoft.com/office/officeart/2005/8/layout/lProcess3"/>
    <dgm:cxn modelId="{1D2EC1EE-844D-4B3E-8233-579981C7C2E8}" type="presParOf" srcId="{FE42B614-644F-4027-993E-6034AD1B9B48}" destId="{9467CC42-5BA6-4463-B9E1-5726B313C1A4}" srcOrd="1" destOrd="0" presId="urn:microsoft.com/office/officeart/2005/8/layout/lProcess3"/>
    <dgm:cxn modelId="{02473D3B-4E2B-4F72-B16F-91A48ABF7CE0}" type="presParOf" srcId="{FE42B614-644F-4027-993E-6034AD1B9B48}" destId="{7967EB57-16D9-46DC-A9D3-EA780CC79328}" srcOrd="2" destOrd="0" presId="urn:microsoft.com/office/officeart/2005/8/layout/lProcess3"/>
    <dgm:cxn modelId="{33E79CD6-F044-403E-A427-BA2C3D6159CC}" type="presParOf" srcId="{FE42B614-644F-4027-993E-6034AD1B9B48}" destId="{77DCBF74-846C-41F3-9078-E4D505D0DF00}" srcOrd="3" destOrd="0" presId="urn:microsoft.com/office/officeart/2005/8/layout/lProcess3"/>
    <dgm:cxn modelId="{9F404AEF-41F1-4564-89CD-97D19C873648}" type="presParOf" srcId="{FE42B614-644F-4027-993E-6034AD1B9B48}" destId="{F0CBDE0E-921D-4A7D-8C14-A016B797757A}" srcOrd="4" destOrd="0" presId="urn:microsoft.com/office/officeart/2005/8/layout/lProcess3"/>
    <dgm:cxn modelId="{54BAC6AB-B7D7-4A42-A06D-230D23E0211F}" type="presParOf" srcId="{986C40E9-87DE-4391-8A6D-BC3390E3D759}" destId="{8AE0289E-D535-48A1-BCCE-B7D3BF50E28F}" srcOrd="3" destOrd="0" presId="urn:microsoft.com/office/officeart/2005/8/layout/lProcess3"/>
    <dgm:cxn modelId="{131586C8-CE56-46B3-88C2-FCF6E2265F1F}" type="presParOf" srcId="{986C40E9-87DE-4391-8A6D-BC3390E3D759}" destId="{1CC7BF75-6013-44A4-A362-014FDF93E2D6}" srcOrd="4" destOrd="0" presId="urn:microsoft.com/office/officeart/2005/8/layout/lProcess3"/>
    <dgm:cxn modelId="{F9BB6DA5-D99E-4F39-9131-7557E126CC69}" type="presParOf" srcId="{1CC7BF75-6013-44A4-A362-014FDF93E2D6}" destId="{E624FAC3-9FE2-43A1-AC1E-EFA6653E2F35}" srcOrd="0" destOrd="0" presId="urn:microsoft.com/office/officeart/2005/8/layout/lProcess3"/>
    <dgm:cxn modelId="{C4CE93B2-2D0F-49BF-B5C0-9D414460AE67}" type="presParOf" srcId="{1CC7BF75-6013-44A4-A362-014FDF93E2D6}" destId="{7048CDA0-1F48-4699-8353-27B326BE88B1}" srcOrd="1" destOrd="0" presId="urn:microsoft.com/office/officeart/2005/8/layout/lProcess3"/>
    <dgm:cxn modelId="{98F91919-A5CE-4EF0-8E5F-F11369C2BE3D}" type="presParOf" srcId="{1CC7BF75-6013-44A4-A362-014FDF93E2D6}" destId="{F930410A-6E5D-44CA-92A3-2D3CCC8476D2}" srcOrd="2" destOrd="0" presId="urn:microsoft.com/office/officeart/2005/8/layout/lProcess3"/>
    <dgm:cxn modelId="{036C6951-C97C-4AB9-8C34-B7461DDB320A}" type="presParOf" srcId="{1CC7BF75-6013-44A4-A362-014FDF93E2D6}" destId="{B65EB1DD-3D08-4578-AFCF-31BCDFFF77AD}" srcOrd="3" destOrd="0" presId="urn:microsoft.com/office/officeart/2005/8/layout/lProcess3"/>
    <dgm:cxn modelId="{E2569640-A82A-4B01-A9EF-8C672EDE25AA}" type="presParOf" srcId="{1CC7BF75-6013-44A4-A362-014FDF93E2D6}" destId="{96274B81-CCD0-4701-861D-13EC90E7DA3A}" srcOrd="4" destOrd="0" presId="urn:microsoft.com/office/officeart/2005/8/layout/lProcess3"/>
    <dgm:cxn modelId="{5FEEF3C6-2D03-418A-8C44-C758BD7F99A0}" type="presParOf" srcId="{1CC7BF75-6013-44A4-A362-014FDF93E2D6}" destId="{24ECF44D-5C5E-4874-B17E-BCF647AD2E03}" srcOrd="5" destOrd="0" presId="urn:microsoft.com/office/officeart/2005/8/layout/lProcess3"/>
    <dgm:cxn modelId="{68518989-BEB0-47F3-83DC-993245F822D7}" type="presParOf" srcId="{1CC7BF75-6013-44A4-A362-014FDF93E2D6}" destId="{FD4E0DFF-BACF-48FF-83CA-E509BC2E0000}" srcOrd="6" destOrd="0" presId="urn:microsoft.com/office/officeart/2005/8/layout/lProcess3"/>
    <dgm:cxn modelId="{24D2AEE3-75A8-4C52-AADE-B266C5655AC7}" type="presParOf" srcId="{1CC7BF75-6013-44A4-A362-014FDF93E2D6}" destId="{BAF0993C-6E23-4D34-9108-71E3B175CDBF}" srcOrd="7" destOrd="0" presId="urn:microsoft.com/office/officeart/2005/8/layout/lProcess3"/>
    <dgm:cxn modelId="{DBCDC6DA-F4A3-48CA-AE47-11605984A5F5}" type="presParOf" srcId="{1CC7BF75-6013-44A4-A362-014FDF93E2D6}" destId="{82E04930-F93C-493A-B28B-3FD057B7433C}" srcOrd="8" destOrd="0" presId="urn:microsoft.com/office/officeart/2005/8/layout/lProcess3"/>
    <dgm:cxn modelId="{A2B2D7F6-C8A5-4E0A-B841-F037FE35AFD6}" type="presParOf" srcId="{986C40E9-87DE-4391-8A6D-BC3390E3D759}" destId="{9E0034DF-F36D-480F-9998-BAD7BD73B3F8}" srcOrd="5" destOrd="0" presId="urn:microsoft.com/office/officeart/2005/8/layout/lProcess3"/>
    <dgm:cxn modelId="{54C61BE0-B80F-463F-A976-BAF07EAADE4F}" type="presParOf" srcId="{986C40E9-87DE-4391-8A6D-BC3390E3D759}" destId="{E677AB9F-8610-47CF-886A-EE36134E1158}" srcOrd="6" destOrd="0" presId="urn:microsoft.com/office/officeart/2005/8/layout/lProcess3"/>
    <dgm:cxn modelId="{23F98527-E6F9-4709-915A-47859D74F823}" type="presParOf" srcId="{E677AB9F-8610-47CF-886A-EE36134E1158}" destId="{56BFFDAC-02C3-482D-A72D-F7DF059D946B}" srcOrd="0" destOrd="0" presId="urn:microsoft.com/office/officeart/2005/8/layout/lProcess3"/>
    <dgm:cxn modelId="{5392E4E7-C84B-423F-B981-73E454437B6C}" type="presParOf" srcId="{986C40E9-87DE-4391-8A6D-BC3390E3D759}" destId="{1CB0E543-3025-4296-8FF3-55E36A9B9327}" srcOrd="7" destOrd="0" presId="urn:microsoft.com/office/officeart/2005/8/layout/lProcess3"/>
    <dgm:cxn modelId="{00DDD1EA-FDCE-4BBE-BFCF-F3AE8F5E519B}" type="presParOf" srcId="{986C40E9-87DE-4391-8A6D-BC3390E3D759}" destId="{EEF64AB6-E3D3-425B-A30F-8BE96972D566}" srcOrd="8" destOrd="0" presId="urn:microsoft.com/office/officeart/2005/8/layout/lProcess3"/>
    <dgm:cxn modelId="{4EDE1911-C6F5-4B83-B815-B502C64A406D}" type="presParOf" srcId="{EEF64AB6-E3D3-425B-A30F-8BE96972D566}" destId="{5225E8D8-68A7-471E-8D20-6C7848470F74}" srcOrd="0" destOrd="0" presId="urn:microsoft.com/office/officeart/2005/8/layout/lProcess3"/>
    <dgm:cxn modelId="{3166FA2C-5E3C-4379-88FA-9AAC97FEEAC1}" type="presParOf" srcId="{EEF64AB6-E3D3-425B-A30F-8BE96972D566}" destId="{92FC786C-8E9B-497B-95B7-BBAA15FEB4A1}" srcOrd="1" destOrd="0" presId="urn:microsoft.com/office/officeart/2005/8/layout/lProcess3"/>
    <dgm:cxn modelId="{1E21C24B-7EE1-4FB5-B1BB-A649FF9751BF}" type="presParOf" srcId="{EEF64AB6-E3D3-425B-A30F-8BE96972D566}" destId="{FE6A6CEF-82B5-4161-86F7-91E1B0D98269}" srcOrd="2" destOrd="0" presId="urn:microsoft.com/office/officeart/2005/8/layout/lProcess3"/>
    <dgm:cxn modelId="{916B1861-7C27-45D2-A9D2-8BC0BA85F97B}" type="presParOf" srcId="{EEF64AB6-E3D3-425B-A30F-8BE96972D566}" destId="{BCCEAC1F-07F4-424C-8139-80F75FE68739}" srcOrd="3" destOrd="0" presId="urn:microsoft.com/office/officeart/2005/8/layout/lProcess3"/>
    <dgm:cxn modelId="{366094FB-90D5-4BEA-88BD-9D51D6EA8A0B}" type="presParOf" srcId="{EEF64AB6-E3D3-425B-A30F-8BE96972D566}" destId="{241C33B8-4E27-4D82-A958-907FD1710528}" srcOrd="4" destOrd="0" presId="urn:microsoft.com/office/officeart/2005/8/layout/lProcess3"/>
    <dgm:cxn modelId="{5EBBAD95-AC62-49B1-9AC1-27D925F755F6}" type="presParOf" srcId="{EEF64AB6-E3D3-425B-A30F-8BE96972D566}" destId="{6851B80D-DF40-4693-AD50-406D3463ECC4}" srcOrd="5" destOrd="0" presId="urn:microsoft.com/office/officeart/2005/8/layout/lProcess3"/>
    <dgm:cxn modelId="{679A4F0F-0F78-4038-B0B7-40503D49F3CA}" type="presParOf" srcId="{EEF64AB6-E3D3-425B-A30F-8BE96972D566}" destId="{2F46C25B-CBDA-4B63-9561-504BF1BC180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4D962-5FF5-4F84-988C-0B400EF6DF7A}">
      <dsp:nvSpPr>
        <dsp:cNvPr id="0" name=""/>
        <dsp:cNvSpPr/>
      </dsp:nvSpPr>
      <dsp:spPr>
        <a:xfrm>
          <a:off x="-5561585" y="-851578"/>
          <a:ext cx="6622800" cy="6622800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EA111-71F5-4C76-A509-3C1F3B197DA5}">
      <dsp:nvSpPr>
        <dsp:cNvPr id="0" name=""/>
        <dsp:cNvSpPr/>
      </dsp:nvSpPr>
      <dsp:spPr>
        <a:xfrm>
          <a:off x="682846" y="491964"/>
          <a:ext cx="6869262" cy="983928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99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Árstabilitás és laza monetáris kondíciók biztosítása</a:t>
          </a:r>
        </a:p>
      </dsp:txBody>
      <dsp:txXfrm>
        <a:off x="682846" y="491964"/>
        <a:ext cx="6869262" cy="983928"/>
      </dsp:txXfrm>
    </dsp:sp>
    <dsp:sp modelId="{8B67CC9C-906A-4BE9-B544-75C797452DA4}">
      <dsp:nvSpPr>
        <dsp:cNvPr id="0" name=""/>
        <dsp:cNvSpPr/>
      </dsp:nvSpPr>
      <dsp:spPr>
        <a:xfrm>
          <a:off x="67891" y="368973"/>
          <a:ext cx="1229910" cy="122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7F17B-488A-4466-8330-15AB231BF0CD}">
      <dsp:nvSpPr>
        <dsp:cNvPr id="0" name=""/>
        <dsp:cNvSpPr/>
      </dsp:nvSpPr>
      <dsp:spPr>
        <a:xfrm>
          <a:off x="1040504" y="1967857"/>
          <a:ext cx="6511604" cy="9839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99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Hitelezési fordulat és a gazdasági növekedés ösztönzése</a:t>
          </a:r>
        </a:p>
      </dsp:txBody>
      <dsp:txXfrm>
        <a:off x="1040504" y="1967857"/>
        <a:ext cx="6511604" cy="983928"/>
      </dsp:txXfrm>
    </dsp:sp>
    <dsp:sp modelId="{C03B9E62-DFEC-42EA-8DCE-7F65E73ADBCF}">
      <dsp:nvSpPr>
        <dsp:cNvPr id="0" name=""/>
        <dsp:cNvSpPr/>
      </dsp:nvSpPr>
      <dsp:spPr>
        <a:xfrm>
          <a:off x="425549" y="1844866"/>
          <a:ext cx="1229910" cy="122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1BFC1-E9AF-4A29-BF62-08F32C541C6F}">
      <dsp:nvSpPr>
        <dsp:cNvPr id="0" name=""/>
        <dsp:cNvSpPr/>
      </dsp:nvSpPr>
      <dsp:spPr>
        <a:xfrm>
          <a:off x="682846" y="3443750"/>
          <a:ext cx="6869262" cy="9839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99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solidFill>
                <a:schemeClr val="tx2"/>
              </a:solidFill>
            </a:rPr>
            <a:t>Pénzügyi stabilitás erősítése és a sérülékenység csökkentése</a:t>
          </a:r>
        </a:p>
      </dsp:txBody>
      <dsp:txXfrm>
        <a:off x="682846" y="3443750"/>
        <a:ext cx="6869262" cy="983928"/>
      </dsp:txXfrm>
    </dsp:sp>
    <dsp:sp modelId="{C062A272-F725-4AEA-A366-60522958028D}">
      <dsp:nvSpPr>
        <dsp:cNvPr id="0" name=""/>
        <dsp:cNvSpPr/>
      </dsp:nvSpPr>
      <dsp:spPr>
        <a:xfrm>
          <a:off x="67891" y="3320759"/>
          <a:ext cx="1229910" cy="122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E3DAE-C9A9-4491-AD65-C34017D0CF06}">
      <dsp:nvSpPr>
        <dsp:cNvPr id="0" name=""/>
        <dsp:cNvSpPr/>
      </dsp:nvSpPr>
      <dsp:spPr>
        <a:xfrm>
          <a:off x="2361" y="139126"/>
          <a:ext cx="2369121" cy="9476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Az </a:t>
          </a:r>
          <a:r>
            <a:rPr lang="hu-HU" sz="2000" b="1" kern="1200" dirty="0" err="1"/>
            <a:t>NHP</a:t>
          </a:r>
          <a:r>
            <a:rPr lang="hu-HU" sz="2000" b="1" kern="1200" dirty="0"/>
            <a:t> eddigi összes szakaszában:</a:t>
          </a:r>
        </a:p>
      </dsp:txBody>
      <dsp:txXfrm>
        <a:off x="2361" y="139126"/>
        <a:ext cx="2132209" cy="947648"/>
      </dsp:txXfrm>
    </dsp:sp>
    <dsp:sp modelId="{1E101613-4ACB-41A3-9DE7-D5732422B9A5}">
      <dsp:nvSpPr>
        <dsp:cNvPr id="0" name=""/>
        <dsp:cNvSpPr/>
      </dsp:nvSpPr>
      <dsp:spPr>
        <a:xfrm>
          <a:off x="1897658" y="139126"/>
          <a:ext cx="2369121" cy="9476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40 ezer vállalkozás</a:t>
          </a:r>
        </a:p>
      </dsp:txBody>
      <dsp:txXfrm>
        <a:off x="2371482" y="139126"/>
        <a:ext cx="1421473" cy="947648"/>
      </dsp:txXfrm>
    </dsp:sp>
    <dsp:sp modelId="{F47E37D6-B03C-4C6F-AAE5-1911AC4ACBDC}">
      <dsp:nvSpPr>
        <dsp:cNvPr id="0" name=""/>
        <dsp:cNvSpPr/>
      </dsp:nvSpPr>
      <dsp:spPr>
        <a:xfrm>
          <a:off x="3792956" y="139126"/>
          <a:ext cx="2369121" cy="9476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78 ezer hitelügylet</a:t>
          </a:r>
        </a:p>
      </dsp:txBody>
      <dsp:txXfrm>
        <a:off x="4266780" y="139126"/>
        <a:ext cx="1421473" cy="947648"/>
      </dsp:txXfrm>
    </dsp:sp>
    <dsp:sp modelId="{1C70B697-EECB-4F74-953D-BA08F06F742E}">
      <dsp:nvSpPr>
        <dsp:cNvPr id="0" name=""/>
        <dsp:cNvSpPr/>
      </dsp:nvSpPr>
      <dsp:spPr>
        <a:xfrm>
          <a:off x="5688253" y="139126"/>
          <a:ext cx="2369121" cy="9476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2800 Mrd forint</a:t>
          </a:r>
        </a:p>
      </dsp:txBody>
      <dsp:txXfrm>
        <a:off x="6162077" y="139126"/>
        <a:ext cx="1421473" cy="947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1DB7D-0CF5-46C5-A5B3-6C50363B8D7C}">
      <dsp:nvSpPr>
        <dsp:cNvPr id="0" name=""/>
        <dsp:cNvSpPr/>
      </dsp:nvSpPr>
      <dsp:spPr>
        <a:xfrm>
          <a:off x="-2985126" y="-462648"/>
          <a:ext cx="3583719" cy="3583719"/>
        </a:xfrm>
        <a:prstGeom prst="blockArc">
          <a:avLst>
            <a:gd name="adj1" fmla="val 18900000"/>
            <a:gd name="adj2" fmla="val 2700000"/>
            <a:gd name="adj3" fmla="val 603"/>
          </a:avLst>
        </a:prstGeom>
        <a:noFill/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B6E3E-B538-4B09-8E6F-BD0E7F0D0E64}">
      <dsp:nvSpPr>
        <dsp:cNvPr id="0" name=""/>
        <dsp:cNvSpPr/>
      </dsp:nvSpPr>
      <dsp:spPr>
        <a:xfrm>
          <a:off x="488684" y="379782"/>
          <a:ext cx="7414973" cy="759457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82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Megvalósult a hitelezési fordulat, az </a:t>
          </a:r>
          <a:r>
            <a:rPr lang="hu-HU" sz="1900" kern="1200" dirty="0" err="1"/>
            <a:t>NHP</a:t>
          </a:r>
          <a:r>
            <a:rPr lang="hu-HU" sz="1900" kern="1200" dirty="0"/>
            <a:t> sikeresen megtörte és növekedési pályára állította a kkv-hitelezés korábbi csökkenő trendjét</a:t>
          </a:r>
        </a:p>
      </dsp:txBody>
      <dsp:txXfrm>
        <a:off x="488684" y="379782"/>
        <a:ext cx="7414973" cy="759457"/>
      </dsp:txXfrm>
    </dsp:sp>
    <dsp:sp modelId="{11BE717D-05FB-4A79-9628-46301B490A9C}">
      <dsp:nvSpPr>
        <dsp:cNvPr id="0" name=""/>
        <dsp:cNvSpPr/>
      </dsp:nvSpPr>
      <dsp:spPr>
        <a:xfrm>
          <a:off x="14023" y="284849"/>
          <a:ext cx="949322" cy="949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837CB-4614-41CD-8024-102C0174DAB4}">
      <dsp:nvSpPr>
        <dsp:cNvPr id="0" name=""/>
        <dsp:cNvSpPr/>
      </dsp:nvSpPr>
      <dsp:spPr>
        <a:xfrm>
          <a:off x="488684" y="1519181"/>
          <a:ext cx="7414973" cy="759457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82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Számos beruházás valósult meg a közel 1700 Mrd forintnyi beruházási célú hitel- és lízingügyletnek köszönhetően</a:t>
          </a:r>
        </a:p>
      </dsp:txBody>
      <dsp:txXfrm>
        <a:off x="488684" y="1519181"/>
        <a:ext cx="7414973" cy="759457"/>
      </dsp:txXfrm>
    </dsp:sp>
    <dsp:sp modelId="{F0F0E383-C945-4172-BD9D-B9EB0399BBE7}">
      <dsp:nvSpPr>
        <dsp:cNvPr id="0" name=""/>
        <dsp:cNvSpPr/>
      </dsp:nvSpPr>
      <dsp:spPr>
        <a:xfrm>
          <a:off x="14023" y="1424249"/>
          <a:ext cx="949322" cy="949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AF7C3-385E-452F-B900-E4991993CDB2}">
      <dsp:nvSpPr>
        <dsp:cNvPr id="0" name=""/>
        <dsp:cNvSpPr/>
      </dsp:nvSpPr>
      <dsp:spPr>
        <a:xfrm rot="5400000">
          <a:off x="3742612" y="119535"/>
          <a:ext cx="1836253" cy="15975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Vezető jegybankok szigorodó monetáris politikája</a:t>
          </a:r>
        </a:p>
      </dsp:txBody>
      <dsp:txXfrm rot="-5400000">
        <a:off x="4110918" y="286328"/>
        <a:ext cx="1099640" cy="1263955"/>
      </dsp:txXfrm>
    </dsp:sp>
    <dsp:sp modelId="{997ED961-0969-4798-BF3A-7DD1CDA52336}">
      <dsp:nvSpPr>
        <dsp:cNvPr id="0" name=""/>
        <dsp:cNvSpPr/>
      </dsp:nvSpPr>
      <dsp:spPr>
        <a:xfrm>
          <a:off x="5507986" y="367429"/>
          <a:ext cx="2049259" cy="110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275B-7F83-4780-83A9-5CA8568CA751}">
      <dsp:nvSpPr>
        <dsp:cNvPr id="0" name=""/>
        <dsp:cNvSpPr/>
      </dsp:nvSpPr>
      <dsp:spPr>
        <a:xfrm rot="5400000">
          <a:off x="2017267" y="119535"/>
          <a:ext cx="1836253" cy="15975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32218"/>
            <a:satOff val="-11809"/>
            <a:lumOff val="16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A világgazdaság lassulása</a:t>
          </a:r>
        </a:p>
      </dsp:txBody>
      <dsp:txXfrm rot="-5400000">
        <a:off x="2385573" y="286328"/>
        <a:ext cx="1099640" cy="1263955"/>
      </dsp:txXfrm>
    </dsp:sp>
    <dsp:sp modelId="{02AF060B-F48F-4F31-939C-A254B11B2D38}">
      <dsp:nvSpPr>
        <dsp:cNvPr id="0" name=""/>
        <dsp:cNvSpPr/>
      </dsp:nvSpPr>
      <dsp:spPr>
        <a:xfrm rot="5400000">
          <a:off x="2876634" y="1678148"/>
          <a:ext cx="1836253" cy="15975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464436"/>
            <a:satOff val="-23617"/>
            <a:lumOff val="330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Emelkedő globális infláció</a:t>
          </a:r>
        </a:p>
      </dsp:txBody>
      <dsp:txXfrm rot="-5400000">
        <a:off x="3244940" y="1844941"/>
        <a:ext cx="1099640" cy="1263955"/>
      </dsp:txXfrm>
    </dsp:sp>
    <dsp:sp modelId="{2BEDBF59-3BB5-44CD-A9EF-6E2DBA727D8D}">
      <dsp:nvSpPr>
        <dsp:cNvPr id="0" name=""/>
        <dsp:cNvSpPr/>
      </dsp:nvSpPr>
      <dsp:spPr>
        <a:xfrm>
          <a:off x="946731" y="1926042"/>
          <a:ext cx="1983154" cy="110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D0F55-929F-4914-ACDE-D8D100745E25}">
      <dsp:nvSpPr>
        <dsp:cNvPr id="0" name=""/>
        <dsp:cNvSpPr/>
      </dsp:nvSpPr>
      <dsp:spPr>
        <a:xfrm rot="5400000">
          <a:off x="1158000" y="1688706"/>
          <a:ext cx="1836253" cy="15975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696654"/>
            <a:satOff val="-35426"/>
            <a:lumOff val="496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Magas adósság-szintek</a:t>
          </a:r>
        </a:p>
      </dsp:txBody>
      <dsp:txXfrm rot="-5400000">
        <a:off x="1526306" y="1855499"/>
        <a:ext cx="1099640" cy="1263955"/>
      </dsp:txXfrm>
    </dsp:sp>
    <dsp:sp modelId="{69BEF29E-E3CF-4BCD-851F-8A5D5C394083}">
      <dsp:nvSpPr>
        <dsp:cNvPr id="0" name=""/>
        <dsp:cNvSpPr/>
      </dsp:nvSpPr>
      <dsp:spPr>
        <a:xfrm rot="5400000">
          <a:off x="3742612" y="3236760"/>
          <a:ext cx="1836253" cy="15975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464436"/>
            <a:satOff val="-23617"/>
            <a:lumOff val="330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Geopolitikai feszültségek</a:t>
          </a:r>
        </a:p>
      </dsp:txBody>
      <dsp:txXfrm rot="-5400000">
        <a:off x="4110918" y="3403553"/>
        <a:ext cx="1099640" cy="1263955"/>
      </dsp:txXfrm>
    </dsp:sp>
    <dsp:sp modelId="{70F23470-417A-4831-8126-2450EB443466}">
      <dsp:nvSpPr>
        <dsp:cNvPr id="0" name=""/>
        <dsp:cNvSpPr/>
      </dsp:nvSpPr>
      <dsp:spPr>
        <a:xfrm>
          <a:off x="5507986" y="3484654"/>
          <a:ext cx="2049259" cy="110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92769-DD85-4DF4-A570-1A2481294F14}">
      <dsp:nvSpPr>
        <dsp:cNvPr id="0" name=""/>
        <dsp:cNvSpPr/>
      </dsp:nvSpPr>
      <dsp:spPr>
        <a:xfrm rot="5400000">
          <a:off x="2017267" y="3236760"/>
          <a:ext cx="1836253" cy="159754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32218"/>
            <a:satOff val="-11809"/>
            <a:lumOff val="16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/>
            <a:t>Nyersanyag-árak változékony-</a:t>
          </a:r>
          <a:r>
            <a:rPr lang="hu-HU" sz="1500" b="1" kern="1200" dirty="0" err="1"/>
            <a:t>sága</a:t>
          </a:r>
          <a:endParaRPr lang="hu-HU" sz="1500" b="1" kern="1200" dirty="0"/>
        </a:p>
      </dsp:txBody>
      <dsp:txXfrm rot="-5400000">
        <a:off x="2385573" y="3403553"/>
        <a:ext cx="1099640" cy="1263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578F2-CEDC-4AFC-BF91-8EA7EBD5DF56}">
      <dsp:nvSpPr>
        <dsp:cNvPr id="0" name=""/>
        <dsp:cNvSpPr/>
      </dsp:nvSpPr>
      <dsp:spPr>
        <a:xfrm>
          <a:off x="1967306" y="0"/>
          <a:ext cx="1950479" cy="10835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Lehetséges előnyök	</a:t>
          </a:r>
        </a:p>
      </dsp:txBody>
      <dsp:txXfrm>
        <a:off x="1999044" y="31738"/>
        <a:ext cx="1887003" cy="1020123"/>
      </dsp:txXfrm>
    </dsp:sp>
    <dsp:sp modelId="{9D4C3333-BB8D-4BE4-B02F-DA5EAC2D22AB}">
      <dsp:nvSpPr>
        <dsp:cNvPr id="0" name=""/>
        <dsp:cNvSpPr/>
      </dsp:nvSpPr>
      <dsp:spPr>
        <a:xfrm>
          <a:off x="4784666" y="0"/>
          <a:ext cx="1950479" cy="10835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Lehetséges kockázatok</a:t>
          </a:r>
        </a:p>
      </dsp:txBody>
      <dsp:txXfrm>
        <a:off x="4816404" y="31738"/>
        <a:ext cx="1887003" cy="1020123"/>
      </dsp:txXfrm>
    </dsp:sp>
    <dsp:sp modelId="{A1B3652E-C325-4937-AD75-DEC577E07F63}">
      <dsp:nvSpPr>
        <dsp:cNvPr id="0" name=""/>
        <dsp:cNvSpPr/>
      </dsp:nvSpPr>
      <dsp:spPr>
        <a:xfrm>
          <a:off x="3944876" y="4594539"/>
          <a:ext cx="812699" cy="812699"/>
        </a:xfrm>
        <a:prstGeom prst="triangl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E7B97-D9CC-49CC-A5BF-A9DEC85A7AD9}">
      <dsp:nvSpPr>
        <dsp:cNvPr id="0" name=""/>
        <dsp:cNvSpPr/>
      </dsp:nvSpPr>
      <dsp:spPr>
        <a:xfrm rot="240000">
          <a:off x="1912382" y="4257048"/>
          <a:ext cx="4877688" cy="341081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02E5C-AB4D-4F88-8897-7A7397B74214}">
      <dsp:nvSpPr>
        <dsp:cNvPr id="0" name=""/>
        <dsp:cNvSpPr/>
      </dsp:nvSpPr>
      <dsp:spPr>
        <a:xfrm rot="240000">
          <a:off x="4528343" y="3499644"/>
          <a:ext cx="3703115" cy="78384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Monetáris autonómia megszűnése</a:t>
          </a:r>
        </a:p>
      </dsp:txBody>
      <dsp:txXfrm>
        <a:off x="4566607" y="3537908"/>
        <a:ext cx="3626587" cy="707320"/>
      </dsp:txXfrm>
    </dsp:sp>
    <dsp:sp modelId="{E80592E4-7E46-45D5-ADBB-6EF66A8535DE}">
      <dsp:nvSpPr>
        <dsp:cNvPr id="0" name=""/>
        <dsp:cNvSpPr/>
      </dsp:nvSpPr>
      <dsp:spPr>
        <a:xfrm rot="240000">
          <a:off x="4583051" y="2659522"/>
          <a:ext cx="3683729" cy="785204"/>
        </a:xfrm>
        <a:prstGeom prst="roundRect">
          <a:avLst/>
        </a:prstGeom>
        <a:solidFill>
          <a:schemeClr val="accent1">
            <a:shade val="50000"/>
            <a:hueOff val="278662"/>
            <a:satOff val="-14170"/>
            <a:lumOff val="198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Hitelbuborékok kialakulása</a:t>
          </a:r>
        </a:p>
      </dsp:txBody>
      <dsp:txXfrm>
        <a:off x="4621381" y="2697852"/>
        <a:ext cx="3607069" cy="708544"/>
      </dsp:txXfrm>
    </dsp:sp>
    <dsp:sp modelId="{52E3909B-E2DF-42E9-B803-022E755882C0}">
      <dsp:nvSpPr>
        <dsp:cNvPr id="0" name=""/>
        <dsp:cNvSpPr/>
      </dsp:nvSpPr>
      <dsp:spPr>
        <a:xfrm rot="240000">
          <a:off x="4634901" y="1824039"/>
          <a:ext cx="3681204" cy="785381"/>
        </a:xfrm>
        <a:prstGeom prst="roundRect">
          <a:avLst/>
        </a:prstGeom>
        <a:solidFill>
          <a:schemeClr val="accent1">
            <a:shade val="50000"/>
            <a:hueOff val="557323"/>
            <a:satOff val="-28341"/>
            <a:lumOff val="397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korábban </a:t>
          </a:r>
          <a:r>
            <a:rPr lang="hu-HU" sz="1800" kern="1200" dirty="0" err="1"/>
            <a:t>hittnél</a:t>
          </a:r>
          <a:r>
            <a:rPr lang="hu-HU" sz="1800" kern="1200" dirty="0"/>
            <a:t> alacsonyabb növekedési hatás</a:t>
          </a:r>
        </a:p>
      </dsp:txBody>
      <dsp:txXfrm>
        <a:off x="4673240" y="1862378"/>
        <a:ext cx="3604526" cy="708703"/>
      </dsp:txXfrm>
    </dsp:sp>
    <dsp:sp modelId="{B6D891C2-535B-432A-9E36-01A060481DC1}">
      <dsp:nvSpPr>
        <dsp:cNvPr id="0" name=""/>
        <dsp:cNvSpPr/>
      </dsp:nvSpPr>
      <dsp:spPr>
        <a:xfrm rot="240000">
          <a:off x="762539" y="3236843"/>
          <a:ext cx="3707820" cy="783519"/>
        </a:xfrm>
        <a:prstGeom prst="roundRect">
          <a:avLst/>
        </a:prstGeom>
        <a:solidFill>
          <a:schemeClr val="accent1">
            <a:shade val="50000"/>
            <a:hueOff val="557323"/>
            <a:satOff val="-28341"/>
            <a:lumOff val="397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Nominális árfolyamkockázat megszűnése</a:t>
          </a:r>
        </a:p>
      </dsp:txBody>
      <dsp:txXfrm>
        <a:off x="800787" y="3275091"/>
        <a:ext cx="3631324" cy="707023"/>
      </dsp:txXfrm>
    </dsp:sp>
    <dsp:sp modelId="{3BB8F1D4-FC95-4C50-AD1C-6AFFFBFDF39E}">
      <dsp:nvSpPr>
        <dsp:cNvPr id="0" name=""/>
        <dsp:cNvSpPr/>
      </dsp:nvSpPr>
      <dsp:spPr>
        <a:xfrm rot="240000">
          <a:off x="797145" y="2390480"/>
          <a:ext cx="3711598" cy="789554"/>
        </a:xfrm>
        <a:prstGeom prst="roundRect">
          <a:avLst/>
        </a:prstGeom>
        <a:solidFill>
          <a:schemeClr val="accent1">
            <a:shade val="50000"/>
            <a:hueOff val="278662"/>
            <a:satOff val="-14170"/>
            <a:lumOff val="198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Alacsonyabb tranzakciós költségek</a:t>
          </a:r>
        </a:p>
      </dsp:txBody>
      <dsp:txXfrm>
        <a:off x="835688" y="2429023"/>
        <a:ext cx="3634512" cy="712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1B09B-DAC4-4144-AC1E-CC84269CADC1}">
      <dsp:nvSpPr>
        <dsp:cNvPr id="0" name=""/>
        <dsp:cNvSpPr/>
      </dsp:nvSpPr>
      <dsp:spPr>
        <a:xfrm>
          <a:off x="-6360540" y="-972917"/>
          <a:ext cx="7570939" cy="7570939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EBD2B-1C9A-4F01-91DE-9E206BB1B835}">
      <dsp:nvSpPr>
        <dsp:cNvPr id="0" name=""/>
        <dsp:cNvSpPr/>
      </dsp:nvSpPr>
      <dsp:spPr>
        <a:xfrm>
          <a:off x="633420" y="432457"/>
          <a:ext cx="7250982" cy="865365"/>
        </a:xfrm>
        <a:prstGeom prst="rect">
          <a:avLst/>
        </a:prstGeom>
        <a:solidFill>
          <a:srgbClr val="14387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68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Magyarországon a sikeres válságkezeléshez szükség volt saját fizetőeszközre és önálló gazdaságpolitikára.  </a:t>
          </a:r>
        </a:p>
      </dsp:txBody>
      <dsp:txXfrm>
        <a:off x="633420" y="432457"/>
        <a:ext cx="7250982" cy="865365"/>
      </dsp:txXfrm>
    </dsp:sp>
    <dsp:sp modelId="{A99A312C-3989-4CB5-90E5-D21ABA9DE8AC}">
      <dsp:nvSpPr>
        <dsp:cNvPr id="0" name=""/>
        <dsp:cNvSpPr/>
      </dsp:nvSpPr>
      <dsp:spPr>
        <a:xfrm>
          <a:off x="92566" y="324287"/>
          <a:ext cx="1081707" cy="108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2DAADC-E2DE-41B8-B003-3B5394BA564A}">
      <dsp:nvSpPr>
        <dsp:cNvPr id="0" name=""/>
        <dsp:cNvSpPr/>
      </dsp:nvSpPr>
      <dsp:spPr>
        <a:xfrm>
          <a:off x="1129554" y="1730731"/>
          <a:ext cx="6754848" cy="865365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68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Kívánatos a kontraciklikus gazdaságpolitika alkalmazásához szükséges mozgástér.</a:t>
          </a:r>
        </a:p>
      </dsp:txBody>
      <dsp:txXfrm>
        <a:off x="1129554" y="1730731"/>
        <a:ext cx="6754848" cy="865365"/>
      </dsp:txXfrm>
    </dsp:sp>
    <dsp:sp modelId="{2779BA2E-4F71-4412-8BF8-CC4BD5CEFE6B}">
      <dsp:nvSpPr>
        <dsp:cNvPr id="0" name=""/>
        <dsp:cNvSpPr/>
      </dsp:nvSpPr>
      <dsp:spPr>
        <a:xfrm>
          <a:off x="588701" y="1622561"/>
          <a:ext cx="1081707" cy="108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DB7F11-CB58-469D-BB07-EC0A43590FD1}">
      <dsp:nvSpPr>
        <dsp:cNvPr id="0" name=""/>
        <dsp:cNvSpPr/>
      </dsp:nvSpPr>
      <dsp:spPr>
        <a:xfrm>
          <a:off x="1129554" y="3029006"/>
          <a:ext cx="6754848" cy="86536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68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2"/>
              </a:solidFill>
            </a:rPr>
            <a:t>Az euroövezethez való sikeres csatlakozás elképzelhetetlen a gazdasági és strukturális hasonlóság megteremtése nélkül.</a:t>
          </a:r>
        </a:p>
      </dsp:txBody>
      <dsp:txXfrm>
        <a:off x="1129554" y="3029006"/>
        <a:ext cx="6754848" cy="865365"/>
      </dsp:txXfrm>
    </dsp:sp>
    <dsp:sp modelId="{71C84D5A-5940-4DDC-ADCA-CEC0894C3C1A}">
      <dsp:nvSpPr>
        <dsp:cNvPr id="0" name=""/>
        <dsp:cNvSpPr/>
      </dsp:nvSpPr>
      <dsp:spPr>
        <a:xfrm>
          <a:off x="588701" y="2920835"/>
          <a:ext cx="1081707" cy="108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645F85-D239-4056-B26F-049A3FB99274}">
      <dsp:nvSpPr>
        <dsp:cNvPr id="0" name=""/>
        <dsp:cNvSpPr/>
      </dsp:nvSpPr>
      <dsp:spPr>
        <a:xfrm>
          <a:off x="633420" y="4327280"/>
          <a:ext cx="7250982" cy="86536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68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2"/>
              </a:solidFill>
            </a:rPr>
            <a:t>A csatlakozás sikeressége nagyban függ annak időzítésétől. Új és modern kritériumrendszer szükséges a belépés időzítésének sikeres meghatározásához.</a:t>
          </a:r>
        </a:p>
      </dsp:txBody>
      <dsp:txXfrm>
        <a:off x="633420" y="4327280"/>
        <a:ext cx="7250982" cy="865365"/>
      </dsp:txXfrm>
    </dsp:sp>
    <dsp:sp modelId="{46296241-257D-40E9-98AE-1199B2154010}">
      <dsp:nvSpPr>
        <dsp:cNvPr id="0" name=""/>
        <dsp:cNvSpPr/>
      </dsp:nvSpPr>
      <dsp:spPr>
        <a:xfrm>
          <a:off x="92566" y="4219109"/>
          <a:ext cx="1081707" cy="1081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BDD39-8DEA-4598-81E6-D1CF48D672BB}">
      <dsp:nvSpPr>
        <dsp:cNvPr id="0" name=""/>
        <dsp:cNvSpPr/>
      </dsp:nvSpPr>
      <dsp:spPr>
        <a:xfrm>
          <a:off x="12279" y="22790"/>
          <a:ext cx="2736911" cy="767668"/>
        </a:xfrm>
        <a:prstGeom prst="chevron">
          <a:avLst/>
        </a:prstGeom>
        <a:solidFill>
          <a:srgbClr val="14387A"/>
        </a:solidFill>
        <a:ln w="12700" cap="flat" cmpd="sng" algn="ctr">
          <a:solidFill>
            <a:srgbClr val="1438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Megfelelő fázis az euroövezethez való felzárkózásban</a:t>
          </a:r>
        </a:p>
      </dsp:txBody>
      <dsp:txXfrm>
        <a:off x="396113" y="22790"/>
        <a:ext cx="1969243" cy="767668"/>
      </dsp:txXfrm>
    </dsp:sp>
    <dsp:sp modelId="{EF5D3F14-AE10-498C-AFBF-D21780B6D98E}">
      <dsp:nvSpPr>
        <dsp:cNvPr id="0" name=""/>
        <dsp:cNvSpPr/>
      </dsp:nvSpPr>
      <dsp:spPr>
        <a:xfrm>
          <a:off x="2479411" y="43574"/>
          <a:ext cx="1951160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Reálgazdasági konvergencia</a:t>
          </a:r>
        </a:p>
      </dsp:txBody>
      <dsp:txXfrm>
        <a:off x="2860834" y="43574"/>
        <a:ext cx="1188315" cy="762845"/>
      </dsp:txXfrm>
    </dsp:sp>
    <dsp:sp modelId="{69F9AC8F-C45D-4BA5-AA14-3C139768A326}">
      <dsp:nvSpPr>
        <dsp:cNvPr id="0" name=""/>
        <dsp:cNvSpPr/>
      </dsp:nvSpPr>
      <dsp:spPr>
        <a:xfrm>
          <a:off x="4190288" y="41580"/>
          <a:ext cx="2158866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Bérszint konvergenciája</a:t>
          </a:r>
        </a:p>
      </dsp:txBody>
      <dsp:txXfrm>
        <a:off x="4571711" y="41580"/>
        <a:ext cx="1396021" cy="762845"/>
      </dsp:txXfrm>
    </dsp:sp>
    <dsp:sp modelId="{3E4A80CB-C405-4208-B421-319CA2D05642}">
      <dsp:nvSpPr>
        <dsp:cNvPr id="0" name=""/>
        <dsp:cNvSpPr/>
      </dsp:nvSpPr>
      <dsp:spPr>
        <a:xfrm>
          <a:off x="6064753" y="37680"/>
          <a:ext cx="2814726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 pénzügyi szektor mélységének konvergenciája</a:t>
          </a:r>
        </a:p>
      </dsp:txBody>
      <dsp:txXfrm>
        <a:off x="6446176" y="37680"/>
        <a:ext cx="2051881" cy="762845"/>
      </dsp:txXfrm>
    </dsp:sp>
    <dsp:sp modelId="{9EF60B7F-58C4-4EEE-9FD5-64F52D49F241}">
      <dsp:nvSpPr>
        <dsp:cNvPr id="0" name=""/>
        <dsp:cNvSpPr/>
      </dsp:nvSpPr>
      <dsp:spPr>
        <a:xfrm>
          <a:off x="12178" y="1020092"/>
          <a:ext cx="2736911" cy="767668"/>
        </a:xfrm>
        <a:prstGeom prst="chevron">
          <a:avLst/>
        </a:prstGeom>
        <a:solidFill>
          <a:srgbClr val="14387A"/>
        </a:solidFill>
        <a:ln w="12700" cap="flat" cmpd="sng" algn="ctr">
          <a:solidFill>
            <a:srgbClr val="1438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Szinkronizált üzleti és pénzügyi ciklusok</a:t>
          </a:r>
          <a:r>
            <a:rPr lang="hu-HU" sz="2000" b="1" kern="1200" dirty="0">
              <a:solidFill>
                <a:srgbClr val="FF0000"/>
              </a:solidFill>
            </a:rPr>
            <a:t>*</a:t>
          </a:r>
          <a:endParaRPr lang="hu-HU" sz="1700" b="1" kern="1200" dirty="0">
            <a:solidFill>
              <a:srgbClr val="FF0000"/>
            </a:solidFill>
          </a:endParaRPr>
        </a:p>
      </dsp:txBody>
      <dsp:txXfrm>
        <a:off x="396012" y="1020092"/>
        <a:ext cx="1969243" cy="767668"/>
      </dsp:txXfrm>
    </dsp:sp>
    <dsp:sp modelId="{7967EB57-16D9-46DC-A9D3-EA780CC79328}">
      <dsp:nvSpPr>
        <dsp:cNvPr id="0" name=""/>
        <dsp:cNvSpPr/>
      </dsp:nvSpPr>
      <dsp:spPr>
        <a:xfrm>
          <a:off x="2491196" y="1000646"/>
          <a:ext cx="1838737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Szinkronizált üzleti ciklusok</a:t>
          </a:r>
          <a:r>
            <a:rPr lang="hu-HU" sz="1000" kern="1200" dirty="0"/>
            <a:t>	</a:t>
          </a:r>
        </a:p>
      </dsp:txBody>
      <dsp:txXfrm>
        <a:off x="2872619" y="1000646"/>
        <a:ext cx="1075892" cy="762845"/>
      </dsp:txXfrm>
    </dsp:sp>
    <dsp:sp modelId="{F0CBDE0E-921D-4A7D-8C14-A016B797757A}">
      <dsp:nvSpPr>
        <dsp:cNvPr id="0" name=""/>
        <dsp:cNvSpPr/>
      </dsp:nvSpPr>
      <dsp:spPr>
        <a:xfrm>
          <a:off x="4064130" y="1000653"/>
          <a:ext cx="1803574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Szinkronizált pénzügyi ciklusok</a:t>
          </a:r>
        </a:p>
      </dsp:txBody>
      <dsp:txXfrm>
        <a:off x="4445553" y="1000653"/>
        <a:ext cx="1040729" cy="762845"/>
      </dsp:txXfrm>
    </dsp:sp>
    <dsp:sp modelId="{E624FAC3-9FE2-43A1-AC1E-EFA6653E2F35}">
      <dsp:nvSpPr>
        <dsp:cNvPr id="0" name=""/>
        <dsp:cNvSpPr/>
      </dsp:nvSpPr>
      <dsp:spPr>
        <a:xfrm>
          <a:off x="643" y="1998092"/>
          <a:ext cx="2736911" cy="767668"/>
        </a:xfrm>
        <a:prstGeom prst="chevron">
          <a:avLst/>
        </a:prstGeom>
        <a:solidFill>
          <a:srgbClr val="14387A"/>
        </a:solidFill>
        <a:ln w="12700" cap="flat" cmpd="sng" algn="ctr">
          <a:solidFill>
            <a:srgbClr val="1438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Magas versenyképesség</a:t>
          </a:r>
        </a:p>
      </dsp:txBody>
      <dsp:txXfrm>
        <a:off x="384477" y="1998092"/>
        <a:ext cx="1969243" cy="767668"/>
      </dsp:txXfrm>
    </dsp:sp>
    <dsp:sp modelId="{F930410A-6E5D-44CA-92A3-2D3CCC8476D2}">
      <dsp:nvSpPr>
        <dsp:cNvPr id="0" name=""/>
        <dsp:cNvSpPr/>
      </dsp:nvSpPr>
      <dsp:spPr>
        <a:xfrm>
          <a:off x="2443438" y="2000506"/>
          <a:ext cx="1975504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 kkv-k és a nagyvállalatok közötti dualitás csökkentése</a:t>
          </a:r>
        </a:p>
      </dsp:txBody>
      <dsp:txXfrm>
        <a:off x="2824861" y="2000506"/>
        <a:ext cx="1212659" cy="762845"/>
      </dsp:txXfrm>
    </dsp:sp>
    <dsp:sp modelId="{96274B81-CCD0-4701-861D-13EC90E7DA3A}">
      <dsp:nvSpPr>
        <dsp:cNvPr id="0" name=""/>
        <dsp:cNvSpPr/>
      </dsp:nvSpPr>
      <dsp:spPr>
        <a:xfrm>
          <a:off x="4154840" y="2008507"/>
          <a:ext cx="1750358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Munka-nélküliségi ráta</a:t>
          </a:r>
        </a:p>
      </dsp:txBody>
      <dsp:txXfrm>
        <a:off x="4536263" y="2008507"/>
        <a:ext cx="987513" cy="762845"/>
      </dsp:txXfrm>
    </dsp:sp>
    <dsp:sp modelId="{FD4E0DFF-BACF-48FF-83CA-E509BC2E0000}">
      <dsp:nvSpPr>
        <dsp:cNvPr id="0" name=""/>
        <dsp:cNvSpPr/>
      </dsp:nvSpPr>
      <dsp:spPr>
        <a:xfrm>
          <a:off x="5630662" y="2002506"/>
          <a:ext cx="1505979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Aktivitási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ráta</a:t>
          </a:r>
        </a:p>
      </dsp:txBody>
      <dsp:txXfrm>
        <a:off x="6012085" y="2002506"/>
        <a:ext cx="743134" cy="762845"/>
      </dsp:txXfrm>
    </dsp:sp>
    <dsp:sp modelId="{82E04930-F93C-493A-B28B-3FD057B7433C}">
      <dsp:nvSpPr>
        <dsp:cNvPr id="0" name=""/>
        <dsp:cNvSpPr/>
      </dsp:nvSpPr>
      <dsp:spPr>
        <a:xfrm>
          <a:off x="6862596" y="1995417"/>
          <a:ext cx="1595003" cy="7628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Széles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termékkör</a:t>
          </a:r>
        </a:p>
      </dsp:txBody>
      <dsp:txXfrm>
        <a:off x="7244019" y="1995417"/>
        <a:ext cx="832158" cy="762845"/>
      </dsp:txXfrm>
    </dsp:sp>
    <dsp:sp modelId="{56BFFDAC-02C3-482D-A72D-F7DF059D946B}">
      <dsp:nvSpPr>
        <dsp:cNvPr id="0" name=""/>
        <dsp:cNvSpPr/>
      </dsp:nvSpPr>
      <dsp:spPr>
        <a:xfrm>
          <a:off x="17275" y="2923291"/>
          <a:ext cx="2719707" cy="762848"/>
        </a:xfrm>
        <a:prstGeom prst="chevron">
          <a:avLst/>
        </a:prstGeom>
        <a:solidFill>
          <a:srgbClr val="14387A"/>
        </a:solidFill>
        <a:ln w="12700" cap="flat" cmpd="sng" algn="ctr">
          <a:solidFill>
            <a:srgbClr val="1438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Fejlett, stabil és versenyképes pénzügyi szektor</a:t>
          </a:r>
          <a:endParaRPr lang="hu-HU" sz="1700" b="1" kern="1200" dirty="0">
            <a:solidFill>
              <a:srgbClr val="FF0000"/>
            </a:solidFill>
          </a:endParaRPr>
        </a:p>
      </dsp:txBody>
      <dsp:txXfrm>
        <a:off x="398699" y="2923291"/>
        <a:ext cx="1956859" cy="762848"/>
      </dsp:txXfrm>
    </dsp:sp>
    <dsp:sp modelId="{5225E8D8-68A7-471E-8D20-6C7848470F74}">
      <dsp:nvSpPr>
        <dsp:cNvPr id="0" name=""/>
        <dsp:cNvSpPr/>
      </dsp:nvSpPr>
      <dsp:spPr>
        <a:xfrm>
          <a:off x="8099" y="3807947"/>
          <a:ext cx="2719707" cy="767312"/>
        </a:xfrm>
        <a:prstGeom prst="chevron">
          <a:avLst/>
        </a:prstGeom>
        <a:solidFill>
          <a:srgbClr val="14387A"/>
        </a:solidFill>
        <a:ln w="12700" cap="flat" cmpd="sng" algn="ctr">
          <a:solidFill>
            <a:srgbClr val="1438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kern="1200" dirty="0"/>
            <a:t>Elérhető, hatékony </a:t>
          </a:r>
          <a:r>
            <a:rPr lang="hu-HU" sz="1700" b="1" kern="1200" dirty="0" err="1"/>
            <a:t>anticiklikus</a:t>
          </a:r>
          <a:r>
            <a:rPr lang="hu-HU" sz="1700" b="1" kern="1200" dirty="0"/>
            <a:t> politikák</a:t>
          </a:r>
        </a:p>
      </dsp:txBody>
      <dsp:txXfrm>
        <a:off x="391755" y="3807947"/>
        <a:ext cx="1952395" cy="767312"/>
      </dsp:txXfrm>
    </dsp:sp>
    <dsp:sp modelId="{FE6A6CEF-82B5-4161-86F7-91E1B0D98269}">
      <dsp:nvSpPr>
        <dsp:cNvPr id="0" name=""/>
        <dsp:cNvSpPr/>
      </dsp:nvSpPr>
      <dsp:spPr>
        <a:xfrm>
          <a:off x="2500594" y="3798773"/>
          <a:ext cx="2233800" cy="7673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Hosszú távú strukturális költségvetési hiány</a:t>
          </a:r>
        </a:p>
      </dsp:txBody>
      <dsp:txXfrm>
        <a:off x="2884253" y="3798773"/>
        <a:ext cx="1466483" cy="767317"/>
      </dsp:txXfrm>
    </dsp:sp>
    <dsp:sp modelId="{241C33B8-4E27-4D82-A958-907FD1710528}">
      <dsp:nvSpPr>
        <dsp:cNvPr id="0" name=""/>
        <dsp:cNvSpPr/>
      </dsp:nvSpPr>
      <dsp:spPr>
        <a:xfrm>
          <a:off x="4488990" y="3784563"/>
          <a:ext cx="1904376" cy="7673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Államadósság a GDP százalékában</a:t>
          </a:r>
        </a:p>
      </dsp:txBody>
      <dsp:txXfrm>
        <a:off x="4872649" y="3784563"/>
        <a:ext cx="1137059" cy="767317"/>
      </dsp:txXfrm>
    </dsp:sp>
    <dsp:sp modelId="{2F46C25B-CBDA-4B63-9561-504BF1BC1808}">
      <dsp:nvSpPr>
        <dsp:cNvPr id="0" name=""/>
        <dsp:cNvSpPr/>
      </dsp:nvSpPr>
      <dsp:spPr>
        <a:xfrm>
          <a:off x="6177679" y="3775392"/>
          <a:ext cx="2559386" cy="7673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Megfelelő </a:t>
          </a:r>
          <a:r>
            <a:rPr lang="hu-HU" sz="1400" kern="1200" dirty="0" err="1"/>
            <a:t>makroprudenciális</a:t>
          </a:r>
          <a:r>
            <a:rPr lang="hu-HU" sz="1400" kern="1200" dirty="0"/>
            <a:t> eszköztár</a:t>
          </a:r>
        </a:p>
      </dsp:txBody>
      <dsp:txXfrm>
        <a:off x="6561338" y="3775392"/>
        <a:ext cx="1792069" cy="76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0.28068</cdr:x>
      <cdr:y>0.06773</cdr:y>
    </cdr:from>
    <cdr:to>
      <cdr:x>0.28068</cdr:x>
      <cdr:y>0.71967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79CCCB6-65B1-43B6-B560-A68D24E73B89}"/>
            </a:ext>
          </a:extLst>
        </cdr:cNvPr>
        <cdr:cNvCxnSpPr/>
      </cdr:nvCxnSpPr>
      <cdr:spPr>
        <a:xfrm xmlns:a="http://schemas.openxmlformats.org/drawingml/2006/main">
          <a:off x="2324059" y="304785"/>
          <a:ext cx="0" cy="29337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0.49964</cdr:x>
      <cdr:y>0.06034</cdr:y>
    </cdr:from>
    <cdr:to>
      <cdr:x>0.49964</cdr:x>
      <cdr:y>0.71227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94FFB99-D546-48CB-8EBD-84BAA1C2A489}"/>
            </a:ext>
          </a:extLst>
        </cdr:cNvPr>
        <cdr:cNvCxnSpPr/>
      </cdr:nvCxnSpPr>
      <cdr:spPr>
        <a:xfrm xmlns:a="http://schemas.openxmlformats.org/drawingml/2006/main">
          <a:off x="4136999" y="271530"/>
          <a:ext cx="0" cy="293368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0.71783</cdr:x>
      <cdr:y>0.06525</cdr:y>
    </cdr:from>
    <cdr:to>
      <cdr:x>0.71783</cdr:x>
      <cdr:y>0.71718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DF8A8401-1036-416F-BFC5-8698F1A7CC98}"/>
            </a:ext>
          </a:extLst>
        </cdr:cNvPr>
        <cdr:cNvCxnSpPr/>
      </cdr:nvCxnSpPr>
      <cdr:spPr>
        <a:xfrm xmlns:a="http://schemas.openxmlformats.org/drawingml/2006/main">
          <a:off x="5943601" y="293625"/>
          <a:ext cx="0" cy="293368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0.06672</cdr:x>
      <cdr:y>0.23707</cdr:y>
    </cdr:from>
    <cdr:to>
      <cdr:x>0.27839</cdr:x>
      <cdr:y>0.46114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E8A05F7B-E7D2-47CD-B27B-2AF6D1C35C05}"/>
            </a:ext>
          </a:extLst>
        </cdr:cNvPr>
        <cdr:cNvSpPr/>
      </cdr:nvSpPr>
      <cdr:spPr>
        <a:xfrm xmlns:a="http://schemas.openxmlformats.org/drawingml/2006/main">
          <a:off x="552450" y="1066815"/>
          <a:ext cx="1752638" cy="10083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  <a:alpha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0.27954</cdr:x>
      <cdr:y>0.29422</cdr:y>
    </cdr:from>
    <cdr:to>
      <cdr:x>0.49811</cdr:x>
      <cdr:y>0.51647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CF2F73B7-366C-48AA-9B27-2B8436416722}"/>
            </a:ext>
          </a:extLst>
        </cdr:cNvPr>
        <cdr:cNvSpPr/>
      </cdr:nvSpPr>
      <cdr:spPr>
        <a:xfrm xmlns:a="http://schemas.openxmlformats.org/drawingml/2006/main">
          <a:off x="2314575" y="1323990"/>
          <a:ext cx="1809755" cy="10001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  <a:alpha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0.50271</cdr:x>
      <cdr:y>0.2413</cdr:y>
    </cdr:from>
    <cdr:to>
      <cdr:x>0.71898</cdr:x>
      <cdr:y>0.46363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17B6F08E-1107-4735-B81B-2C3401103A1B}"/>
            </a:ext>
          </a:extLst>
        </cdr:cNvPr>
        <cdr:cNvSpPr/>
      </cdr:nvSpPr>
      <cdr:spPr>
        <a:xfrm xmlns:a="http://schemas.openxmlformats.org/drawingml/2006/main">
          <a:off x="4162425" y="1085835"/>
          <a:ext cx="1790740" cy="100048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  <a:alpha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0.72013</cdr:x>
      <cdr:y>0.17991</cdr:y>
    </cdr:from>
    <cdr:to>
      <cdr:x>0.9387</cdr:x>
      <cdr:y>0.40428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5120BE56-5BBA-43DF-A938-2BB38985F682}"/>
            </a:ext>
          </a:extLst>
        </cdr:cNvPr>
        <cdr:cNvSpPr/>
      </cdr:nvSpPr>
      <cdr:spPr>
        <a:xfrm xmlns:a="http://schemas.openxmlformats.org/drawingml/2006/main">
          <a:off x="5962651" y="809610"/>
          <a:ext cx="1809748" cy="1009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  <a:alpha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BC71F-6012-4644-90F4-3400D7045DC6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65A6-F83E-4612-9661-EDE7F10ED3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4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2017 (%):</a:t>
            </a:r>
          </a:p>
          <a:p>
            <a:r>
              <a:rPr lang="hu-HU" dirty="0" err="1"/>
              <a:t>Czech</a:t>
            </a:r>
            <a:r>
              <a:rPr lang="hu-HU" dirty="0"/>
              <a:t> </a:t>
            </a:r>
            <a:r>
              <a:rPr lang="hu-HU" dirty="0" err="1"/>
              <a:t>Rep</a:t>
            </a:r>
            <a:r>
              <a:rPr lang="hu-HU" dirty="0"/>
              <a:t>.	73.4</a:t>
            </a:r>
          </a:p>
          <a:p>
            <a:r>
              <a:rPr lang="hu-HU" dirty="0" err="1"/>
              <a:t>Portugal</a:t>
            </a:r>
            <a:r>
              <a:rPr lang="hu-HU" dirty="0"/>
              <a:t>	67.5</a:t>
            </a:r>
          </a:p>
          <a:p>
            <a:r>
              <a:rPr lang="hu-HU" b="1" dirty="0"/>
              <a:t>Hungary	66.8</a:t>
            </a:r>
          </a:p>
          <a:p>
            <a:r>
              <a:rPr lang="hu-HU" dirty="0"/>
              <a:t>EU	66.6</a:t>
            </a:r>
          </a:p>
          <a:p>
            <a:r>
              <a:rPr lang="hu-HU" dirty="0" err="1"/>
              <a:t>Slovakia</a:t>
            </a:r>
            <a:r>
              <a:rPr lang="hu-HU" dirty="0"/>
              <a:t>	66.2</a:t>
            </a:r>
          </a:p>
          <a:p>
            <a:r>
              <a:rPr lang="hu-HU" dirty="0"/>
              <a:t>Poland	61.9</a:t>
            </a:r>
          </a:p>
          <a:p>
            <a:r>
              <a:rPr lang="hu-HU" dirty="0"/>
              <a:t>Spain	60.7</a:t>
            </a:r>
          </a:p>
          <a:p>
            <a:r>
              <a:rPr lang="hu-HU" dirty="0" err="1"/>
              <a:t>Italy</a:t>
            </a:r>
            <a:r>
              <a:rPr lang="hu-HU" dirty="0"/>
              <a:t>	57.7</a:t>
            </a:r>
          </a:p>
          <a:p>
            <a:r>
              <a:rPr lang="hu-HU" dirty="0" err="1"/>
              <a:t>Greece</a:t>
            </a:r>
            <a:r>
              <a:rPr lang="hu-HU" dirty="0"/>
              <a:t>	53.4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9150-867A-46CB-8AD4-F221DEB40EE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44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2017:</a:t>
            </a:r>
          </a:p>
          <a:p>
            <a:r>
              <a:rPr lang="hu-HU" b="1" dirty="0"/>
              <a:t>Hungary	3.6</a:t>
            </a:r>
          </a:p>
          <a:p>
            <a:r>
              <a:rPr lang="hu-HU" dirty="0" err="1"/>
              <a:t>Italy</a:t>
            </a:r>
            <a:r>
              <a:rPr lang="hu-HU" dirty="0"/>
              <a:t>	2.9</a:t>
            </a:r>
          </a:p>
          <a:p>
            <a:r>
              <a:rPr lang="hu-HU" dirty="0"/>
              <a:t>EU	2.4</a:t>
            </a:r>
          </a:p>
          <a:p>
            <a:r>
              <a:rPr lang="hu-HU" dirty="0"/>
              <a:t>Spain	1.7</a:t>
            </a:r>
          </a:p>
          <a:p>
            <a:r>
              <a:rPr lang="hu-HU" dirty="0" err="1"/>
              <a:t>Czech</a:t>
            </a:r>
            <a:r>
              <a:rPr lang="hu-HU" dirty="0"/>
              <a:t> </a:t>
            </a:r>
            <a:r>
              <a:rPr lang="hu-HU" dirty="0" err="1"/>
              <a:t>Rep</a:t>
            </a:r>
            <a:r>
              <a:rPr lang="hu-HU" dirty="0"/>
              <a:t>.	1.1</a:t>
            </a:r>
          </a:p>
          <a:p>
            <a:r>
              <a:rPr lang="hu-HU" dirty="0" err="1"/>
              <a:t>Portugal</a:t>
            </a:r>
            <a:r>
              <a:rPr lang="hu-HU" dirty="0"/>
              <a:t>	0.5</a:t>
            </a:r>
          </a:p>
          <a:p>
            <a:r>
              <a:rPr lang="hu-HU" dirty="0"/>
              <a:t>Poland	0.0</a:t>
            </a:r>
          </a:p>
          <a:p>
            <a:r>
              <a:rPr lang="hu-HU" dirty="0" err="1"/>
              <a:t>Greece</a:t>
            </a:r>
            <a:r>
              <a:rPr lang="hu-HU" dirty="0"/>
              <a:t>	-0.8</a:t>
            </a:r>
          </a:p>
          <a:p>
            <a:r>
              <a:rPr lang="hu-HU" dirty="0" err="1"/>
              <a:t>Slovak</a:t>
            </a:r>
            <a:r>
              <a:rPr lang="hu-HU" dirty="0"/>
              <a:t> </a:t>
            </a:r>
            <a:r>
              <a:rPr lang="hu-HU" dirty="0" err="1"/>
              <a:t>Rep</a:t>
            </a:r>
            <a:r>
              <a:rPr lang="hu-HU" dirty="0"/>
              <a:t>.	-1.5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9150-867A-46CB-8AD4-F221DEB40EE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02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2DA1-9237-42B5-8F6F-B64E78288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B4CD9-35D5-4385-BFD8-B8A68258A31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864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B4CD9-35D5-4385-BFD8-B8A68258A31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03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B4CD9-35D5-4385-BFD8-B8A68258A311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67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Monetáris politikai kilátások Magyarországon és a visegrádi régióban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DE3CE2-194F-44AA-BEAB-0E6B6ACBA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515" y="284406"/>
            <a:ext cx="3533775" cy="610424"/>
          </a:xfrm>
        </p:spPr>
        <p:txBody>
          <a:bodyPr/>
          <a:lstStyle/>
          <a:p>
            <a:r>
              <a:rPr lang="hu-HU" dirty="0" err="1"/>
              <a:t>Báger</a:t>
            </a:r>
            <a:r>
              <a:rPr lang="hu-HU" dirty="0"/>
              <a:t> Gusztáv |</a:t>
            </a:r>
          </a:p>
          <a:p>
            <a:r>
              <a:rPr lang="hu-HU" dirty="0"/>
              <a:t>Az MNB Monetáris Tanácsának tagja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C66907-A047-4607-939C-2803711A312B}"/>
              </a:ext>
            </a:extLst>
          </p:cNvPr>
          <p:cNvSpPr txBox="1">
            <a:spLocks/>
          </p:cNvSpPr>
          <p:nvPr/>
        </p:nvSpPr>
        <p:spPr>
          <a:xfrm>
            <a:off x="5426710" y="439577"/>
            <a:ext cx="3533775" cy="3000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hu-HU" sz="1500" kern="1200" spc="113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dirty="0"/>
              <a:t>Club Pannónia|2018. November 22.</a:t>
            </a:r>
          </a:p>
        </p:txBody>
      </p:sp>
    </p:spTree>
    <p:extLst>
      <p:ext uri="{BB962C8B-B14F-4D97-AF65-F5344CB8AC3E}">
        <p14:creationId xmlns:p14="http://schemas.microsoft.com/office/powerpoint/2010/main" val="279605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49570D-854D-49E4-BD3C-7419C530D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339" y="5748516"/>
            <a:ext cx="8629813" cy="528691"/>
          </a:xfrm>
        </p:spPr>
        <p:txBody>
          <a:bodyPr>
            <a:noAutofit/>
          </a:bodyPr>
          <a:lstStyle/>
          <a:p>
            <a:pPr algn="r"/>
            <a:r>
              <a:rPr lang="hu-HU" sz="1600" cap="all" spc="113" dirty="0"/>
              <a:t>Az inflációs ráták alakulása (Éves Változás)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76C6-A27F-4B30-B2D4-50928ADC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Az inflációs folyamatokat tekintve érdemi eltérés figyelhető meg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9B95C-BCEB-418B-8A6F-023FBE331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6363" y="6316643"/>
            <a:ext cx="6515789" cy="369333"/>
          </a:xfrm>
        </p:spPr>
        <p:txBody>
          <a:bodyPr/>
          <a:lstStyle/>
          <a:p>
            <a:r>
              <a:rPr lang="hu-HU" dirty="0"/>
              <a:t>Forrás | Eurostat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D68C7F-BB9B-4F9C-A6B4-1F204FF9B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517347"/>
              </p:ext>
            </p:extLst>
          </p:nvPr>
        </p:nvGraphicFramePr>
        <p:xfrm>
          <a:off x="432000" y="117900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09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32F1E1-8E0D-485C-A29E-25B97F76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…Aminek hatására Két régiós jegybank már elkezdte a monetáris kondíciók szigorítását</a:t>
            </a:r>
            <a:endParaRPr lang="en-GB" sz="2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2D1C73-C2EB-4C38-85BC-5A8EA52C74A4}"/>
              </a:ext>
            </a:extLst>
          </p:cNvPr>
          <p:cNvSpPr/>
          <p:nvPr/>
        </p:nvSpPr>
        <p:spPr>
          <a:xfrm>
            <a:off x="4619876" y="1243733"/>
            <a:ext cx="3330501" cy="1008000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schemeClr val="accent4"/>
              </a:solidFill>
            </a:endParaRPr>
          </a:p>
          <a:p>
            <a:pPr algn="ctr"/>
            <a:r>
              <a:rPr lang="hu-HU" sz="1700" dirty="0">
                <a:solidFill>
                  <a:schemeClr val="accent4"/>
                </a:solidFill>
              </a:rPr>
              <a:t>Az erőteljes bérnövekedés és a korona gyengülése okán az inflációt felfelé mutató kockázatok övezik</a:t>
            </a:r>
          </a:p>
          <a:p>
            <a:pPr algn="ctr"/>
            <a:endParaRPr lang="hu-HU" sz="1600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91BBF3-543E-41C7-928B-283C042877DF}"/>
              </a:ext>
            </a:extLst>
          </p:cNvPr>
          <p:cNvGrpSpPr/>
          <p:nvPr/>
        </p:nvGrpSpPr>
        <p:grpSpPr>
          <a:xfrm>
            <a:off x="583565" y="1047012"/>
            <a:ext cx="3567620" cy="1188001"/>
            <a:chOff x="325078" y="941696"/>
            <a:chExt cx="3567620" cy="118800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2386D23-AACA-4980-A82D-98170775A2B6}"/>
                </a:ext>
              </a:extLst>
            </p:cNvPr>
            <p:cNvSpPr/>
            <p:nvPr/>
          </p:nvSpPr>
          <p:spPr>
            <a:xfrm>
              <a:off x="796698" y="1121697"/>
              <a:ext cx="3096000" cy="100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/>
                <a:t>A cseh jegybank ötször emelt kamatot az idén </a:t>
              </a:r>
              <a:endParaRPr lang="en-GB" sz="17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76BB65-F768-405A-9E85-9423A745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078" y="941696"/>
              <a:ext cx="668340" cy="44934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1AD45-9A30-40FD-B7FB-5463C58035BC}"/>
              </a:ext>
            </a:extLst>
          </p:cNvPr>
          <p:cNvGrpSpPr/>
          <p:nvPr/>
        </p:nvGrpSpPr>
        <p:grpSpPr>
          <a:xfrm>
            <a:off x="583565" y="2484903"/>
            <a:ext cx="7455576" cy="1206918"/>
            <a:chOff x="947166" y="3994759"/>
            <a:chExt cx="6750709" cy="12069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4BE4A2-6785-459F-99DC-ED24DFFFC303}"/>
                </a:ext>
              </a:extLst>
            </p:cNvPr>
            <p:cNvSpPr/>
            <p:nvPr/>
          </p:nvSpPr>
          <p:spPr>
            <a:xfrm>
              <a:off x="4601875" y="4193677"/>
              <a:ext cx="3096000" cy="1008000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>
                  <a:solidFill>
                    <a:schemeClr val="accent3"/>
                  </a:solidFill>
                </a:rPr>
                <a:t>Az infláció meghaladja a toleranciasáv felső szélét  </a:t>
              </a:r>
              <a:endParaRPr lang="en-GB" sz="1700" dirty="0">
                <a:solidFill>
                  <a:schemeClr val="accent3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557D13-3F92-442A-B54A-A93BF320B02C}"/>
                </a:ext>
              </a:extLst>
            </p:cNvPr>
            <p:cNvGrpSpPr/>
            <p:nvPr/>
          </p:nvGrpSpPr>
          <p:grpSpPr>
            <a:xfrm>
              <a:off x="947166" y="3994759"/>
              <a:ext cx="3230330" cy="1188000"/>
              <a:chOff x="4779224" y="3961833"/>
              <a:chExt cx="3230330" cy="11880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29BEA6A-80C2-45F0-93A8-D7C91350C33E}"/>
                  </a:ext>
                </a:extLst>
              </p:cNvPr>
              <p:cNvSpPr/>
              <p:nvPr/>
            </p:nvSpPr>
            <p:spPr>
              <a:xfrm>
                <a:off x="5206255" y="4141833"/>
                <a:ext cx="2803299" cy="10080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700" dirty="0"/>
                  <a:t>A román jegybank háromszor emelt kamatot az idei évben</a:t>
                </a:r>
                <a:endParaRPr lang="en-GB" sz="1700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1868F0-9F64-4F09-B7DB-60168718D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9224" y="3961833"/>
                <a:ext cx="602899" cy="439842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F7D2E8-DAF3-497A-8CB6-727908C702FF}"/>
              </a:ext>
            </a:extLst>
          </p:cNvPr>
          <p:cNvGrpSpPr/>
          <p:nvPr/>
        </p:nvGrpSpPr>
        <p:grpSpPr>
          <a:xfrm>
            <a:off x="582930" y="3945263"/>
            <a:ext cx="7454250" cy="1188000"/>
            <a:chOff x="903499" y="2553613"/>
            <a:chExt cx="7454250" cy="11880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78C1EB7-7E90-4FD0-83D0-0523132EB246}"/>
                </a:ext>
              </a:extLst>
            </p:cNvPr>
            <p:cNvSpPr/>
            <p:nvPr/>
          </p:nvSpPr>
          <p:spPr>
            <a:xfrm>
              <a:off x="4992814" y="2733613"/>
              <a:ext cx="3364935" cy="1008000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>
                  <a:solidFill>
                    <a:schemeClr val="accent1"/>
                  </a:solidFill>
                </a:rPr>
                <a:t>A gyors növekedés és béremelkedés ellenére az infláció  mérsékelt</a:t>
              </a:r>
              <a:endParaRPr lang="en-US" sz="1700" dirty="0">
                <a:solidFill>
                  <a:schemeClr val="accent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09FDC4-C1B7-454D-8C63-453BDCA387B0}"/>
                </a:ext>
              </a:extLst>
            </p:cNvPr>
            <p:cNvGrpSpPr/>
            <p:nvPr/>
          </p:nvGrpSpPr>
          <p:grpSpPr>
            <a:xfrm>
              <a:off x="903499" y="2553613"/>
              <a:ext cx="3617696" cy="1188000"/>
              <a:chOff x="310855" y="3754170"/>
              <a:chExt cx="3617696" cy="118800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0B3C203-F201-438F-9CA3-199F66694BA1}"/>
                  </a:ext>
                </a:extLst>
              </p:cNvPr>
              <p:cNvSpPr/>
              <p:nvPr/>
            </p:nvSpPr>
            <p:spPr>
              <a:xfrm>
                <a:off x="783109" y="3934170"/>
                <a:ext cx="3145442" cy="1008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700" dirty="0"/>
                  <a:t>A lengyel jegybank változatlan kamatkondíciókat tart fent 2015 márciusa óta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1248287-14C3-453C-B847-945C632FC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855" y="3754170"/>
                <a:ext cx="666485" cy="480406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C40AB-9D11-4812-B368-A88479A84F68}"/>
              </a:ext>
            </a:extLst>
          </p:cNvPr>
          <p:cNvGrpSpPr/>
          <p:nvPr/>
        </p:nvGrpSpPr>
        <p:grpSpPr>
          <a:xfrm>
            <a:off x="581316" y="5423588"/>
            <a:ext cx="7457825" cy="1138986"/>
            <a:chOff x="1211415" y="5484919"/>
            <a:chExt cx="6861773" cy="11389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3AB308-9E25-406B-B242-5E9AF4CA2A62}"/>
                </a:ext>
              </a:extLst>
            </p:cNvPr>
            <p:cNvGrpSpPr/>
            <p:nvPr/>
          </p:nvGrpSpPr>
          <p:grpSpPr>
            <a:xfrm>
              <a:off x="1211415" y="5484919"/>
              <a:ext cx="3303558" cy="1114633"/>
              <a:chOff x="5043473" y="4010847"/>
              <a:chExt cx="3303558" cy="111463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5580508-0650-43C9-A4B7-0B28F3EFACD9}"/>
                  </a:ext>
                </a:extLst>
              </p:cNvPr>
              <p:cNvSpPr/>
              <p:nvPr/>
            </p:nvSpPr>
            <p:spPr>
              <a:xfrm>
                <a:off x="5452983" y="4117480"/>
                <a:ext cx="2894048" cy="1008000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rgbClr val="0C21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700" dirty="0"/>
                  <a:t>„Az alapkamat jelenlegi szintjének és </a:t>
                </a:r>
              </a:p>
              <a:p>
                <a:pPr algn="ctr"/>
                <a:r>
                  <a:rPr lang="hu-HU" sz="1700" dirty="0"/>
                  <a:t>a laza monetáris kondíciók fenntartása szükséges”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3BDB506-E3D0-4D2E-8B57-0979527E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473" y="4010847"/>
                <a:ext cx="613217" cy="434164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160ADCA-FB9D-4430-8F27-B1922CB21662}"/>
                </a:ext>
              </a:extLst>
            </p:cNvPr>
            <p:cNvSpPr/>
            <p:nvPr/>
          </p:nvSpPr>
          <p:spPr>
            <a:xfrm>
              <a:off x="4977188" y="5615905"/>
              <a:ext cx="3096000" cy="1008000"/>
            </a:xfrm>
            <a:prstGeom prst="round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</a:rPr>
                <a:t>Az inflációs cél fenntartható elérése továbbra is 2019 közepétől várható</a:t>
              </a:r>
              <a:endParaRPr lang="en-GB" sz="17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8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1C758A-D11D-4A58-A798-48F873EA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2200" dirty="0"/>
              <a:t>„</a:t>
            </a:r>
            <a:r>
              <a:rPr lang="en-US" sz="2200" dirty="0"/>
              <a:t>A </a:t>
            </a:r>
            <a:r>
              <a:rPr lang="en-US" sz="2200" dirty="0" err="1"/>
              <a:t>Monetáris</a:t>
            </a:r>
            <a:r>
              <a:rPr lang="en-US" sz="2200" dirty="0"/>
              <a:t> </a:t>
            </a:r>
            <a:r>
              <a:rPr lang="en-US" sz="2200" dirty="0" err="1"/>
              <a:t>Tanács</a:t>
            </a:r>
            <a:r>
              <a:rPr lang="en-US" sz="2200" dirty="0"/>
              <a:t> </a:t>
            </a:r>
            <a:r>
              <a:rPr lang="en-US" sz="2200" dirty="0" err="1"/>
              <a:t>felkészült</a:t>
            </a:r>
            <a:r>
              <a:rPr lang="en-US" sz="2200" dirty="0"/>
              <a:t> a </a:t>
            </a:r>
            <a:r>
              <a:rPr lang="en-US" sz="2200" dirty="0" err="1"/>
              <a:t>monetáris</a:t>
            </a:r>
            <a:r>
              <a:rPr lang="en-US" sz="2200" dirty="0"/>
              <a:t> </a:t>
            </a:r>
            <a:r>
              <a:rPr lang="en-US" sz="2200" dirty="0" err="1"/>
              <a:t>politika</a:t>
            </a:r>
            <a:r>
              <a:rPr lang="en-US" sz="2200" dirty="0"/>
              <a:t> </a:t>
            </a:r>
            <a:r>
              <a:rPr lang="en-US" sz="2200" dirty="0" err="1"/>
              <a:t>fokozatos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óvatos</a:t>
            </a:r>
            <a:r>
              <a:rPr lang="en-US" sz="2200" dirty="0"/>
              <a:t> </a:t>
            </a:r>
            <a:r>
              <a:rPr lang="en-US" sz="2200" dirty="0" err="1"/>
              <a:t>normalizációjára</a:t>
            </a:r>
            <a:r>
              <a:rPr lang="hu-HU" sz="2200" dirty="0"/>
              <a:t>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A6C48F-D7A3-4AD4-B0D9-34F8851D0CEC}"/>
              </a:ext>
            </a:extLst>
          </p:cNvPr>
          <p:cNvSpPr/>
          <p:nvPr/>
        </p:nvSpPr>
        <p:spPr>
          <a:xfrm>
            <a:off x="883706" y="1768168"/>
            <a:ext cx="2845279" cy="1528585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rövid hozamokra ható jegybanki eszköztár egyszerűbbé és átláthatóbbá válik.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9378CA7-6C59-43DA-AD04-A7A5990A156B}"/>
              </a:ext>
            </a:extLst>
          </p:cNvPr>
          <p:cNvSpPr/>
          <p:nvPr/>
        </p:nvSpPr>
        <p:spPr>
          <a:xfrm>
            <a:off x="883706" y="4659246"/>
            <a:ext cx="7586450" cy="113936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 Monetáris Tanács felkészült a monetáris politika fokozatos és óvatos </a:t>
            </a:r>
            <a:r>
              <a:rPr lang="hu-HU" sz="2000" dirty="0" err="1"/>
              <a:t>normalizációjára</a:t>
            </a:r>
            <a:r>
              <a:rPr lang="hu-HU" sz="2000" dirty="0"/>
              <a:t>, amelynek megkezdése az inflációs kilátások függvénye.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4E6FE9-D171-47E2-A035-BD681863D0F5}"/>
              </a:ext>
            </a:extLst>
          </p:cNvPr>
          <p:cNvSpPr/>
          <p:nvPr/>
        </p:nvSpPr>
        <p:spPr>
          <a:xfrm>
            <a:off x="5624877" y="1765993"/>
            <a:ext cx="2845279" cy="1528585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 err="1"/>
              <a:t>hosszú</a:t>
            </a:r>
            <a:r>
              <a:rPr lang="en-US" dirty="0"/>
              <a:t> </a:t>
            </a:r>
            <a:r>
              <a:rPr lang="en-US" dirty="0" err="1"/>
              <a:t>hozamokra</a:t>
            </a:r>
            <a:r>
              <a:rPr lang="en-US" dirty="0"/>
              <a:t> </a:t>
            </a:r>
            <a:r>
              <a:rPr lang="en-US" dirty="0" err="1"/>
              <a:t>ható</a:t>
            </a:r>
            <a:r>
              <a:rPr lang="en-US" dirty="0"/>
              <a:t> </a:t>
            </a:r>
            <a:r>
              <a:rPr lang="en-US" dirty="0" err="1"/>
              <a:t>nemkonvencionális</a:t>
            </a:r>
            <a:r>
              <a:rPr lang="en-US" dirty="0"/>
              <a:t> </a:t>
            </a:r>
            <a:r>
              <a:rPr lang="en-US" dirty="0" err="1"/>
              <a:t>eszköztár</a:t>
            </a:r>
            <a:r>
              <a:rPr lang="en-US" dirty="0"/>
              <a:t> </a:t>
            </a:r>
            <a:r>
              <a:rPr lang="en-US" dirty="0" err="1"/>
              <a:t>finomhangolás</a:t>
            </a:r>
            <a:r>
              <a:rPr lang="hu-HU" dirty="0" err="1"/>
              <a:t>ra</a:t>
            </a:r>
            <a:r>
              <a:rPr lang="hu-HU" dirty="0"/>
              <a:t> kerül.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2F8F38-B184-4042-89C6-3934463F25F2}"/>
              </a:ext>
            </a:extLst>
          </p:cNvPr>
          <p:cNvGrpSpPr/>
          <p:nvPr/>
        </p:nvGrpSpPr>
        <p:grpSpPr>
          <a:xfrm rot="5400000">
            <a:off x="4136313" y="2459827"/>
            <a:ext cx="1126657" cy="3107973"/>
            <a:chOff x="6765782" y="4911491"/>
            <a:chExt cx="503179" cy="1023689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B8EAECCF-1456-4340-B7D5-AD43D6FCF15C}"/>
                </a:ext>
              </a:extLst>
            </p:cNvPr>
            <p:cNvSpPr/>
            <p:nvPr/>
          </p:nvSpPr>
          <p:spPr>
            <a:xfrm rot="17926643">
              <a:off x="6877801" y="4799473"/>
              <a:ext cx="279141" cy="503178"/>
            </a:xfrm>
            <a:prstGeom prst="downArrow">
              <a:avLst/>
            </a:prstGeom>
            <a:solidFill>
              <a:srgbClr val="E572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5FFB1D88-C49B-4D0F-A19B-8171180575CA}"/>
                </a:ext>
              </a:extLst>
            </p:cNvPr>
            <p:cNvSpPr/>
            <p:nvPr/>
          </p:nvSpPr>
          <p:spPr>
            <a:xfrm rot="14505344">
              <a:off x="6877800" y="5544021"/>
              <a:ext cx="279141" cy="503178"/>
            </a:xfrm>
            <a:prstGeom prst="downArrow">
              <a:avLst/>
            </a:prstGeom>
            <a:solidFill>
              <a:srgbClr val="E572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03557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A567D0-782E-4A56-B23C-805DBF9F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A </a:t>
            </a:r>
            <a:r>
              <a:rPr lang="en-US" sz="2200" dirty="0" err="1"/>
              <a:t>Monetáris</a:t>
            </a:r>
            <a:r>
              <a:rPr lang="en-US" sz="2200" dirty="0"/>
              <a:t> </a:t>
            </a:r>
            <a:r>
              <a:rPr lang="en-US" sz="2200" dirty="0" err="1"/>
              <a:t>Tanács</a:t>
            </a:r>
            <a:r>
              <a:rPr lang="en-US" sz="2200" dirty="0"/>
              <a:t> </a:t>
            </a:r>
            <a:r>
              <a:rPr lang="en-US" sz="2200" dirty="0" err="1"/>
              <a:t>áttekintette</a:t>
            </a:r>
            <a:r>
              <a:rPr lang="en-US" sz="2200" dirty="0"/>
              <a:t> </a:t>
            </a:r>
            <a:r>
              <a:rPr lang="en-US" sz="2200" dirty="0" err="1"/>
              <a:t>monetáris</a:t>
            </a:r>
            <a:r>
              <a:rPr lang="en-US" sz="2200" dirty="0"/>
              <a:t> </a:t>
            </a:r>
            <a:r>
              <a:rPr lang="en-US" sz="2200" dirty="0" err="1"/>
              <a:t>politikai</a:t>
            </a:r>
            <a:r>
              <a:rPr lang="en-US" sz="2200" dirty="0"/>
              <a:t> </a:t>
            </a:r>
            <a:r>
              <a:rPr lang="en-US" sz="2200" dirty="0" err="1"/>
              <a:t>eszköztárát</a:t>
            </a:r>
            <a:endParaRPr lang="hu-HU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50365-B0F0-4FEE-8D86-E3565A44DD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6AAC42-530B-40A5-8900-CCE6ADFAC9BB}"/>
              </a:ext>
            </a:extLst>
          </p:cNvPr>
          <p:cNvGrpSpPr/>
          <p:nvPr/>
        </p:nvGrpSpPr>
        <p:grpSpPr>
          <a:xfrm>
            <a:off x="1488691" y="3470630"/>
            <a:ext cx="6600125" cy="868707"/>
            <a:chOff x="2405672" y="1440518"/>
            <a:chExt cx="6238788" cy="5889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3FA0FC8-1C64-4F34-BCF1-00B856F29663}"/>
                </a:ext>
              </a:extLst>
            </p:cNvPr>
            <p:cNvSpPr/>
            <p:nvPr/>
          </p:nvSpPr>
          <p:spPr>
            <a:xfrm>
              <a:off x="2405672" y="1440518"/>
              <a:ext cx="1616301" cy="588907"/>
            </a:xfrm>
            <a:prstGeom prst="roundRect">
              <a:avLst/>
            </a:prstGeom>
            <a:solidFill>
              <a:srgbClr val="F6A800"/>
            </a:solidFill>
            <a:ln>
              <a:solidFill>
                <a:srgbClr val="F6A8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/>
                <a:t>Jelzáloglevél-vásárlási program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FEAD5898-E5D5-416E-821A-99176B984139}"/>
                </a:ext>
              </a:extLst>
            </p:cNvPr>
            <p:cNvSpPr/>
            <p:nvPr/>
          </p:nvSpPr>
          <p:spPr>
            <a:xfrm rot="16200000">
              <a:off x="4263888" y="1504097"/>
              <a:ext cx="279141" cy="503178"/>
            </a:xfrm>
            <a:prstGeom prst="downArrow">
              <a:avLst/>
            </a:prstGeom>
            <a:solidFill>
              <a:srgbClr val="F6A8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F40BC8D-C48E-4008-96B0-6B8E51C114FD}"/>
                </a:ext>
              </a:extLst>
            </p:cNvPr>
            <p:cNvSpPr/>
            <p:nvPr/>
          </p:nvSpPr>
          <p:spPr>
            <a:xfrm>
              <a:off x="4830747" y="1484033"/>
              <a:ext cx="3813713" cy="497191"/>
            </a:xfrm>
            <a:prstGeom prst="roundRect">
              <a:avLst/>
            </a:prstGeom>
            <a:solidFill>
              <a:srgbClr val="DA0000"/>
            </a:solidFill>
            <a:ln>
              <a:solidFill>
                <a:srgbClr val="DA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bg1"/>
                  </a:solidFill>
                </a:rPr>
                <a:t>Két lépcsőben kerül lezárásra, a másodlagos piaci vásárlások 2018. szeptember 30-án </a:t>
              </a:r>
              <a:r>
                <a:rPr lang="hu-HU" sz="1600" dirty="0" err="1">
                  <a:solidFill>
                    <a:schemeClr val="bg1"/>
                  </a:solidFill>
                </a:rPr>
                <a:t>befejeződtek</a:t>
              </a:r>
              <a:endParaRPr lang="hu-H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2DA5F9-D70F-4B6E-9F14-AE44E5577D56}"/>
              </a:ext>
            </a:extLst>
          </p:cNvPr>
          <p:cNvGrpSpPr/>
          <p:nvPr/>
        </p:nvGrpSpPr>
        <p:grpSpPr>
          <a:xfrm>
            <a:off x="1488691" y="1126236"/>
            <a:ext cx="6600125" cy="868707"/>
            <a:chOff x="2405672" y="1440518"/>
            <a:chExt cx="6238788" cy="58890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5849754-8049-4843-A43D-E27AE1DD259E}"/>
                </a:ext>
              </a:extLst>
            </p:cNvPr>
            <p:cNvSpPr/>
            <p:nvPr/>
          </p:nvSpPr>
          <p:spPr>
            <a:xfrm>
              <a:off x="2405672" y="1440518"/>
              <a:ext cx="1616301" cy="588907"/>
            </a:xfrm>
            <a:prstGeom prst="roundRect">
              <a:avLst/>
            </a:prstGeom>
            <a:solidFill>
              <a:srgbClr val="F6A800"/>
            </a:solidFill>
            <a:ln>
              <a:solidFill>
                <a:srgbClr val="F6A8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/>
                <a:t>3 hónapos betéti eszköz</a:t>
              </a: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FCE549B2-90F1-43C6-AB21-D0EABCCAE2BD}"/>
                </a:ext>
              </a:extLst>
            </p:cNvPr>
            <p:cNvSpPr/>
            <p:nvPr/>
          </p:nvSpPr>
          <p:spPr>
            <a:xfrm rot="16200000">
              <a:off x="4263888" y="1504097"/>
              <a:ext cx="279141" cy="503178"/>
            </a:xfrm>
            <a:prstGeom prst="downArrow">
              <a:avLst/>
            </a:prstGeom>
            <a:solidFill>
              <a:srgbClr val="F6A8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F6660B9-F53D-46D0-A2AA-3FA31DC2FBB6}"/>
                </a:ext>
              </a:extLst>
            </p:cNvPr>
            <p:cNvSpPr/>
            <p:nvPr/>
          </p:nvSpPr>
          <p:spPr>
            <a:xfrm>
              <a:off x="4830747" y="1484033"/>
              <a:ext cx="3813713" cy="497191"/>
            </a:xfrm>
            <a:prstGeom prst="roundRect">
              <a:avLst/>
            </a:prstGeom>
            <a:solidFill>
              <a:srgbClr val="DA0000"/>
            </a:solidFill>
            <a:ln>
              <a:solidFill>
                <a:srgbClr val="DA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2018 végi kivezetés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793DF-3C2F-43C5-85EC-984D4B9745DE}"/>
              </a:ext>
            </a:extLst>
          </p:cNvPr>
          <p:cNvGrpSpPr/>
          <p:nvPr/>
        </p:nvGrpSpPr>
        <p:grpSpPr>
          <a:xfrm>
            <a:off x="1488691" y="2293972"/>
            <a:ext cx="6600125" cy="868707"/>
            <a:chOff x="2405672" y="1440518"/>
            <a:chExt cx="6238788" cy="5889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CE9213E-C7F3-4380-AC22-57C0BCB2ED6A}"/>
                </a:ext>
              </a:extLst>
            </p:cNvPr>
            <p:cNvSpPr/>
            <p:nvPr/>
          </p:nvSpPr>
          <p:spPr>
            <a:xfrm>
              <a:off x="2405672" y="1440518"/>
              <a:ext cx="1616301" cy="588907"/>
            </a:xfrm>
            <a:prstGeom prst="roundRect">
              <a:avLst/>
            </a:prstGeom>
            <a:solidFill>
              <a:srgbClr val="F6A800"/>
            </a:solidFill>
            <a:ln>
              <a:solidFill>
                <a:srgbClr val="F6A8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/>
                <a:t>Monetáris politikai célú IRS-eszköz </a:t>
              </a: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C4D62E04-C655-4673-8C65-D38907D137E3}"/>
                </a:ext>
              </a:extLst>
            </p:cNvPr>
            <p:cNvSpPr/>
            <p:nvPr/>
          </p:nvSpPr>
          <p:spPr>
            <a:xfrm rot="16200000">
              <a:off x="4263888" y="1504097"/>
              <a:ext cx="279141" cy="503178"/>
            </a:xfrm>
            <a:prstGeom prst="downArrow">
              <a:avLst/>
            </a:prstGeom>
            <a:solidFill>
              <a:srgbClr val="F6A8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E07D177-25CF-4C06-88DD-5A9B680E2CC4}"/>
                </a:ext>
              </a:extLst>
            </p:cNvPr>
            <p:cNvSpPr/>
            <p:nvPr/>
          </p:nvSpPr>
          <p:spPr>
            <a:xfrm>
              <a:off x="4830747" y="1484033"/>
              <a:ext cx="3813713" cy="497191"/>
            </a:xfrm>
            <a:prstGeom prst="roundRect">
              <a:avLst/>
            </a:prstGeom>
            <a:solidFill>
              <a:srgbClr val="DA0000"/>
            </a:solidFill>
            <a:ln>
              <a:solidFill>
                <a:srgbClr val="DA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2018 végi kivezetés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F6A01-E5CC-44A2-B6B2-F65DDF61EA04}"/>
              </a:ext>
            </a:extLst>
          </p:cNvPr>
          <p:cNvGrpSpPr/>
          <p:nvPr/>
        </p:nvGrpSpPr>
        <p:grpSpPr>
          <a:xfrm>
            <a:off x="38643" y="4520539"/>
            <a:ext cx="9066714" cy="1904398"/>
            <a:chOff x="35961" y="4779565"/>
            <a:chExt cx="9066714" cy="1904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97405F-B48F-4FD3-A0AF-CD074F6B9B98}"/>
                </a:ext>
              </a:extLst>
            </p:cNvPr>
            <p:cNvGrpSpPr/>
            <p:nvPr/>
          </p:nvGrpSpPr>
          <p:grpSpPr>
            <a:xfrm>
              <a:off x="35961" y="4779565"/>
              <a:ext cx="6600125" cy="1904398"/>
              <a:chOff x="1488691" y="4173494"/>
              <a:chExt cx="6600125" cy="19043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EFC7D58-2102-48FF-9BE7-3051B2630120}"/>
                  </a:ext>
                </a:extLst>
              </p:cNvPr>
              <p:cNvGrpSpPr/>
              <p:nvPr/>
            </p:nvGrpSpPr>
            <p:grpSpPr>
              <a:xfrm>
                <a:off x="1488691" y="4173494"/>
                <a:ext cx="6600125" cy="1904398"/>
                <a:chOff x="2395582" y="4279297"/>
                <a:chExt cx="6282625" cy="1037833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EF3B6A35-59B0-4FF6-8AF4-57D593610032}"/>
                    </a:ext>
                  </a:extLst>
                </p:cNvPr>
                <p:cNvSpPr/>
                <p:nvPr/>
              </p:nvSpPr>
              <p:spPr>
                <a:xfrm>
                  <a:off x="2395582" y="4479237"/>
                  <a:ext cx="1634653" cy="588907"/>
                </a:xfrm>
                <a:prstGeom prst="roundRect">
                  <a:avLst/>
                </a:prstGeom>
                <a:solidFill>
                  <a:srgbClr val="E57200"/>
                </a:solidFill>
                <a:ln>
                  <a:solidFill>
                    <a:srgbClr val="E572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NHP fix</a:t>
                  </a:r>
                  <a:endParaRPr lang="hu-HU" b="1" dirty="0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8203912F-7191-48FD-ADA9-09CF95724449}"/>
                    </a:ext>
                  </a:extLst>
                </p:cNvPr>
                <p:cNvSpPr/>
                <p:nvPr/>
              </p:nvSpPr>
              <p:spPr>
                <a:xfrm>
                  <a:off x="4840941" y="4279297"/>
                  <a:ext cx="3837266" cy="47497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dirty="0"/>
                    <a:t>2019 elejétől 1000 milliárd forintos keretösszeggel </a:t>
                  </a: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B4C7E08A-66D3-4E3A-AE0B-2D2C0A2B5440}"/>
                    </a:ext>
                  </a:extLst>
                </p:cNvPr>
                <p:cNvSpPr/>
                <p:nvPr/>
              </p:nvSpPr>
              <p:spPr>
                <a:xfrm>
                  <a:off x="4840941" y="4842158"/>
                  <a:ext cx="3837266" cy="47497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dirty="0"/>
                    <a:t> A többlet pénzmennyiséget az MNB preferenciális betéti eszközzel kivonja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FAA987B-9A0A-4DC4-98DC-C9E189EB3952}"/>
                  </a:ext>
                </a:extLst>
              </p:cNvPr>
              <p:cNvGrpSpPr/>
              <p:nvPr/>
            </p:nvGrpSpPr>
            <p:grpSpPr>
              <a:xfrm>
                <a:off x="3380201" y="4469703"/>
                <a:ext cx="506536" cy="1290875"/>
                <a:chOff x="4172989" y="4195704"/>
                <a:chExt cx="506536" cy="1290875"/>
              </a:xfrm>
            </p:grpSpPr>
            <p:sp>
              <p:nvSpPr>
                <p:cNvPr id="27" name="Arrow: Down 26">
                  <a:extLst>
                    <a:ext uri="{FF2B5EF4-FFF2-40B4-BE49-F238E27FC236}">
                      <a16:creationId xmlns:a16="http://schemas.microsoft.com/office/drawing/2014/main" id="{BB314D30-4716-4F56-8E76-8292E7ED48F0}"/>
                    </a:ext>
                  </a:extLst>
                </p:cNvPr>
                <p:cNvSpPr/>
                <p:nvPr/>
              </p:nvSpPr>
              <p:spPr>
                <a:xfrm rot="15248299">
                  <a:off x="4285007" y="4083686"/>
                  <a:ext cx="279141" cy="503178"/>
                </a:xfrm>
                <a:prstGeom prst="downArrow">
                  <a:avLst/>
                </a:prstGeom>
                <a:solidFill>
                  <a:srgbClr val="E572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8" name="Arrow: Down 27">
                  <a:extLst>
                    <a:ext uri="{FF2B5EF4-FFF2-40B4-BE49-F238E27FC236}">
                      <a16:creationId xmlns:a16="http://schemas.microsoft.com/office/drawing/2014/main" id="{6A75B315-3A27-40F0-B4F8-96375AC36C32}"/>
                    </a:ext>
                  </a:extLst>
                </p:cNvPr>
                <p:cNvSpPr/>
                <p:nvPr/>
              </p:nvSpPr>
              <p:spPr>
                <a:xfrm rot="17171072">
                  <a:off x="4288365" y="5095420"/>
                  <a:ext cx="279141" cy="503178"/>
                </a:xfrm>
                <a:prstGeom prst="downArrow">
                  <a:avLst/>
                </a:prstGeom>
                <a:solidFill>
                  <a:srgbClr val="E572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F8953AF-1B16-4BF8-B4AA-BA94A7690FB1}"/>
                </a:ext>
              </a:extLst>
            </p:cNvPr>
            <p:cNvSpPr/>
            <p:nvPr/>
          </p:nvSpPr>
          <p:spPr>
            <a:xfrm>
              <a:off x="7385413" y="5146450"/>
              <a:ext cx="1717262" cy="108063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/>
                <a:t>Likviditási szempontból semleges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D1166852-5841-43D2-A265-EA38D50A09FD}"/>
                </a:ext>
              </a:extLst>
            </p:cNvPr>
            <p:cNvSpPr/>
            <p:nvPr/>
          </p:nvSpPr>
          <p:spPr>
            <a:xfrm rot="17926643">
              <a:off x="6865524" y="5059399"/>
              <a:ext cx="279141" cy="503178"/>
            </a:xfrm>
            <a:prstGeom prst="downArrow">
              <a:avLst/>
            </a:prstGeom>
            <a:solidFill>
              <a:srgbClr val="E572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162788CE-7165-451C-A206-26759A335FA4}"/>
                </a:ext>
              </a:extLst>
            </p:cNvPr>
            <p:cNvSpPr/>
            <p:nvPr/>
          </p:nvSpPr>
          <p:spPr>
            <a:xfrm rot="14505344">
              <a:off x="6871202" y="5886230"/>
              <a:ext cx="279141" cy="503178"/>
            </a:xfrm>
            <a:prstGeom prst="downArrow">
              <a:avLst/>
            </a:prstGeom>
            <a:solidFill>
              <a:srgbClr val="E572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10021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22CB-8D82-449D-9BF7-DF43D45A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000270"/>
            <a:ext cx="5466430" cy="2857449"/>
          </a:xfrm>
        </p:spPr>
        <p:txBody>
          <a:bodyPr/>
          <a:lstStyle/>
          <a:p>
            <a:r>
              <a:rPr lang="hu-HU" dirty="0"/>
              <a:t>II. Hitelezési fordulat és a gazdasági növekedés ösztönzése Magyarországon</a:t>
            </a:r>
          </a:p>
        </p:txBody>
      </p:sp>
    </p:spTree>
    <p:extLst>
      <p:ext uri="{BB962C8B-B14F-4D97-AF65-F5344CB8AC3E}">
        <p14:creationId xmlns:p14="http://schemas.microsoft.com/office/powerpoint/2010/main" val="369807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AA0CB-6A10-4114-9AE1-4C03295F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hazai monetáris politika legfontosabb eredményei 2013 óta</a:t>
            </a:r>
            <a:endParaRPr lang="en-US" sz="2200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7F47F-9523-4084-9025-B9AFE7FBE1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A48DB5F-277C-4153-AFD3-627BED073E01}"/>
              </a:ext>
            </a:extLst>
          </p:cNvPr>
          <p:cNvGraphicFramePr/>
          <p:nvPr>
            <p:extLst/>
          </p:nvPr>
        </p:nvGraphicFramePr>
        <p:xfrm>
          <a:off x="869659" y="1237609"/>
          <a:ext cx="7620000" cy="491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59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AA0CB-6A10-4114-9AE1-4C03295F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kamatcsökkentéseket három ciklusban hajtotta végre a jegybank…</a:t>
            </a:r>
            <a:endParaRPr lang="en-US" sz="2200" dirty="0"/>
          </a:p>
        </p:txBody>
      </p:sp>
      <p:sp>
        <p:nvSpPr>
          <p:cNvPr id="10" name="Szöveg helye 3">
            <a:extLst>
              <a:ext uri="{FF2B5EF4-FFF2-40B4-BE49-F238E27FC236}">
                <a16:creationId xmlns:a16="http://schemas.microsoft.com/office/drawing/2014/main" id="{E38B750A-E403-4FB3-8AD0-D0FB9414C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16643"/>
            <a:ext cx="3600000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11" name="Szövegdoboz 4">
            <a:extLst>
              <a:ext uri="{FF2B5EF4-FFF2-40B4-BE49-F238E27FC236}">
                <a16:creationId xmlns:a16="http://schemas.microsoft.com/office/drawing/2014/main" id="{9E6620CC-AB2B-4B4A-B3E5-96DEE0BF3A78}"/>
              </a:ext>
            </a:extLst>
          </p:cNvPr>
          <p:cNvSpPr txBox="1"/>
          <p:nvPr/>
        </p:nvSpPr>
        <p:spPr>
          <a:xfrm>
            <a:off x="1422152" y="6131977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2"/>
                </a:solidFill>
              </a:rPr>
              <a:t>A jegybanki alapkamat alakulása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90902-846A-4572-8382-B15ABE5A2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67" y="1710455"/>
            <a:ext cx="6488666" cy="451385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10D828C2-1D88-40D7-8F02-6F99E7406C6E}"/>
              </a:ext>
            </a:extLst>
          </p:cNvPr>
          <p:cNvSpPr txBox="1">
            <a:spLocks/>
          </p:cNvSpPr>
          <p:nvPr/>
        </p:nvSpPr>
        <p:spPr>
          <a:xfrm>
            <a:off x="766679" y="1034456"/>
            <a:ext cx="7610642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dirty="0">
                <a:solidFill>
                  <a:schemeClr val="tx2"/>
                </a:solidFill>
              </a:rPr>
              <a:t>amely nélkül egy deflációs környezet is kialakulhatott volna</a:t>
            </a:r>
          </a:p>
        </p:txBody>
      </p:sp>
    </p:spTree>
    <p:extLst>
      <p:ext uri="{BB962C8B-B14F-4D97-AF65-F5344CB8AC3E}">
        <p14:creationId xmlns:p14="http://schemas.microsoft.com/office/powerpoint/2010/main" val="25948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AA0CB-6A10-4114-9AE1-4C03295F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Az Önfinanszírozási program során csökkent az államadósság-ráta és mérséklődött a devizaarány</a:t>
            </a:r>
            <a:endParaRPr lang="en-US" sz="2200" dirty="0"/>
          </a:p>
        </p:txBody>
      </p:sp>
      <p:sp>
        <p:nvSpPr>
          <p:cNvPr id="10" name="Szöveg helye 3">
            <a:extLst>
              <a:ext uri="{FF2B5EF4-FFF2-40B4-BE49-F238E27FC236}">
                <a16:creationId xmlns:a16="http://schemas.microsoft.com/office/drawing/2014/main" id="{E38B750A-E403-4FB3-8AD0-D0FB9414C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16643"/>
            <a:ext cx="3600000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B748BB5-5D31-40DC-BA14-BB6C58034EEC}"/>
              </a:ext>
            </a:extLst>
          </p:cNvPr>
          <p:cNvSpPr txBox="1"/>
          <p:nvPr/>
        </p:nvSpPr>
        <p:spPr>
          <a:xfrm>
            <a:off x="1939771" y="5858484"/>
            <a:ext cx="706098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b="1" dirty="0">
                <a:solidFill>
                  <a:schemeClr val="tx2"/>
                </a:solidFill>
              </a:rPr>
              <a:t>Az államadósság várható alakulása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AE0B8C13-D0D1-4625-9F32-5C7DC465D5D3}"/>
              </a:ext>
            </a:extLst>
          </p:cNvPr>
          <p:cNvSpPr txBox="1">
            <a:spLocks/>
          </p:cNvSpPr>
          <p:nvPr/>
        </p:nvSpPr>
        <p:spPr>
          <a:xfrm>
            <a:off x="3454534" y="6127980"/>
            <a:ext cx="5546225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előretekintve változatlan, 2016. végi árfolyamon számítva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74405-E4E6-4F9B-88E8-C6F477087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38" y="1287236"/>
            <a:ext cx="7760023" cy="44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AA0CB-6A10-4114-9AE1-4C03295F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Az NHP megállította a vállalati hitelezés visszaesését, elkerültük a hitelpiacok befagyását</a:t>
            </a:r>
            <a:endParaRPr lang="en-US" sz="22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B748BB5-5D31-40DC-BA14-BB6C58034EEC}"/>
              </a:ext>
            </a:extLst>
          </p:cNvPr>
          <p:cNvSpPr txBox="1"/>
          <p:nvPr/>
        </p:nvSpPr>
        <p:spPr>
          <a:xfrm>
            <a:off x="1924968" y="5987333"/>
            <a:ext cx="706098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b="1" dirty="0">
                <a:solidFill>
                  <a:schemeClr val="tx2"/>
                </a:solidFill>
              </a:rPr>
              <a:t>A teljes vállalati és a kkv-szektor hitelállományának éves változása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65CA1851-C7DA-4E3F-ADFA-90042189BF69}"/>
              </a:ext>
            </a:extLst>
          </p:cNvPr>
          <p:cNvSpPr txBox="1">
            <a:spLocks/>
          </p:cNvSpPr>
          <p:nvPr/>
        </p:nvSpPr>
        <p:spPr>
          <a:xfrm>
            <a:off x="5385956" y="6362885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 | ÁKK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001BB-3EE6-4438-8442-ADD54408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006748"/>
            <a:ext cx="6542905" cy="49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925FF1-DE36-4484-AFC6-39600A84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növekedési hitelprogram 2811 milliárd forintnyi új hitelt biztosított a kkv szektor számára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EEF32-5973-443B-A712-D4C78F833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04" y="1025944"/>
            <a:ext cx="6685992" cy="4806112"/>
          </a:xfrm>
          <a:prstGeom prst="rect">
            <a:avLst/>
          </a:prstGeom>
        </p:spPr>
      </p:pic>
      <p:sp>
        <p:nvSpPr>
          <p:cNvPr id="7" name="Szövegdoboz 4">
            <a:extLst>
              <a:ext uri="{FF2B5EF4-FFF2-40B4-BE49-F238E27FC236}">
                <a16:creationId xmlns:a16="http://schemas.microsoft.com/office/drawing/2014/main" id="{218C7C41-41E7-4F1A-81BC-BD388E0D58D2}"/>
              </a:ext>
            </a:extLst>
          </p:cNvPr>
          <p:cNvSpPr txBox="1"/>
          <p:nvPr/>
        </p:nvSpPr>
        <p:spPr>
          <a:xfrm>
            <a:off x="1422152" y="5766275"/>
            <a:ext cx="75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chemeClr val="tx2"/>
                </a:solidFill>
              </a:rPr>
              <a:t>A hitelcélok megoszlása az </a:t>
            </a:r>
            <a:r>
              <a:rPr lang="hu-HU" sz="1600" b="1" dirty="0" err="1">
                <a:solidFill>
                  <a:schemeClr val="tx2"/>
                </a:solidFill>
              </a:rPr>
              <a:t>NHP</a:t>
            </a:r>
            <a:r>
              <a:rPr lang="hu-HU" sz="1600" b="1" dirty="0">
                <a:solidFill>
                  <a:schemeClr val="tx2"/>
                </a:solidFill>
              </a:rPr>
              <a:t> egyes szakaszaiban</a:t>
            </a:r>
          </a:p>
        </p:txBody>
      </p:sp>
      <p:sp>
        <p:nvSpPr>
          <p:cNvPr id="8" name="Szöveg helye 3">
            <a:extLst>
              <a:ext uri="{FF2B5EF4-FFF2-40B4-BE49-F238E27FC236}">
                <a16:creationId xmlns:a16="http://schemas.microsoft.com/office/drawing/2014/main" id="{DD46F711-C5D6-45C6-A93E-77F932199AB6}"/>
              </a:ext>
            </a:extLst>
          </p:cNvPr>
          <p:cNvSpPr txBox="1">
            <a:spLocks/>
          </p:cNvSpPr>
          <p:nvPr/>
        </p:nvSpPr>
        <p:spPr>
          <a:xfrm>
            <a:off x="2296160" y="6071472"/>
            <a:ext cx="6685992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az </a:t>
            </a:r>
            <a:r>
              <a:rPr lang="hu-HU" dirty="0" err="1"/>
              <a:t>NHP</a:t>
            </a:r>
            <a:r>
              <a:rPr lang="hu-HU" dirty="0"/>
              <a:t> második szakaszára vonatkozó adat </a:t>
            </a:r>
            <a:r>
              <a:rPr lang="hu-HU" dirty="0" err="1"/>
              <a:t>tartalmaza</a:t>
            </a:r>
            <a:r>
              <a:rPr lang="hu-HU" dirty="0"/>
              <a:t> az – azzal párhuzamosan futó – </a:t>
            </a:r>
            <a:r>
              <a:rPr lang="hu-HU" dirty="0" err="1"/>
              <a:t>NHP</a:t>
            </a:r>
            <a:r>
              <a:rPr lang="hu-HU" dirty="0"/>
              <a:t>+ konstrukcióban létrejött 23 Mrd forintnyi hitelt is  </a:t>
            </a:r>
          </a:p>
        </p:txBody>
      </p:sp>
    </p:spTree>
    <p:extLst>
      <p:ext uri="{BB962C8B-B14F-4D97-AF65-F5344CB8AC3E}">
        <p14:creationId xmlns:p14="http://schemas.microsoft.com/office/powerpoint/2010/main" val="28633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678C4-B40C-4266-80F3-7014604B32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romanUcPeriod"/>
            </a:pPr>
            <a:r>
              <a:rPr lang="hu-HU" b="1" dirty="0"/>
              <a:t>Az európai gazdasági növekedés motorja továbbra is a Visegrádi Régió</a:t>
            </a:r>
            <a:r>
              <a:rPr lang="hu-HU" dirty="0"/>
              <a:t>, ezáltal a régiós országok fejlettsége közelíti az európai átlagot.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romanUcPeriod"/>
            </a:pPr>
            <a:r>
              <a:rPr lang="hu-HU" dirty="0"/>
              <a:t>Megvalósult a hitelezési fordulat, az NHP növekedési pályára állította a kkv-hitelezés korábbi csökkenő trendjét. Ugyanakkor </a:t>
            </a:r>
            <a:r>
              <a:rPr lang="hu-HU" b="1" dirty="0"/>
              <a:t>fontosa hosszú fix kamatozású hitelek arányának növelése, ezért a Monetáris Tanács 2019 elejétől elindítja az NHP </a:t>
            </a:r>
            <a:r>
              <a:rPr lang="hu-HU" b="1" i="1" dirty="0"/>
              <a:t>fix</a:t>
            </a:r>
            <a:r>
              <a:rPr lang="hu-HU" b="1" dirty="0"/>
              <a:t> konstrukciót</a:t>
            </a:r>
            <a:r>
              <a:rPr lang="hu-HU" dirty="0"/>
              <a:t>.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romanUcPeriod"/>
            </a:pPr>
            <a:r>
              <a:rPr lang="hu-HU" dirty="0"/>
              <a:t>Védelmi vonalaink további megerősítésével készülhetünk fel a következő globális válságra.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romanUcPeriod"/>
            </a:pPr>
            <a:r>
              <a:rPr lang="hu-HU" dirty="0"/>
              <a:t>Az </a:t>
            </a:r>
            <a:r>
              <a:rPr lang="hu-HU" b="1" dirty="0"/>
              <a:t>euroövezethez</a:t>
            </a:r>
            <a:r>
              <a:rPr lang="hu-HU" dirty="0"/>
              <a:t> való csatlakozás nem mindenhol hozta meg a várt felzárkózást, ezért egy </a:t>
            </a:r>
            <a:r>
              <a:rPr lang="hu-HU" b="1" dirty="0"/>
              <a:t>új, kibővített kritériumrendszer szükséges</a:t>
            </a:r>
            <a:r>
              <a:rPr lang="hu-HU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B82939-05D2-488D-8026-2CDAA86B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Bevezető gondolatok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AA7F0-A095-4839-9F7E-187F9892D8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42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9CD258-6AFB-4B76-8223-31CAF07D709C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42548" y="1116279"/>
          <a:ext cx="8059737" cy="122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3C90797-30B2-486C-B887-B9E71BFF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növekedési hitelprogram legfontosabb eredményei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51628-13B4-45A2-A9F7-994CB1EB2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A8C561-1A2B-4121-839E-A6D8A682D6EA}"/>
              </a:ext>
            </a:extLst>
          </p:cNvPr>
          <p:cNvGraphicFramePr/>
          <p:nvPr>
            <p:extLst/>
          </p:nvPr>
        </p:nvGraphicFramePr>
        <p:xfrm>
          <a:off x="442548" y="2342180"/>
          <a:ext cx="7917681" cy="265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CD83DA9-FB2E-4EBF-BD3F-43B36EE4EA59}"/>
              </a:ext>
            </a:extLst>
          </p:cNvPr>
          <p:cNvSpPr/>
          <p:nvPr/>
        </p:nvSpPr>
        <p:spPr>
          <a:xfrm>
            <a:off x="1407959" y="5000601"/>
            <a:ext cx="1971304" cy="1048861"/>
          </a:xfrm>
          <a:prstGeom prst="rect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2013 – 2017 között: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86BFF-5459-4070-B3A4-20D9E59750FD}"/>
              </a:ext>
            </a:extLst>
          </p:cNvPr>
          <p:cNvSpPr/>
          <p:nvPr/>
        </p:nvSpPr>
        <p:spPr>
          <a:xfrm>
            <a:off x="3486764" y="5000602"/>
            <a:ext cx="1971304" cy="1048861"/>
          </a:xfrm>
          <a:prstGeom prst="rect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GDP: +2-2,5 százalékpont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B89E2-1863-4750-A83F-E0E3C6449983}"/>
              </a:ext>
            </a:extLst>
          </p:cNvPr>
          <p:cNvSpPr/>
          <p:nvPr/>
        </p:nvSpPr>
        <p:spPr>
          <a:xfrm>
            <a:off x="5565569" y="5000602"/>
            <a:ext cx="1971304" cy="1048861"/>
          </a:xfrm>
          <a:prstGeom prst="rect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Foglalkoztatás: +20 ezer fő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F65315-57AB-4947-95B0-77AE884DD6F8}"/>
              </a:ext>
            </a:extLst>
          </p:cNvPr>
          <p:cNvSpPr/>
          <p:nvPr/>
        </p:nvSpPr>
        <p:spPr>
          <a:xfrm>
            <a:off x="478174" y="2798640"/>
            <a:ext cx="929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</a:t>
            </a:r>
            <a:endParaRPr lang="hu-HU" sz="4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F9EA4-A2CB-43CB-B118-77C828482DFD}"/>
              </a:ext>
            </a:extLst>
          </p:cNvPr>
          <p:cNvSpPr/>
          <p:nvPr/>
        </p:nvSpPr>
        <p:spPr>
          <a:xfrm>
            <a:off x="628717" y="3899620"/>
            <a:ext cx="6286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4400" b="1" dirty="0">
                <a:solidFill>
                  <a:srgbClr val="00206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</a:t>
            </a:r>
            <a:endParaRPr lang="hu-HU" sz="4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27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B571BD-C56C-479D-8F8A-004DB2CF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2013 utáni monetáris politikai fordulat érdemben támogatta a gazdasági növekedést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0B395-6D15-4DE8-BE54-3C85EBCB0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554E2-2A04-4306-B175-4C730E73A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93" y="1179381"/>
            <a:ext cx="5769745" cy="4705052"/>
          </a:xfrm>
          <a:prstGeom prst="rect">
            <a:avLst/>
          </a:prstGeom>
        </p:spPr>
      </p:pic>
      <p:sp>
        <p:nvSpPr>
          <p:cNvPr id="6" name="Szövegdoboz 4">
            <a:extLst>
              <a:ext uri="{FF2B5EF4-FFF2-40B4-BE49-F238E27FC236}">
                <a16:creationId xmlns:a16="http://schemas.microsoft.com/office/drawing/2014/main" id="{F2B05401-F3E9-4D61-A349-902E5277BC84}"/>
              </a:ext>
            </a:extLst>
          </p:cNvPr>
          <p:cNvSpPr txBox="1"/>
          <p:nvPr/>
        </p:nvSpPr>
        <p:spPr>
          <a:xfrm>
            <a:off x="1422152" y="5884433"/>
            <a:ext cx="75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chemeClr val="tx2"/>
                </a:solidFill>
              </a:rPr>
              <a:t>Az </a:t>
            </a:r>
            <a:r>
              <a:rPr lang="hu-HU" sz="1600" b="1" dirty="0" err="1">
                <a:solidFill>
                  <a:schemeClr val="tx2"/>
                </a:solidFill>
              </a:rPr>
              <a:t>NHP</a:t>
            </a:r>
            <a:r>
              <a:rPr lang="hu-HU" sz="1600" b="1" dirty="0">
                <a:solidFill>
                  <a:schemeClr val="tx2"/>
                </a:solidFill>
              </a:rPr>
              <a:t> és kamatcsökkentés reálgazdasági növekedésre gyakorolt hatása</a:t>
            </a:r>
          </a:p>
        </p:txBody>
      </p:sp>
    </p:spTree>
    <p:extLst>
      <p:ext uri="{BB962C8B-B14F-4D97-AF65-F5344CB8AC3E}">
        <p14:creationId xmlns:p14="http://schemas.microsoft.com/office/powerpoint/2010/main" val="117161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A7AEE0-3517-4ED5-9590-1EDFED24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Ugyanakkor Az NHP kivezetését követően visszaesett a fix kamatozású kkv-hitelek aránya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8A4C-4F5F-462E-9E30-D45FD5F336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90160-50E5-496C-AE6C-28B717A8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77" y="1270832"/>
            <a:ext cx="7104045" cy="50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A7AEE0-3517-4ED5-9590-1EDFED24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fejlett országokban a hazainál jellemzően magasabb a kamatfixálási arány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8A4C-4F5F-462E-9E30-D45FD5F336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3551" y="6316643"/>
            <a:ext cx="7828601" cy="369333"/>
          </a:xfrm>
        </p:spPr>
        <p:txBody>
          <a:bodyPr/>
          <a:lstStyle/>
          <a:p>
            <a:r>
              <a:rPr lang="hu-HU" dirty="0"/>
              <a:t>*Az éven túli fixálású hitelekre részletesebb bontás nem állt rendelkezésre. </a:t>
            </a:r>
          </a:p>
          <a:p>
            <a:r>
              <a:rPr lang="hu-HU" dirty="0"/>
              <a:t>Megjegyzés | 2017. július – 2018. június közötti szerződéskötések. Forrás | nemzeti jegybankok, EKB.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45971-B14A-4CFF-99E9-F4D2DDE5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1287841"/>
            <a:ext cx="6754489" cy="50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22CB-8D82-449D-9BF7-DF43D45A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279577"/>
            <a:ext cx="6677162" cy="2298834"/>
          </a:xfrm>
        </p:spPr>
        <p:txBody>
          <a:bodyPr/>
          <a:lstStyle/>
          <a:p>
            <a:r>
              <a:rPr lang="hu-HU" dirty="0"/>
              <a:t>III. a Védelmi vonalaink további erősítése – Felkészülés Egy globális válságra</a:t>
            </a:r>
          </a:p>
        </p:txBody>
      </p:sp>
    </p:spTree>
    <p:extLst>
      <p:ext uri="{BB962C8B-B14F-4D97-AF65-F5344CB8AC3E}">
        <p14:creationId xmlns:p14="http://schemas.microsoft.com/office/powerpoint/2010/main" val="39184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CE7ED-05FF-4A15-8C4C-0D02138B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Főbb kockázatok a világgazdaságban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029AE-4C02-4AC1-B853-CABA3266CD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CA85FEF-A9F3-4A92-9573-6C783955D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926656"/>
              </p:ext>
            </p:extLst>
          </p:nvPr>
        </p:nvGraphicFramePr>
        <p:xfrm>
          <a:off x="640022" y="1208982"/>
          <a:ext cx="8503978" cy="495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64A7223-A570-45FE-9B88-0EB7E10A46CF}"/>
              </a:ext>
            </a:extLst>
          </p:cNvPr>
          <p:cNvGrpSpPr/>
          <p:nvPr/>
        </p:nvGrpSpPr>
        <p:grpSpPr>
          <a:xfrm>
            <a:off x="5382152" y="2767773"/>
            <a:ext cx="1597540" cy="1836253"/>
            <a:chOff x="1277357" y="1569349"/>
            <a:chExt cx="1597540" cy="1836253"/>
          </a:xfrm>
          <a:solidFill>
            <a:schemeClr val="accent2"/>
          </a:solidFill>
        </p:grpSpPr>
        <p:sp>
          <p:nvSpPr>
            <p:cNvPr id="7" name="Hatszög 6">
              <a:extLst>
                <a:ext uri="{FF2B5EF4-FFF2-40B4-BE49-F238E27FC236}">
                  <a16:creationId xmlns:a16="http://schemas.microsoft.com/office/drawing/2014/main" id="{1FBEFFAA-A391-4980-9C08-01979F334BC2}"/>
                </a:ext>
              </a:extLst>
            </p:cNvPr>
            <p:cNvSpPr/>
            <p:nvPr/>
          </p:nvSpPr>
          <p:spPr>
            <a:xfrm rot="5400000">
              <a:off x="1158000" y="1688706"/>
              <a:ext cx="1836253" cy="159754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696654"/>
                <a:satOff val="-35426"/>
                <a:lumOff val="49643"/>
                <a:alphaOff val="0"/>
              </a:schemeClr>
            </a:fillRef>
            <a:effectRef idx="0">
              <a:schemeClr val="accent1">
                <a:shade val="50000"/>
                <a:hueOff val="696654"/>
                <a:satOff val="-35426"/>
                <a:lumOff val="496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atszög 4">
              <a:extLst>
                <a:ext uri="{FF2B5EF4-FFF2-40B4-BE49-F238E27FC236}">
                  <a16:creationId xmlns:a16="http://schemas.microsoft.com/office/drawing/2014/main" id="{FB25FA4A-9BD8-4B99-AEDE-A7C0999AE668}"/>
                </a:ext>
              </a:extLst>
            </p:cNvPr>
            <p:cNvSpPr txBox="1"/>
            <p:nvPr/>
          </p:nvSpPr>
          <p:spPr>
            <a:xfrm>
              <a:off x="1526306" y="1855499"/>
              <a:ext cx="1099640" cy="1263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b="1" kern="1200" dirty="0"/>
                <a:t>Brexit</a:t>
              </a: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E4F7D68A-6422-4A64-9808-BE347D7001CD}"/>
              </a:ext>
            </a:extLst>
          </p:cNvPr>
          <p:cNvGrpSpPr/>
          <p:nvPr/>
        </p:nvGrpSpPr>
        <p:grpSpPr>
          <a:xfrm>
            <a:off x="1030918" y="4317878"/>
            <a:ext cx="1597540" cy="1836253"/>
            <a:chOff x="1277357" y="1569349"/>
            <a:chExt cx="1597540" cy="1836253"/>
          </a:xfrm>
          <a:solidFill>
            <a:schemeClr val="accent2"/>
          </a:solidFill>
        </p:grpSpPr>
        <p:sp>
          <p:nvSpPr>
            <p:cNvPr id="10" name="Hatszög 9">
              <a:extLst>
                <a:ext uri="{FF2B5EF4-FFF2-40B4-BE49-F238E27FC236}">
                  <a16:creationId xmlns:a16="http://schemas.microsoft.com/office/drawing/2014/main" id="{32FD40C7-292B-4E6A-8892-41D218BFBED8}"/>
                </a:ext>
              </a:extLst>
            </p:cNvPr>
            <p:cNvSpPr/>
            <p:nvPr/>
          </p:nvSpPr>
          <p:spPr>
            <a:xfrm rot="5400000">
              <a:off x="1158000" y="1688706"/>
              <a:ext cx="1836253" cy="159754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696654"/>
                <a:satOff val="-35426"/>
                <a:lumOff val="49643"/>
                <a:alphaOff val="0"/>
              </a:schemeClr>
            </a:fillRef>
            <a:effectRef idx="0">
              <a:schemeClr val="accent1">
                <a:shade val="50000"/>
                <a:hueOff val="696654"/>
                <a:satOff val="-35426"/>
                <a:lumOff val="496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atszög 4">
              <a:extLst>
                <a:ext uri="{FF2B5EF4-FFF2-40B4-BE49-F238E27FC236}">
                  <a16:creationId xmlns:a16="http://schemas.microsoft.com/office/drawing/2014/main" id="{37906876-91C0-4C6B-82B0-897EA6538F2C}"/>
                </a:ext>
              </a:extLst>
            </p:cNvPr>
            <p:cNvSpPr txBox="1"/>
            <p:nvPr/>
          </p:nvSpPr>
          <p:spPr>
            <a:xfrm>
              <a:off x="1526306" y="1855499"/>
              <a:ext cx="1099640" cy="1263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b="1" dirty="0"/>
                <a:t>Kína és India árnyékbank-rendszere</a:t>
              </a:r>
              <a:endParaRPr lang="hu-HU" sz="1600" b="1" kern="1200" dirty="0"/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87EAA5C4-5267-4138-8FDC-F7F69F337743}"/>
              </a:ext>
            </a:extLst>
          </p:cNvPr>
          <p:cNvGrpSpPr/>
          <p:nvPr/>
        </p:nvGrpSpPr>
        <p:grpSpPr>
          <a:xfrm>
            <a:off x="6293703" y="1208598"/>
            <a:ext cx="1597540" cy="1836253"/>
            <a:chOff x="1277357" y="1569349"/>
            <a:chExt cx="1597540" cy="1836253"/>
          </a:xfrm>
          <a:solidFill>
            <a:schemeClr val="accent2">
              <a:lumMod val="75000"/>
            </a:schemeClr>
          </a:solidFill>
        </p:grpSpPr>
        <p:sp>
          <p:nvSpPr>
            <p:cNvPr id="13" name="Hatszög 12">
              <a:extLst>
                <a:ext uri="{FF2B5EF4-FFF2-40B4-BE49-F238E27FC236}">
                  <a16:creationId xmlns:a16="http://schemas.microsoft.com/office/drawing/2014/main" id="{A76D9ECB-A2D0-4867-A75C-AF680507976C}"/>
                </a:ext>
              </a:extLst>
            </p:cNvPr>
            <p:cNvSpPr/>
            <p:nvPr/>
          </p:nvSpPr>
          <p:spPr>
            <a:xfrm rot="5400000">
              <a:off x="1158000" y="1688706"/>
              <a:ext cx="1836253" cy="159754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696654"/>
                <a:satOff val="-35426"/>
                <a:lumOff val="49643"/>
                <a:alphaOff val="0"/>
              </a:schemeClr>
            </a:fillRef>
            <a:effectRef idx="0">
              <a:schemeClr val="accent1">
                <a:shade val="50000"/>
                <a:hueOff val="696654"/>
                <a:satOff val="-35426"/>
                <a:lumOff val="496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atszög 4">
              <a:extLst>
                <a:ext uri="{FF2B5EF4-FFF2-40B4-BE49-F238E27FC236}">
                  <a16:creationId xmlns:a16="http://schemas.microsoft.com/office/drawing/2014/main" id="{C5DB3E08-4650-48AD-B021-8DC63ACCAAA6}"/>
                </a:ext>
              </a:extLst>
            </p:cNvPr>
            <p:cNvSpPr txBox="1"/>
            <p:nvPr/>
          </p:nvSpPr>
          <p:spPr>
            <a:xfrm>
              <a:off x="1526306" y="1855499"/>
              <a:ext cx="1099640" cy="1263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b="1" dirty="0"/>
                <a:t>Olasz költségvetés</a:t>
              </a:r>
              <a:endParaRPr lang="hu-HU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029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78D7D7C9-42C9-4EEC-ADF8-4B7682DB0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208"/>
            <a:ext cx="9144000" cy="4657584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72CA8754-4813-4832-8961-8085ED83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31" y="329257"/>
            <a:ext cx="7706436" cy="612000"/>
          </a:xfrm>
        </p:spPr>
        <p:txBody>
          <a:bodyPr>
            <a:noAutofit/>
          </a:bodyPr>
          <a:lstStyle/>
          <a:p>
            <a:r>
              <a:rPr lang="hu-HU" sz="2000" dirty="0"/>
              <a:t>Az aggregált sérülékenységi mutatókban jól teljesít a régiónk, benne Magyarország is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4A29062-95D2-4CF6-8FD7-78039ED8A25E}"/>
              </a:ext>
            </a:extLst>
          </p:cNvPr>
          <p:cNvSpPr txBox="1">
            <a:spLocks/>
          </p:cNvSpPr>
          <p:nvPr/>
        </p:nvSpPr>
        <p:spPr>
          <a:xfrm>
            <a:off x="616055" y="6083764"/>
            <a:ext cx="8414489" cy="4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r"/>
            <a:r>
              <a:rPr lang="hu-HU" sz="1600" dirty="0"/>
              <a:t>Aggregált sérülékenységi rangsor számos elemzőház besorolása alapján</a:t>
            </a:r>
            <a:endParaRPr lang="en-GB" sz="160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639ECEE-FD9B-4721-BAAB-031B00FD34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8936" y="6450777"/>
            <a:ext cx="4320700" cy="369333"/>
          </a:xfrm>
        </p:spPr>
        <p:txBody>
          <a:bodyPr/>
          <a:lstStyle/>
          <a:p>
            <a:r>
              <a:rPr lang="hu-HU" dirty="0"/>
              <a:t>Forrás </a:t>
            </a:r>
            <a:r>
              <a:rPr lang="en-GB" dirty="0"/>
              <a:t>| </a:t>
            </a:r>
            <a:r>
              <a:rPr lang="hu-HU" dirty="0"/>
              <a:t>Elemzőházak</a:t>
            </a:r>
            <a:endParaRPr lang="en-GB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211FF5B-A000-470A-A9F1-9DE558C61AF3}"/>
              </a:ext>
            </a:extLst>
          </p:cNvPr>
          <p:cNvSpPr txBox="1"/>
          <p:nvPr/>
        </p:nvSpPr>
        <p:spPr>
          <a:xfrm>
            <a:off x="6583543" y="4429894"/>
            <a:ext cx="145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Legsérülékenyebb</a:t>
            </a:r>
          </a:p>
          <a:p>
            <a:r>
              <a:rPr lang="hu-HU" sz="1200" b="1" dirty="0"/>
              <a:t>országok</a:t>
            </a:r>
            <a:endParaRPr lang="en-GB" sz="1200" b="1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4873A96-328B-4F41-82D2-5B25DC283703}"/>
              </a:ext>
            </a:extLst>
          </p:cNvPr>
          <p:cNvSpPr txBox="1"/>
          <p:nvPr/>
        </p:nvSpPr>
        <p:spPr>
          <a:xfrm>
            <a:off x="6583543" y="5414464"/>
            <a:ext cx="145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Kevésbé sérülékeny országok</a:t>
            </a:r>
            <a:endParaRPr lang="en-GB" sz="1200" b="1" dirty="0"/>
          </a:p>
        </p:txBody>
      </p:sp>
      <p:pic>
        <p:nvPicPr>
          <p:cNvPr id="20" name="Tartalom helye 6">
            <a:extLst>
              <a:ext uri="{FF2B5EF4-FFF2-40B4-BE49-F238E27FC236}">
                <a16:creationId xmlns:a16="http://schemas.microsoft.com/office/drawing/2014/main" id="{206E8E70-83D2-4210-9DD7-89316C9A13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40063" t="49724" r="13043" b="9058"/>
          <a:stretch/>
        </p:blipFill>
        <p:spPr>
          <a:xfrm>
            <a:off x="1935759" y="1262983"/>
            <a:ext cx="2347736" cy="15281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420A30F5-77EE-4DEE-9AE4-82B642F85BAC}"/>
              </a:ext>
            </a:extLst>
          </p:cNvPr>
          <p:cNvSpPr/>
          <p:nvPr/>
        </p:nvSpPr>
        <p:spPr>
          <a:xfrm>
            <a:off x="4860506" y="1942011"/>
            <a:ext cx="843607" cy="4789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145CE13A-B51C-4503-B918-F4E7D5210FC6}"/>
              </a:ext>
            </a:extLst>
          </p:cNvPr>
          <p:cNvCxnSpPr>
            <a:cxnSpLocks/>
          </p:cNvCxnSpPr>
          <p:nvPr/>
        </p:nvCxnSpPr>
        <p:spPr>
          <a:xfrm flipH="1" flipV="1">
            <a:off x="4283495" y="1262983"/>
            <a:ext cx="577012" cy="679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EE1A700D-BDE9-4BEE-A05F-EB9CEBB66F82}"/>
              </a:ext>
            </a:extLst>
          </p:cNvPr>
          <p:cNvCxnSpPr>
            <a:cxnSpLocks/>
          </p:cNvCxnSpPr>
          <p:nvPr/>
        </p:nvCxnSpPr>
        <p:spPr>
          <a:xfrm flipH="1">
            <a:off x="4283495" y="2420983"/>
            <a:ext cx="577011" cy="37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yíl: lefelé mutató 1">
            <a:extLst>
              <a:ext uri="{FF2B5EF4-FFF2-40B4-BE49-F238E27FC236}">
                <a16:creationId xmlns:a16="http://schemas.microsoft.com/office/drawing/2014/main" id="{AB87AE44-9D0C-45EC-94D9-4095E3B0DF22}"/>
              </a:ext>
            </a:extLst>
          </p:cNvPr>
          <p:cNvSpPr/>
          <p:nvPr/>
        </p:nvSpPr>
        <p:spPr>
          <a:xfrm>
            <a:off x="6041877" y="4495088"/>
            <a:ext cx="541666" cy="129730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31000">
                <a:schemeClr val="accent6">
                  <a:lumMod val="45000"/>
                  <a:lumOff val="55000"/>
                </a:schemeClr>
              </a:gs>
              <a:gs pos="67000">
                <a:schemeClr val="accent5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209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3C521-1B91-46F1-A919-86297A04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versenyképesség mellett más tényezők is fontosak a felkészülés során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1DF7-2104-4DAB-8CB4-FBE0E42A7B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CBCAB-A62B-4C08-A381-E33A6E652C9F}"/>
              </a:ext>
            </a:extLst>
          </p:cNvPr>
          <p:cNvSpPr/>
          <p:nvPr/>
        </p:nvSpPr>
        <p:spPr>
          <a:xfrm>
            <a:off x="281353" y="2639831"/>
            <a:ext cx="2431701" cy="1959428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6350" stA="52000" endA="300" endPos="24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Versenyképesség javítása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D3595D25-1694-4768-8DBF-715E11232EDB}"/>
              </a:ext>
            </a:extLst>
          </p:cNvPr>
          <p:cNvSpPr/>
          <p:nvPr/>
        </p:nvSpPr>
        <p:spPr>
          <a:xfrm>
            <a:off x="2853731" y="3135050"/>
            <a:ext cx="1065125" cy="1014883"/>
          </a:xfrm>
          <a:prstGeom prst="mathPlus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AAEAC-C9B3-470E-934E-FDE89C735CDA}"/>
              </a:ext>
            </a:extLst>
          </p:cNvPr>
          <p:cNvSpPr/>
          <p:nvPr/>
        </p:nvSpPr>
        <p:spPr>
          <a:xfrm>
            <a:off x="4059533" y="1580394"/>
            <a:ext cx="4602145" cy="612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Adósságállomány további csökkentése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A7D62-B51C-4405-BEEA-DE9B9DFB9758}"/>
              </a:ext>
            </a:extLst>
          </p:cNvPr>
          <p:cNvSpPr/>
          <p:nvPr/>
        </p:nvSpPr>
        <p:spPr>
          <a:xfrm>
            <a:off x="4059533" y="2500104"/>
            <a:ext cx="4602145" cy="612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Kiegyensúlyozott költségvetés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1AEA3B-D350-4D36-A6E0-E2B58A265963}"/>
              </a:ext>
            </a:extLst>
          </p:cNvPr>
          <p:cNvSpPr/>
          <p:nvPr/>
        </p:nvSpPr>
        <p:spPr>
          <a:xfrm>
            <a:off x="4059533" y="3458952"/>
            <a:ext cx="4602145" cy="612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Okos pénzügyi szabályozás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E7B19-0F4E-4D14-A0FA-790A94BA07ED}"/>
              </a:ext>
            </a:extLst>
          </p:cNvPr>
          <p:cNvSpPr/>
          <p:nvPr/>
        </p:nvSpPr>
        <p:spPr>
          <a:xfrm>
            <a:off x="4059533" y="4359607"/>
            <a:ext cx="4602145" cy="612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Folyó fizetési mérleg többletének fenntartása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21864-6A63-4371-BB7A-38D4EC6D46F3}"/>
              </a:ext>
            </a:extLst>
          </p:cNvPr>
          <p:cNvSpPr/>
          <p:nvPr/>
        </p:nvSpPr>
        <p:spPr>
          <a:xfrm>
            <a:off x="4059532" y="5277606"/>
            <a:ext cx="4602145" cy="612000"/>
          </a:xfrm>
          <a:prstGeom prst="rect">
            <a:avLst/>
          </a:prstGeom>
          <a:solidFill>
            <a:schemeClr val="accent1"/>
          </a:solidFill>
          <a:ln>
            <a:solidFill>
              <a:srgbClr val="0F295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Politikai stabilitás</a:t>
            </a:r>
          </a:p>
        </p:txBody>
      </p:sp>
    </p:spTree>
    <p:extLst>
      <p:ext uri="{BB962C8B-B14F-4D97-AF65-F5344CB8AC3E}">
        <p14:creationId xmlns:p14="http://schemas.microsoft.com/office/powerpoint/2010/main" val="339176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22CB-8D82-449D-9BF7-DF43D45A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38191"/>
            <a:ext cx="5466430" cy="1181606"/>
          </a:xfrm>
        </p:spPr>
        <p:txBody>
          <a:bodyPr/>
          <a:lstStyle/>
          <a:p>
            <a:r>
              <a:rPr lang="hu-HU" dirty="0"/>
              <a:t>IV. Az eurobevezetés megítélése a régióban </a:t>
            </a:r>
          </a:p>
        </p:txBody>
      </p:sp>
    </p:spTree>
    <p:extLst>
      <p:ext uri="{BB962C8B-B14F-4D97-AF65-F5344CB8AC3E}">
        <p14:creationId xmlns:p14="http://schemas.microsoft.com/office/powerpoint/2010/main" val="97894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4952AB-D6E8-4DA7-B589-F18FDB7B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Az övezethez való korai csatlakozás nem mindenhol hozta meg a várt felzárkózást</a:t>
            </a:r>
          </a:p>
        </p:txBody>
      </p:sp>
      <p:sp>
        <p:nvSpPr>
          <p:cNvPr id="6" name="Szövegdoboz 4">
            <a:extLst>
              <a:ext uri="{FF2B5EF4-FFF2-40B4-BE49-F238E27FC236}">
                <a16:creationId xmlns:a16="http://schemas.microsoft.com/office/drawing/2014/main" id="{26AE51D2-3BD7-4892-9E41-36EBAF9E554E}"/>
              </a:ext>
            </a:extLst>
          </p:cNvPr>
          <p:cNvSpPr txBox="1"/>
          <p:nvPr/>
        </p:nvSpPr>
        <p:spPr>
          <a:xfrm>
            <a:off x="1422152" y="5598932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2"/>
                </a:solidFill>
              </a:rPr>
              <a:t>Reálgazdasági konvergencia az eurozóna gazdaságaiban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3D2F7-8145-4D96-B7B3-807509CA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5" y="1104586"/>
            <a:ext cx="4342605" cy="394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2AA9A-595F-4A36-961B-3E60D230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90" y="1104587"/>
            <a:ext cx="4424062" cy="3949162"/>
          </a:xfrm>
          <a:prstGeom prst="rect">
            <a:avLst/>
          </a:prstGeom>
        </p:spPr>
      </p:pic>
      <p:sp>
        <p:nvSpPr>
          <p:cNvPr id="9" name="Szövegdoboz 4">
            <a:extLst>
              <a:ext uri="{FF2B5EF4-FFF2-40B4-BE49-F238E27FC236}">
                <a16:creationId xmlns:a16="http://schemas.microsoft.com/office/drawing/2014/main" id="{BA9323E2-D622-4819-9741-128F10ECC4EE}"/>
              </a:ext>
            </a:extLst>
          </p:cNvPr>
          <p:cNvSpPr txBox="1"/>
          <p:nvPr/>
        </p:nvSpPr>
        <p:spPr>
          <a:xfrm>
            <a:off x="1370506" y="5125318"/>
            <a:ext cx="197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2"/>
                </a:solidFill>
              </a:rPr>
              <a:t>Korán csatlakozók</a:t>
            </a:r>
          </a:p>
        </p:txBody>
      </p:sp>
      <p:sp>
        <p:nvSpPr>
          <p:cNvPr id="10" name="Szövegdoboz 4">
            <a:extLst>
              <a:ext uri="{FF2B5EF4-FFF2-40B4-BE49-F238E27FC236}">
                <a16:creationId xmlns:a16="http://schemas.microsoft.com/office/drawing/2014/main" id="{CE4D2667-034E-49DB-AAF2-73E6FB961896}"/>
              </a:ext>
            </a:extLst>
          </p:cNvPr>
          <p:cNvSpPr txBox="1"/>
          <p:nvPr/>
        </p:nvSpPr>
        <p:spPr>
          <a:xfrm>
            <a:off x="5788019" y="5125318"/>
            <a:ext cx="230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2"/>
                </a:solidFill>
              </a:rPr>
              <a:t>2005 után csatlakozók</a:t>
            </a:r>
          </a:p>
        </p:txBody>
      </p:sp>
      <p:sp>
        <p:nvSpPr>
          <p:cNvPr id="11" name="Szövegdoboz 4">
            <a:extLst>
              <a:ext uri="{FF2B5EF4-FFF2-40B4-BE49-F238E27FC236}">
                <a16:creationId xmlns:a16="http://schemas.microsoft.com/office/drawing/2014/main" id="{32AE0B53-68FD-4614-9932-27B52B7705CE}"/>
              </a:ext>
            </a:extLst>
          </p:cNvPr>
          <p:cNvSpPr txBox="1"/>
          <p:nvPr/>
        </p:nvSpPr>
        <p:spPr>
          <a:xfrm>
            <a:off x="1422152" y="5880854"/>
            <a:ext cx="7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>
                <a:solidFill>
                  <a:schemeClr val="tx2"/>
                </a:solidFill>
              </a:rPr>
              <a:t>Megjegyzés: egy főre jutó GDP az eurozóna magországainak átlaga = 100 (Magországok: Németország, Franciaország, Ausztria, Hollandia, Belgium)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B68C04-C904-469B-AFD2-50FAEEE1B6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1702" y="6404074"/>
            <a:ext cx="3600450" cy="369887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WDI</a:t>
            </a:r>
            <a:r>
              <a:rPr lang="hu-HU" dirty="0"/>
              <a:t>, MNB számítás</a:t>
            </a:r>
          </a:p>
        </p:txBody>
      </p:sp>
    </p:spTree>
    <p:extLst>
      <p:ext uri="{BB962C8B-B14F-4D97-AF65-F5344CB8AC3E}">
        <p14:creationId xmlns:p14="http://schemas.microsoft.com/office/powerpoint/2010/main" val="286098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22CB-8D82-449D-9BF7-DF43D45A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dirty="0"/>
              <a:t>I. A visegrádi régió makrogazdasági helyzete</a:t>
            </a:r>
          </a:p>
        </p:txBody>
      </p:sp>
    </p:spTree>
    <p:extLst>
      <p:ext uri="{BB962C8B-B14F-4D97-AF65-F5344CB8AC3E}">
        <p14:creationId xmlns:p14="http://schemas.microsoft.com/office/powerpoint/2010/main" val="1161388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0B6372-9B9A-4837-AEA4-F7FE62C1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Az euro bevezetésének potenciális előnyei és kockázatai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44521-78D7-4724-9C13-636EF88CFA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5BF462-A151-447D-B17D-DD7BB531B91A}"/>
              </a:ext>
            </a:extLst>
          </p:cNvPr>
          <p:cNvGraphicFramePr/>
          <p:nvPr>
            <p:extLst/>
          </p:nvPr>
        </p:nvGraphicFramePr>
        <p:xfrm>
          <a:off x="279699" y="1124273"/>
          <a:ext cx="8702453" cy="541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0572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E1BE68-D283-446E-A1ED-D62F1E3E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maastrichti kritériumok teljesítése önmagában nem elegendő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0D07FE-D663-4FD8-A7F3-52FEB5D10C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A maastrichti kritériumok a költségvetési fenntarthatóságra fókuszáltak.</a:t>
            </a:r>
          </a:p>
          <a:p>
            <a:endParaRPr lang="hu-H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Ugyanakkor kiemelt hangsúly kell, hogy kerüljön a magánadósságok alakulására és a </a:t>
            </a:r>
            <a:r>
              <a:rPr lang="hu-HU" sz="1800" dirty="0" err="1"/>
              <a:t>prudenciális</a:t>
            </a:r>
            <a:r>
              <a:rPr lang="hu-HU" sz="1800" dirty="0"/>
              <a:t> eszköztárra.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101CE3-1E37-400C-A689-98753A2202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0027" y="6420330"/>
            <a:ext cx="3600000" cy="369333"/>
          </a:xfrm>
        </p:spPr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886D0-D614-4444-9960-963378C21A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772" y="5197385"/>
            <a:ext cx="4535091" cy="864256"/>
          </a:xfrm>
        </p:spPr>
        <p:txBody>
          <a:bodyPr>
            <a:normAutofit/>
          </a:bodyPr>
          <a:lstStyle/>
          <a:p>
            <a:r>
              <a:rPr lang="hu-HU" dirty="0"/>
              <a:t>GDP-arányos magán- és államadósság a déli államokban 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D3E2E5A-1FE5-49E8-93DA-28A7FB5114A3}"/>
              </a:ext>
            </a:extLst>
          </p:cNvPr>
          <p:cNvSpPr/>
          <p:nvPr/>
        </p:nvSpPr>
        <p:spPr>
          <a:xfrm>
            <a:off x="6867298" y="5002706"/>
            <a:ext cx="645459" cy="580912"/>
          </a:xfrm>
          <a:prstGeom prst="down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B8841-84B4-4404-98EC-7B5AD2E8CB28}"/>
              </a:ext>
            </a:extLst>
          </p:cNvPr>
          <p:cNvSpPr txBox="1"/>
          <p:nvPr/>
        </p:nvSpPr>
        <p:spPr>
          <a:xfrm>
            <a:off x="5331836" y="5770206"/>
            <a:ext cx="370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</a:rPr>
              <a:t>KIBŐVÍTETT ÚJ KRITÉRIUMRENDSZER SZÜKSÉGES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5ED10-AA25-42AA-B1AD-4FB7CEBA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0215"/>
            <a:ext cx="5052420" cy="32624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ED6D9E-AA33-431E-8EFD-C5B5D7CDFA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098571-D29B-40CA-81AF-9A49192B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" y="4483040"/>
            <a:ext cx="1018120" cy="323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E03E83-D1D2-4159-8FA5-F39D4A632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84" y="4483040"/>
            <a:ext cx="1097375" cy="329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223E5F-EDFA-45F8-A575-8CD87E3D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377" y="4474105"/>
            <a:ext cx="1097375" cy="3231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BBB54D-93F4-4A2F-ADD1-7E54DC367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875" y="4474105"/>
            <a:ext cx="1097375" cy="323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EFF53B-53E7-4F42-B5F1-CB41DFEA9945}"/>
              </a:ext>
            </a:extLst>
          </p:cNvPr>
          <p:cNvSpPr txBox="1"/>
          <p:nvPr/>
        </p:nvSpPr>
        <p:spPr>
          <a:xfrm>
            <a:off x="63249" y="2114188"/>
            <a:ext cx="56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105%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8C808C-4606-473E-9D03-299D4CB99E0C}"/>
              </a:ext>
            </a:extLst>
          </p:cNvPr>
          <p:cNvSpPr txBox="1"/>
          <p:nvPr/>
        </p:nvSpPr>
        <p:spPr>
          <a:xfrm>
            <a:off x="478174" y="1781011"/>
            <a:ext cx="56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166%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717F0-81BE-49E2-8B35-179A4E70AD72}"/>
              </a:ext>
            </a:extLst>
          </p:cNvPr>
          <p:cNvSpPr txBox="1"/>
          <p:nvPr/>
        </p:nvSpPr>
        <p:spPr>
          <a:xfrm>
            <a:off x="1344949" y="2423959"/>
            <a:ext cx="56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45,9%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FE8CF6-2C0A-4A9B-901A-A3BEE7E25A2A}"/>
              </a:ext>
            </a:extLst>
          </p:cNvPr>
          <p:cNvSpPr txBox="1"/>
          <p:nvPr/>
        </p:nvSpPr>
        <p:spPr>
          <a:xfrm>
            <a:off x="1790745" y="2229281"/>
            <a:ext cx="56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84,6%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493B6-F294-4FF7-BD78-898181129F68}"/>
              </a:ext>
            </a:extLst>
          </p:cNvPr>
          <p:cNvSpPr txBox="1"/>
          <p:nvPr/>
        </p:nvSpPr>
        <p:spPr>
          <a:xfrm>
            <a:off x="2615317" y="2151569"/>
            <a:ext cx="70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102,1%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16B8A4-0A1F-4CFB-9270-DBE9563824F0}"/>
              </a:ext>
            </a:extLst>
          </p:cNvPr>
          <p:cNvSpPr txBox="1"/>
          <p:nvPr/>
        </p:nvSpPr>
        <p:spPr>
          <a:xfrm>
            <a:off x="3076543" y="2026662"/>
            <a:ext cx="6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124,9%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41DA75-83D9-4B3E-BFE9-58D042CD1728}"/>
              </a:ext>
            </a:extLst>
          </p:cNvPr>
          <p:cNvSpPr txBox="1"/>
          <p:nvPr/>
        </p:nvSpPr>
        <p:spPr>
          <a:xfrm>
            <a:off x="3998972" y="2367418"/>
            <a:ext cx="56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61,9%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AD3E5-D5C5-4C57-AE6F-13558D33F945}"/>
              </a:ext>
            </a:extLst>
          </p:cNvPr>
          <p:cNvSpPr txBox="1"/>
          <p:nvPr/>
        </p:nvSpPr>
        <p:spPr>
          <a:xfrm>
            <a:off x="4409575" y="2058010"/>
            <a:ext cx="64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117,9%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3E79AD-03D7-4FD1-9044-90BE201D2742}"/>
              </a:ext>
            </a:extLst>
          </p:cNvPr>
          <p:cNvSpPr txBox="1"/>
          <p:nvPr/>
        </p:nvSpPr>
        <p:spPr>
          <a:xfrm>
            <a:off x="63248" y="3427884"/>
            <a:ext cx="56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79%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BB9905-A6D0-4478-8D2C-18B2F0298CBD}"/>
              </a:ext>
            </a:extLst>
          </p:cNvPr>
          <p:cNvSpPr txBox="1"/>
          <p:nvPr/>
        </p:nvSpPr>
        <p:spPr>
          <a:xfrm>
            <a:off x="478174" y="3704883"/>
            <a:ext cx="745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125,9%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886D73-8318-46AE-B2ED-CC202BD6C134}"/>
              </a:ext>
            </a:extLst>
          </p:cNvPr>
          <p:cNvSpPr txBox="1"/>
          <p:nvPr/>
        </p:nvSpPr>
        <p:spPr>
          <a:xfrm>
            <a:off x="1301310" y="3785596"/>
            <a:ext cx="656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145,9%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6C3C-52FD-4C80-8351-996A394BBF27}"/>
              </a:ext>
            </a:extLst>
          </p:cNvPr>
          <p:cNvSpPr txBox="1"/>
          <p:nvPr/>
        </p:nvSpPr>
        <p:spPr>
          <a:xfrm>
            <a:off x="1792836" y="3924095"/>
            <a:ext cx="65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174,4%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875370-84BE-4B58-B0B4-008CA58FCE9C}"/>
              </a:ext>
            </a:extLst>
          </p:cNvPr>
          <p:cNvSpPr txBox="1"/>
          <p:nvPr/>
        </p:nvSpPr>
        <p:spPr>
          <a:xfrm>
            <a:off x="2685286" y="3508597"/>
            <a:ext cx="56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92,9%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6F5700-2A91-456A-A689-1CCCBE6A54C7}"/>
              </a:ext>
            </a:extLst>
          </p:cNvPr>
          <p:cNvSpPr txBox="1"/>
          <p:nvPr/>
        </p:nvSpPr>
        <p:spPr>
          <a:xfrm>
            <a:off x="3126224" y="3618788"/>
            <a:ext cx="65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119,1%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2C6784-C30C-40D0-AEF6-03C6D869738F}"/>
              </a:ext>
            </a:extLst>
          </p:cNvPr>
          <p:cNvSpPr txBox="1"/>
          <p:nvPr/>
        </p:nvSpPr>
        <p:spPr>
          <a:xfrm>
            <a:off x="3957505" y="3895787"/>
            <a:ext cx="65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166,6%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7A443B-C926-458C-A59D-B0A36C6872F4}"/>
              </a:ext>
            </a:extLst>
          </p:cNvPr>
          <p:cNvSpPr txBox="1"/>
          <p:nvPr/>
        </p:nvSpPr>
        <p:spPr>
          <a:xfrm>
            <a:off x="4467030" y="3894060"/>
            <a:ext cx="64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191,5%</a:t>
            </a:r>
          </a:p>
        </p:txBody>
      </p:sp>
    </p:spTree>
    <p:extLst>
      <p:ext uri="{BB962C8B-B14F-4D97-AF65-F5344CB8AC3E}">
        <p14:creationId xmlns:p14="http://schemas.microsoft.com/office/powerpoint/2010/main" val="424542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7ADE7-31B7-43E8-8ADD-6B8C5AE5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Megfontolások az új kritériumrendszer kapcsán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9364-6EBD-456F-A7D6-C976D0BFF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0437B1-C05E-42E3-99A5-42371E349AFC}"/>
              </a:ext>
            </a:extLst>
          </p:cNvPr>
          <p:cNvGraphicFramePr/>
          <p:nvPr>
            <p:extLst/>
          </p:nvPr>
        </p:nvGraphicFramePr>
        <p:xfrm>
          <a:off x="478174" y="922448"/>
          <a:ext cx="7964246" cy="562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17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AE35E7-0381-48B5-8C4C-EE24A587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AZ MNB új kibővített keretrendszere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072C0E7-DC00-4A1F-9692-C3C9D037E38C}"/>
              </a:ext>
            </a:extLst>
          </p:cNvPr>
          <p:cNvGraphicFramePr/>
          <p:nvPr>
            <p:extLst/>
          </p:nvPr>
        </p:nvGraphicFramePr>
        <p:xfrm>
          <a:off x="161848" y="1508546"/>
          <a:ext cx="8982152" cy="522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372F60A7-93DF-49F8-AC63-5195D5971622}"/>
              </a:ext>
            </a:extLst>
          </p:cNvPr>
          <p:cNvSpPr/>
          <p:nvPr/>
        </p:nvSpPr>
        <p:spPr>
          <a:xfrm>
            <a:off x="3218668" y="2171105"/>
            <a:ext cx="731520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90%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A9C16C-CCF9-414E-A453-474DCB796914}"/>
              </a:ext>
            </a:extLst>
          </p:cNvPr>
          <p:cNvSpPr/>
          <p:nvPr/>
        </p:nvSpPr>
        <p:spPr>
          <a:xfrm>
            <a:off x="5193813" y="2171105"/>
            <a:ext cx="731520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90%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47E8A-A210-4740-B0E7-3019BE6C12BF}"/>
              </a:ext>
            </a:extLst>
          </p:cNvPr>
          <p:cNvSpPr/>
          <p:nvPr/>
        </p:nvSpPr>
        <p:spPr>
          <a:xfrm>
            <a:off x="7357296" y="2195525"/>
            <a:ext cx="731520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90%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AD560B-EABA-4DBC-984A-E75A30216AFF}"/>
              </a:ext>
            </a:extLst>
          </p:cNvPr>
          <p:cNvSpPr/>
          <p:nvPr/>
        </p:nvSpPr>
        <p:spPr>
          <a:xfrm>
            <a:off x="4838072" y="4182850"/>
            <a:ext cx="731520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4%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383D54-678C-405B-B196-A325450B9649}"/>
              </a:ext>
            </a:extLst>
          </p:cNvPr>
          <p:cNvSpPr/>
          <p:nvPr/>
        </p:nvSpPr>
        <p:spPr>
          <a:xfrm>
            <a:off x="6174838" y="4182850"/>
            <a:ext cx="731520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65%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289C2C-266B-4D59-8E89-D65CBBC042C7}"/>
              </a:ext>
            </a:extLst>
          </p:cNvPr>
          <p:cNvSpPr/>
          <p:nvPr/>
        </p:nvSpPr>
        <p:spPr>
          <a:xfrm>
            <a:off x="3396089" y="5960769"/>
            <a:ext cx="731520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0%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DB419A-D43A-476C-A6FD-FB1B3341CBE4}"/>
              </a:ext>
            </a:extLst>
          </p:cNvPr>
          <p:cNvSpPr/>
          <p:nvPr/>
        </p:nvSpPr>
        <p:spPr>
          <a:xfrm>
            <a:off x="5231680" y="5960769"/>
            <a:ext cx="731520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40E8A-8BB7-477E-9C17-1A380D46F6B8}"/>
              </a:ext>
            </a:extLst>
          </p:cNvPr>
          <p:cNvSpPr txBox="1"/>
          <p:nvPr/>
        </p:nvSpPr>
        <p:spPr>
          <a:xfrm>
            <a:off x="537248" y="1015330"/>
            <a:ext cx="191385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5 új kritérium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04289-9C92-4699-9651-36707E12E06F}"/>
              </a:ext>
            </a:extLst>
          </p:cNvPr>
          <p:cNvSpPr txBox="1"/>
          <p:nvPr/>
        </p:nvSpPr>
        <p:spPr>
          <a:xfrm>
            <a:off x="60960" y="1714392"/>
            <a:ext cx="4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1.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79B8F2-58E8-45D9-8D56-CE8921D2CD55}"/>
              </a:ext>
            </a:extLst>
          </p:cNvPr>
          <p:cNvSpPr txBox="1"/>
          <p:nvPr/>
        </p:nvSpPr>
        <p:spPr>
          <a:xfrm>
            <a:off x="60960" y="2694315"/>
            <a:ext cx="4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2.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E5941-DAE8-4D48-AB9B-4DAE8ACD24E0}"/>
              </a:ext>
            </a:extLst>
          </p:cNvPr>
          <p:cNvSpPr txBox="1"/>
          <p:nvPr/>
        </p:nvSpPr>
        <p:spPr>
          <a:xfrm>
            <a:off x="60960" y="3656941"/>
            <a:ext cx="4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3.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1C969-44C8-47BA-857F-CE25620FDF6E}"/>
              </a:ext>
            </a:extLst>
          </p:cNvPr>
          <p:cNvSpPr txBox="1"/>
          <p:nvPr/>
        </p:nvSpPr>
        <p:spPr>
          <a:xfrm>
            <a:off x="58277" y="4604318"/>
            <a:ext cx="4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4.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AD880A-5D05-4A2A-AFFE-2F44A8C87EA7}"/>
              </a:ext>
            </a:extLst>
          </p:cNvPr>
          <p:cNvSpPr txBox="1"/>
          <p:nvPr/>
        </p:nvSpPr>
        <p:spPr>
          <a:xfrm>
            <a:off x="58277" y="5441921"/>
            <a:ext cx="4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5.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6" name="Szövegdoboz 4">
            <a:extLst>
              <a:ext uri="{FF2B5EF4-FFF2-40B4-BE49-F238E27FC236}">
                <a16:creationId xmlns:a16="http://schemas.microsoft.com/office/drawing/2014/main" id="{CAA0CA34-C4B2-4A03-93A6-F5B84FB00170}"/>
              </a:ext>
            </a:extLst>
          </p:cNvPr>
          <p:cNvSpPr txBox="1"/>
          <p:nvPr/>
        </p:nvSpPr>
        <p:spPr>
          <a:xfrm>
            <a:off x="478174" y="6330103"/>
            <a:ext cx="850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solidFill>
                  <a:schemeClr val="tx2"/>
                </a:solidFill>
              </a:rPr>
              <a:t>Megjegyzés: *Az üzleti és pénzügyi ciklusok </a:t>
            </a:r>
            <a:r>
              <a:rPr lang="hu-HU" sz="1200" dirty="0" err="1">
                <a:solidFill>
                  <a:schemeClr val="tx2"/>
                </a:solidFill>
              </a:rPr>
              <a:t>szinkronizáltsága</a:t>
            </a:r>
            <a:r>
              <a:rPr lang="hu-HU" sz="1200" dirty="0">
                <a:solidFill>
                  <a:schemeClr val="tx2"/>
                </a:solidFill>
              </a:rPr>
              <a:t> alatt Magyarország és az euroövezet üzleti és pénzügyi ciklusai közötti korreláció </a:t>
            </a:r>
            <a:r>
              <a:rPr lang="hu-HU" sz="1200">
                <a:solidFill>
                  <a:schemeClr val="tx2"/>
                </a:solidFill>
              </a:rPr>
              <a:t>értendő. </a:t>
            </a:r>
            <a:endParaRPr lang="hu-HU" sz="1200" dirty="0">
              <a:solidFill>
                <a:schemeClr val="tx2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C6E76E-1F01-4DFB-8546-1E4C3F9B407C}"/>
              </a:ext>
            </a:extLst>
          </p:cNvPr>
          <p:cNvSpPr/>
          <p:nvPr/>
        </p:nvSpPr>
        <p:spPr>
          <a:xfrm>
            <a:off x="3367514" y="3109224"/>
            <a:ext cx="1734332" cy="3693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&gt;70%</a:t>
            </a:r>
          </a:p>
        </p:txBody>
      </p:sp>
    </p:spTree>
    <p:extLst>
      <p:ext uri="{BB962C8B-B14F-4D97-AF65-F5344CB8AC3E}">
        <p14:creationId xmlns:p14="http://schemas.microsoft.com/office/powerpoint/2010/main" val="2264602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993C27-5343-4737-A6F3-79326A76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7" y="310448"/>
            <a:ext cx="8008429" cy="612000"/>
          </a:xfrm>
        </p:spPr>
        <p:txBody>
          <a:bodyPr>
            <a:noAutofit/>
          </a:bodyPr>
          <a:lstStyle/>
          <a:p>
            <a:r>
              <a:rPr lang="hu-HU" sz="1800" dirty="0"/>
              <a:t>Fontos az erős társadalmi támogatottság az eurobevezetéshez, ám ez a régió legtöbb országában még hiányzik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ontent Placeholder 6">
                <a:extLst>
                  <a:ext uri="{FF2B5EF4-FFF2-40B4-BE49-F238E27FC236}">
                    <a16:creationId xmlns:a16="http://schemas.microsoft.com/office/drawing/2014/main" id="{D9DB8024-FA5C-401E-91E0-50CFF8139F96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-1410293" y="1389063"/>
              <a:ext cx="6601351" cy="4927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6">
                <a:extLst>
                  <a:ext uri="{FF2B5EF4-FFF2-40B4-BE49-F238E27FC236}">
                    <a16:creationId xmlns:a16="http://schemas.microsoft.com/office/drawing/2014/main" id="{D9DB8024-FA5C-401E-91E0-50CFF8139F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10293" y="1389063"/>
                <a:ext cx="6601351" cy="4927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zöveg helye 3">
            <a:extLst>
              <a:ext uri="{FF2B5EF4-FFF2-40B4-BE49-F238E27FC236}">
                <a16:creationId xmlns:a16="http://schemas.microsoft.com/office/drawing/2014/main" id="{09CF6D74-ACB3-48DC-8BEE-9489D7E5E0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0608" y="6316663"/>
            <a:ext cx="3600450" cy="369887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Eurobarometer</a:t>
            </a:r>
            <a:r>
              <a:rPr lang="hu-HU" dirty="0"/>
              <a:t> (2018. május)</a:t>
            </a:r>
          </a:p>
        </p:txBody>
      </p:sp>
      <p:sp>
        <p:nvSpPr>
          <p:cNvPr id="7" name="Szövegdoboz 4">
            <a:extLst>
              <a:ext uri="{FF2B5EF4-FFF2-40B4-BE49-F238E27FC236}">
                <a16:creationId xmlns:a16="http://schemas.microsoft.com/office/drawing/2014/main" id="{BEBC4D96-1352-4EB5-B0F2-750E7FD15316}"/>
              </a:ext>
            </a:extLst>
          </p:cNvPr>
          <p:cNvSpPr txBox="1"/>
          <p:nvPr/>
        </p:nvSpPr>
        <p:spPr>
          <a:xfrm>
            <a:off x="1411058" y="5915428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2"/>
                </a:solidFill>
              </a:rPr>
              <a:t>Az eurobevezetés társadalmi megítélése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9B80E-9EB4-41E3-8A25-0F5BAFE6C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761348"/>
            <a:ext cx="5419725" cy="39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90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8A653B-2FAF-471D-A68C-4F10BDFB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Az eurobevezetés időpontjának régiós megítélése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122D-DD33-4696-894B-F487B1A467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7790141-1F63-40EF-9688-1C879F09EDEB}"/>
              </a:ext>
            </a:extLst>
          </p:cNvPr>
          <p:cNvSpPr/>
          <p:nvPr/>
        </p:nvSpPr>
        <p:spPr>
          <a:xfrm>
            <a:off x="249377" y="1108038"/>
            <a:ext cx="4034118" cy="2130014"/>
          </a:xfrm>
          <a:prstGeom prst="wedgeEllipseCallout">
            <a:avLst/>
          </a:prstGeom>
          <a:solidFill>
            <a:srgbClr val="0070C0"/>
          </a:solidFill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Magyarország</a:t>
            </a:r>
          </a:p>
          <a:p>
            <a:pPr algn="ctr"/>
            <a:endParaRPr lang="hu-HU" sz="1400" dirty="0">
              <a:solidFill>
                <a:schemeClr val="bg1"/>
              </a:solidFill>
            </a:endParaRPr>
          </a:p>
          <a:p>
            <a:pPr algn="ctr"/>
            <a:r>
              <a:rPr lang="hu-HU" sz="1600" dirty="0">
                <a:solidFill>
                  <a:schemeClr val="bg1"/>
                </a:solidFill>
              </a:rPr>
              <a:t>Az Euro bevezetése csak megfelelő felkészültség mellett lehetséges. A kulcs a reálgazdasági konvergencia és a megfelelő időzítés.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3CABE66-2714-48BD-95B2-2FF765EC4BF2}"/>
              </a:ext>
            </a:extLst>
          </p:cNvPr>
          <p:cNvSpPr/>
          <p:nvPr/>
        </p:nvSpPr>
        <p:spPr>
          <a:xfrm flipH="1">
            <a:off x="6115329" y="1117844"/>
            <a:ext cx="2700169" cy="166743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Lengyelország</a:t>
            </a:r>
          </a:p>
          <a:p>
            <a:pPr algn="ctr"/>
            <a:endParaRPr lang="hu-HU" dirty="0">
              <a:solidFill>
                <a:schemeClr val="tx2"/>
              </a:solidFill>
            </a:endParaRPr>
          </a:p>
          <a:p>
            <a:pPr algn="ctr"/>
            <a:r>
              <a:rPr lang="hu-HU" sz="1600" dirty="0">
                <a:solidFill>
                  <a:schemeClr val="tx2"/>
                </a:solidFill>
              </a:rPr>
              <a:t>Jelenleg nem prioritás az euro bevezetése.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856EB7E-8C15-4CEB-B3B2-5506A1D1C783}"/>
              </a:ext>
            </a:extLst>
          </p:cNvPr>
          <p:cNvSpPr/>
          <p:nvPr/>
        </p:nvSpPr>
        <p:spPr>
          <a:xfrm>
            <a:off x="3761849" y="4346896"/>
            <a:ext cx="5113210" cy="2130014"/>
          </a:xfrm>
          <a:prstGeom prst="wedgeEllipseCallout">
            <a:avLst/>
          </a:prstGeom>
          <a:solidFill>
            <a:srgbClr val="14387A"/>
          </a:solidFill>
          <a:ln>
            <a:solidFill>
              <a:srgbClr val="14387A"/>
            </a:solidFill>
          </a:ln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Bulgária</a:t>
            </a:r>
          </a:p>
          <a:p>
            <a:pPr algn="ctr"/>
            <a:endParaRPr lang="hu-HU" b="1" dirty="0">
              <a:solidFill>
                <a:schemeClr val="bg1"/>
              </a:solidFill>
            </a:endParaRPr>
          </a:p>
          <a:p>
            <a:pPr algn="ctr"/>
            <a:r>
              <a:rPr lang="hu-HU" sz="1500" dirty="0">
                <a:solidFill>
                  <a:schemeClr val="bg1"/>
                </a:solidFill>
              </a:rPr>
              <a:t>Bulgária elkötelezett a minél korábbi csatlakozás mellett, a bolgár kormányzat tervezete szerint 2019 júliusától  csatlakozhatnak az </a:t>
            </a:r>
            <a:r>
              <a:rPr lang="hu-HU" sz="1500" dirty="0" err="1">
                <a:solidFill>
                  <a:schemeClr val="bg1"/>
                </a:solidFill>
              </a:rPr>
              <a:t>ERM</a:t>
            </a:r>
            <a:r>
              <a:rPr lang="hu-HU" sz="1500" dirty="0">
                <a:solidFill>
                  <a:schemeClr val="bg1"/>
                </a:solidFill>
              </a:rPr>
              <a:t> II-</a:t>
            </a:r>
            <a:r>
              <a:rPr lang="hu-HU" sz="1500" dirty="0" err="1">
                <a:solidFill>
                  <a:schemeClr val="bg1"/>
                </a:solidFill>
              </a:rPr>
              <a:t>höz</a:t>
            </a:r>
            <a:r>
              <a:rPr lang="hu-HU" sz="1500" dirty="0">
                <a:solidFill>
                  <a:schemeClr val="bg1"/>
                </a:solidFill>
              </a:rPr>
              <a:t> és a bankunióhoz. 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9240AA1-3D4E-4553-9146-0FF4E9A9EDBB}"/>
              </a:ext>
            </a:extLst>
          </p:cNvPr>
          <p:cNvSpPr/>
          <p:nvPr/>
        </p:nvSpPr>
        <p:spPr>
          <a:xfrm flipH="1">
            <a:off x="273814" y="4000893"/>
            <a:ext cx="3272117" cy="1667435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Románia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sz="1600" dirty="0">
                <a:solidFill>
                  <a:schemeClr val="tx1"/>
                </a:solidFill>
              </a:rPr>
              <a:t>A kormányzat 2024-et tűzte ki az euro bevezetésének </a:t>
            </a:r>
            <a:r>
              <a:rPr lang="hu-HU" sz="1600" dirty="0" err="1">
                <a:solidFill>
                  <a:schemeClr val="tx1"/>
                </a:solidFill>
              </a:rPr>
              <a:t>dátumául</a:t>
            </a:r>
            <a:r>
              <a:rPr lang="hu-HU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1B119C7-5E97-40CD-89B6-060A6E1EC182}"/>
              </a:ext>
            </a:extLst>
          </p:cNvPr>
          <p:cNvSpPr/>
          <p:nvPr/>
        </p:nvSpPr>
        <p:spPr>
          <a:xfrm flipH="1">
            <a:off x="4012601" y="2333458"/>
            <a:ext cx="2700169" cy="1667435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Csehország</a:t>
            </a:r>
          </a:p>
          <a:p>
            <a:pPr algn="ctr"/>
            <a:endParaRPr lang="hu-HU" sz="1600" dirty="0">
              <a:solidFill>
                <a:schemeClr val="bg1"/>
              </a:solidFill>
            </a:endParaRPr>
          </a:p>
          <a:p>
            <a:pPr algn="ctr"/>
            <a:r>
              <a:rPr lang="hu-HU" sz="1600" dirty="0">
                <a:solidFill>
                  <a:schemeClr val="bg1"/>
                </a:solidFill>
              </a:rPr>
              <a:t>„Ne javítsd meg azt, ami nincs eltörve.”</a:t>
            </a:r>
          </a:p>
        </p:txBody>
      </p:sp>
    </p:spTree>
    <p:extLst>
      <p:ext uri="{BB962C8B-B14F-4D97-AF65-F5344CB8AC3E}">
        <p14:creationId xmlns:p14="http://schemas.microsoft.com/office/powerpoint/2010/main" val="3649195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E4A5-A12C-4032-9588-0578FA84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38191"/>
            <a:ext cx="5417938" cy="1181606"/>
          </a:xfrm>
        </p:spPr>
        <p:txBody>
          <a:bodyPr/>
          <a:lstStyle/>
          <a:p>
            <a:r>
              <a:rPr lang="hu-HU" noProof="0" dirty="0"/>
              <a:t>Köszönöm megtisztelő figyelmüket</a:t>
            </a:r>
            <a:r>
              <a:rPr lang="en-US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104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C982990-7998-46BC-A81B-5336B7F5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2" y="1209581"/>
            <a:ext cx="4054191" cy="506011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55E5162-8129-4B71-AED6-022A731E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Az európai gazdasági növekedés motorja továbbra is a KKE régió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2241E7-DBFB-4E30-B790-705EA9DFEE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152" y="971251"/>
            <a:ext cx="3600000" cy="2830135"/>
          </a:xfrm>
        </p:spPr>
        <p:txBody>
          <a:bodyPr>
            <a:normAutofit/>
          </a:bodyPr>
          <a:lstStyle/>
          <a:p>
            <a:r>
              <a:rPr lang="hu-HU" dirty="0"/>
              <a:t>Az Európai Bizottság előrejelzése szerint </a:t>
            </a:r>
            <a:r>
              <a:rPr lang="hu-HU" b="1" dirty="0"/>
              <a:t>a következő években továbbra is a régiónk fogja hajtani az EU gazdasági motorját.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01A4207-64E6-4412-8F89-4A0AC1BAEE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Eurostat, Európai Bizottság (</a:t>
            </a:r>
            <a:r>
              <a:rPr lang="hu-HU" dirty="0" err="1"/>
              <a:t>AMECO</a:t>
            </a:r>
            <a:r>
              <a:rPr lang="hu-HU" dirty="0"/>
              <a:t>)</a:t>
            </a:r>
          </a:p>
        </p:txBody>
      </p:sp>
      <p:pic>
        <p:nvPicPr>
          <p:cNvPr id="1026" name="Picture 2" descr="Képtalálat a következőre: „eu icon”">
            <a:extLst>
              <a:ext uri="{FF2B5EF4-FFF2-40B4-BE49-F238E27FC236}">
                <a16:creationId xmlns:a16="http://schemas.microsoft.com/office/drawing/2014/main" id="{3E1DD278-CD18-4924-B892-6EF9F8A5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" y="1677701"/>
            <a:ext cx="1000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C30A17E3-3B55-4D54-9F54-CB378CBA8E62}"/>
              </a:ext>
            </a:extLst>
          </p:cNvPr>
          <p:cNvSpPr/>
          <p:nvPr/>
        </p:nvSpPr>
        <p:spPr>
          <a:xfrm>
            <a:off x="370295" y="1802705"/>
            <a:ext cx="400462" cy="3691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15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EB4B8E50-FB15-4479-B603-CED5DD8A2120}"/>
              </a:ext>
            </a:extLst>
          </p:cNvPr>
          <p:cNvSpPr/>
          <p:nvPr/>
        </p:nvSpPr>
        <p:spPr>
          <a:xfrm>
            <a:off x="972560" y="1877588"/>
            <a:ext cx="302004" cy="16863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78FA4F6-44BF-40F8-87A9-80F579C21399}"/>
              </a:ext>
            </a:extLst>
          </p:cNvPr>
          <p:cNvSpPr txBox="1"/>
          <p:nvPr/>
        </p:nvSpPr>
        <p:spPr>
          <a:xfrm>
            <a:off x="1306647" y="1833267"/>
            <a:ext cx="65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2,2%</a:t>
            </a:r>
          </a:p>
        </p:txBody>
      </p:sp>
      <p:pic>
        <p:nvPicPr>
          <p:cNvPr id="1028" name="Picture 4" descr="Képtalálat a következőre: „poland icon”">
            <a:extLst>
              <a:ext uri="{FF2B5EF4-FFF2-40B4-BE49-F238E27FC236}">
                <a16:creationId xmlns:a16="http://schemas.microsoft.com/office/drawing/2014/main" id="{1908127E-5598-44B3-AAD9-C7878A04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38" y="4758302"/>
            <a:ext cx="360000" cy="360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61B2FA8-CEF1-4FE5-8B72-FF8DE9336204}"/>
              </a:ext>
            </a:extLst>
          </p:cNvPr>
          <p:cNvSpPr txBox="1"/>
          <p:nvPr/>
        </p:nvSpPr>
        <p:spPr>
          <a:xfrm>
            <a:off x="4575113" y="4741307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5,7%</a:t>
            </a:r>
          </a:p>
        </p:txBody>
      </p:sp>
      <p:pic>
        <p:nvPicPr>
          <p:cNvPr id="1030" name="Picture 6" descr="Képtalálat a következőre: „czech republic icon”">
            <a:extLst>
              <a:ext uri="{FF2B5EF4-FFF2-40B4-BE49-F238E27FC236}">
                <a16:creationId xmlns:a16="http://schemas.microsoft.com/office/drawing/2014/main" id="{80372409-B2E9-4C71-B121-85C3ACA8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57" y="5150727"/>
            <a:ext cx="360000" cy="360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EEEC5CCB-0843-41D0-9FF3-AC5F4332B7E5}"/>
              </a:ext>
            </a:extLst>
          </p:cNvPr>
          <p:cNvCxnSpPr>
            <a:cxnSpLocks/>
          </p:cNvCxnSpPr>
          <p:nvPr/>
        </p:nvCxnSpPr>
        <p:spPr>
          <a:xfrm flipH="1" flipV="1">
            <a:off x="1615409" y="2844324"/>
            <a:ext cx="1284663" cy="1565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6E5E695E-09C6-47C4-9F6C-8F8F79B596DF}"/>
              </a:ext>
            </a:extLst>
          </p:cNvPr>
          <p:cNvSpPr txBox="1"/>
          <p:nvPr/>
        </p:nvSpPr>
        <p:spPr>
          <a:xfrm>
            <a:off x="208557" y="2321104"/>
            <a:ext cx="6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70C0"/>
                </a:solidFill>
              </a:rPr>
              <a:t>V4 Régió</a:t>
            </a:r>
          </a:p>
        </p:txBody>
      </p:sp>
      <p:sp>
        <p:nvSpPr>
          <p:cNvPr id="22" name="Nyíl: felfelé mutató 21">
            <a:extLst>
              <a:ext uri="{FF2B5EF4-FFF2-40B4-BE49-F238E27FC236}">
                <a16:creationId xmlns:a16="http://schemas.microsoft.com/office/drawing/2014/main" id="{37320B87-55B6-402D-AEDB-DF7B0E29100F}"/>
              </a:ext>
            </a:extLst>
          </p:cNvPr>
          <p:cNvSpPr/>
          <p:nvPr/>
        </p:nvSpPr>
        <p:spPr>
          <a:xfrm>
            <a:off x="972560" y="2396946"/>
            <a:ext cx="302004" cy="33295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7C966532-01D1-4DB9-9253-6A0C5CE78E6A}"/>
              </a:ext>
            </a:extLst>
          </p:cNvPr>
          <p:cNvSpPr txBox="1"/>
          <p:nvPr/>
        </p:nvSpPr>
        <p:spPr>
          <a:xfrm>
            <a:off x="1287329" y="2399967"/>
            <a:ext cx="65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5,1%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7789EE88-BDD1-4BA1-A8FD-84F2134F06E7}"/>
              </a:ext>
            </a:extLst>
          </p:cNvPr>
          <p:cNvSpPr txBox="1"/>
          <p:nvPr/>
        </p:nvSpPr>
        <p:spPr>
          <a:xfrm>
            <a:off x="4576715" y="5145786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2,3%</a:t>
            </a:r>
          </a:p>
        </p:txBody>
      </p:sp>
      <p:pic>
        <p:nvPicPr>
          <p:cNvPr id="1036" name="Picture 12" descr="Képtalálat a következőre: „hungary icon”">
            <a:extLst>
              <a:ext uri="{FF2B5EF4-FFF2-40B4-BE49-F238E27FC236}">
                <a16:creationId xmlns:a16="http://schemas.microsoft.com/office/drawing/2014/main" id="{8A680860-A887-439A-A1F4-F4E74CDC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25" y="5564330"/>
            <a:ext cx="360000" cy="360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DC23E820-B31D-43B1-9ADC-660A21D57A6F}"/>
              </a:ext>
            </a:extLst>
          </p:cNvPr>
          <p:cNvSpPr txBox="1"/>
          <p:nvPr/>
        </p:nvSpPr>
        <p:spPr>
          <a:xfrm>
            <a:off x="4582935" y="5556353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5,0%</a:t>
            </a:r>
          </a:p>
        </p:txBody>
      </p:sp>
      <p:pic>
        <p:nvPicPr>
          <p:cNvPr id="1042" name="Picture 18" descr="Képtalálat a következőre: „romania icon”">
            <a:extLst>
              <a:ext uri="{FF2B5EF4-FFF2-40B4-BE49-F238E27FC236}">
                <a16:creationId xmlns:a16="http://schemas.microsoft.com/office/drawing/2014/main" id="{E6CE5BB2-593A-4247-BE43-4B096B65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65" y="4345725"/>
            <a:ext cx="360000" cy="360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387109A6-0D49-4DE5-90A1-7DAA26BE30F6}"/>
              </a:ext>
            </a:extLst>
          </p:cNvPr>
          <p:cNvSpPr txBox="1"/>
          <p:nvPr/>
        </p:nvSpPr>
        <p:spPr>
          <a:xfrm>
            <a:off x="4582935" y="4341059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4,1%</a:t>
            </a:r>
          </a:p>
        </p:txBody>
      </p:sp>
      <p:pic>
        <p:nvPicPr>
          <p:cNvPr id="38" name="Picture 2" descr="Képtalálat a következőre: „eu icon”">
            <a:extLst>
              <a:ext uri="{FF2B5EF4-FFF2-40B4-BE49-F238E27FC236}">
                <a16:creationId xmlns:a16="http://schemas.microsoft.com/office/drawing/2014/main" id="{B7952B81-75B9-46A1-8C3F-431EBCB5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52" y="4669311"/>
            <a:ext cx="1000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llipszis 38">
            <a:extLst>
              <a:ext uri="{FF2B5EF4-FFF2-40B4-BE49-F238E27FC236}">
                <a16:creationId xmlns:a16="http://schemas.microsoft.com/office/drawing/2014/main" id="{1CE4D8D0-18C4-42AA-87AB-7C3EA774A774}"/>
              </a:ext>
            </a:extLst>
          </p:cNvPr>
          <p:cNvSpPr/>
          <p:nvPr/>
        </p:nvSpPr>
        <p:spPr>
          <a:xfrm>
            <a:off x="5681983" y="4794315"/>
            <a:ext cx="400462" cy="3691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15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82358E58-B5B0-43F6-A8B6-B878EDCA518D}"/>
              </a:ext>
            </a:extLst>
          </p:cNvPr>
          <p:cNvSpPr txBox="1"/>
          <p:nvPr/>
        </p:nvSpPr>
        <p:spPr>
          <a:xfrm>
            <a:off x="5519832" y="5537444"/>
            <a:ext cx="6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>
                <a:solidFill>
                  <a:srgbClr val="0070C0"/>
                </a:solidFill>
              </a:rPr>
              <a:t>CEE</a:t>
            </a:r>
            <a:r>
              <a:rPr lang="hu-HU" sz="1400" b="1" dirty="0">
                <a:solidFill>
                  <a:srgbClr val="0070C0"/>
                </a:solidFill>
              </a:rPr>
              <a:t> Régió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14CAF6C7-7A37-4D90-97E8-A72DE797B005}"/>
              </a:ext>
            </a:extLst>
          </p:cNvPr>
          <p:cNvSpPr txBox="1"/>
          <p:nvPr/>
        </p:nvSpPr>
        <p:spPr>
          <a:xfrm>
            <a:off x="6596331" y="4113399"/>
            <a:ext cx="6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2018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8A4CD882-053E-4067-92BD-884BD2368B5E}"/>
              </a:ext>
            </a:extLst>
          </p:cNvPr>
          <p:cNvSpPr txBox="1"/>
          <p:nvPr/>
        </p:nvSpPr>
        <p:spPr>
          <a:xfrm>
            <a:off x="7898079" y="4110881"/>
            <a:ext cx="6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2019</a:t>
            </a:r>
          </a:p>
        </p:txBody>
      </p: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FCDDEEA5-4E3A-4F32-868E-C4A31ED32C52}"/>
              </a:ext>
            </a:extLst>
          </p:cNvPr>
          <p:cNvCxnSpPr/>
          <p:nvPr/>
        </p:nvCxnSpPr>
        <p:spPr>
          <a:xfrm>
            <a:off x="6382277" y="4277519"/>
            <a:ext cx="0" cy="1866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D5039762-3400-4042-B283-C54C567AA8C4}"/>
              </a:ext>
            </a:extLst>
          </p:cNvPr>
          <p:cNvCxnSpPr/>
          <p:nvPr/>
        </p:nvCxnSpPr>
        <p:spPr>
          <a:xfrm>
            <a:off x="7609097" y="4277519"/>
            <a:ext cx="0" cy="1866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CA43443E-7AAB-488C-BC3B-83EA1B3F6F3E}"/>
              </a:ext>
            </a:extLst>
          </p:cNvPr>
          <p:cNvCxnSpPr>
            <a:cxnSpLocks/>
          </p:cNvCxnSpPr>
          <p:nvPr/>
        </p:nvCxnSpPr>
        <p:spPr>
          <a:xfrm flipH="1">
            <a:off x="5585545" y="4546806"/>
            <a:ext cx="30942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957C61A9-094B-42D4-8357-130BE13044AC}"/>
              </a:ext>
            </a:extLst>
          </p:cNvPr>
          <p:cNvCxnSpPr>
            <a:cxnSpLocks/>
          </p:cNvCxnSpPr>
          <p:nvPr/>
        </p:nvCxnSpPr>
        <p:spPr>
          <a:xfrm flipH="1">
            <a:off x="5585545" y="5372448"/>
            <a:ext cx="30942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73578316-53C5-49FA-97FB-A203CEC1274A}"/>
              </a:ext>
            </a:extLst>
          </p:cNvPr>
          <p:cNvSpPr txBox="1"/>
          <p:nvPr/>
        </p:nvSpPr>
        <p:spPr>
          <a:xfrm>
            <a:off x="6762657" y="4780254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1,9%</a:t>
            </a:r>
          </a:p>
        </p:txBody>
      </p:sp>
      <p:sp>
        <p:nvSpPr>
          <p:cNvPr id="51" name="Nyíl: felfelé mutató 50">
            <a:extLst>
              <a:ext uri="{FF2B5EF4-FFF2-40B4-BE49-F238E27FC236}">
                <a16:creationId xmlns:a16="http://schemas.microsoft.com/office/drawing/2014/main" id="{6AA24EE9-223E-46E6-86CA-99B24E77449B}"/>
              </a:ext>
            </a:extLst>
          </p:cNvPr>
          <p:cNvSpPr/>
          <p:nvPr/>
        </p:nvSpPr>
        <p:spPr>
          <a:xfrm>
            <a:off x="6493008" y="4871773"/>
            <a:ext cx="302004" cy="168630"/>
          </a:xfrm>
          <a:prstGeom prst="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Nyíl: felfelé mutató 51">
            <a:extLst>
              <a:ext uri="{FF2B5EF4-FFF2-40B4-BE49-F238E27FC236}">
                <a16:creationId xmlns:a16="http://schemas.microsoft.com/office/drawing/2014/main" id="{6905EC0B-8C8F-4F69-A3DE-8AD86C872F73}"/>
              </a:ext>
            </a:extLst>
          </p:cNvPr>
          <p:cNvSpPr/>
          <p:nvPr/>
        </p:nvSpPr>
        <p:spPr>
          <a:xfrm>
            <a:off x="7739105" y="4914715"/>
            <a:ext cx="250369" cy="134131"/>
          </a:xfrm>
          <a:prstGeom prst="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35704737-3192-4E5C-BD0A-70B3A893D966}"/>
              </a:ext>
            </a:extLst>
          </p:cNvPr>
          <p:cNvSpPr txBox="1"/>
          <p:nvPr/>
        </p:nvSpPr>
        <p:spPr>
          <a:xfrm>
            <a:off x="8055774" y="4763473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1,7%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40649893-8578-404F-B63B-C62E638A8C8B}"/>
              </a:ext>
            </a:extLst>
          </p:cNvPr>
          <p:cNvSpPr txBox="1"/>
          <p:nvPr/>
        </p:nvSpPr>
        <p:spPr>
          <a:xfrm>
            <a:off x="6779392" y="5605901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3,9%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0A393FEA-8978-41B7-9D7A-E862FE85455C}"/>
              </a:ext>
            </a:extLst>
          </p:cNvPr>
          <p:cNvSpPr txBox="1"/>
          <p:nvPr/>
        </p:nvSpPr>
        <p:spPr>
          <a:xfrm>
            <a:off x="8050100" y="5605901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3,6%</a:t>
            </a:r>
          </a:p>
        </p:txBody>
      </p:sp>
      <p:sp>
        <p:nvSpPr>
          <p:cNvPr id="56" name="Nyíl: felfelé mutató 55">
            <a:extLst>
              <a:ext uri="{FF2B5EF4-FFF2-40B4-BE49-F238E27FC236}">
                <a16:creationId xmlns:a16="http://schemas.microsoft.com/office/drawing/2014/main" id="{2AFC99A6-58E3-4440-80AB-DB07665544B9}"/>
              </a:ext>
            </a:extLst>
          </p:cNvPr>
          <p:cNvSpPr/>
          <p:nvPr/>
        </p:nvSpPr>
        <p:spPr>
          <a:xfrm>
            <a:off x="6490882" y="5541825"/>
            <a:ext cx="302004" cy="379411"/>
          </a:xfrm>
          <a:prstGeom prst="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Nyíl: felfelé mutató 56">
            <a:extLst>
              <a:ext uri="{FF2B5EF4-FFF2-40B4-BE49-F238E27FC236}">
                <a16:creationId xmlns:a16="http://schemas.microsoft.com/office/drawing/2014/main" id="{F69E43FF-B27D-40A0-8E21-F8AD9BB4F13E}"/>
              </a:ext>
            </a:extLst>
          </p:cNvPr>
          <p:cNvSpPr/>
          <p:nvPr/>
        </p:nvSpPr>
        <p:spPr>
          <a:xfrm>
            <a:off x="7767468" y="5601749"/>
            <a:ext cx="302004" cy="324897"/>
          </a:xfrm>
          <a:prstGeom prst="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44" name="Picture 20" descr="Képtalálat a következőre: „european commission logo”">
            <a:extLst>
              <a:ext uri="{FF2B5EF4-FFF2-40B4-BE49-F238E27FC236}">
                <a16:creationId xmlns:a16="http://schemas.microsoft.com/office/drawing/2014/main" id="{E6A49407-1C4F-4B44-9D0C-C39F411E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00" y="3863314"/>
            <a:ext cx="878073" cy="6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>
            <a:extLst>
              <a:ext uri="{FF2B5EF4-FFF2-40B4-BE49-F238E27FC236}">
                <a16:creationId xmlns:a16="http://schemas.microsoft.com/office/drawing/2014/main" id="{16189509-2C20-488E-B513-DE93BA64261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714" y="3917912"/>
            <a:ext cx="360000" cy="360000"/>
          </a:xfrm>
          <a:prstGeom prst="ellipse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zövegdoboz 35">
            <a:extLst>
              <a:ext uri="{FF2B5EF4-FFF2-40B4-BE49-F238E27FC236}">
                <a16:creationId xmlns:a16="http://schemas.microsoft.com/office/drawing/2014/main" id="{DA921A71-DA98-4E1E-9F3B-AB8BB8CDCBDD}"/>
              </a:ext>
            </a:extLst>
          </p:cNvPr>
          <p:cNvSpPr txBox="1"/>
          <p:nvPr/>
        </p:nvSpPr>
        <p:spPr>
          <a:xfrm>
            <a:off x="4565084" y="3853029"/>
            <a:ext cx="69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4,5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F8D89BB3-75E0-414F-8D98-59C4B9D561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960" y="6204207"/>
            <a:ext cx="4535091" cy="444979"/>
          </a:xfrm>
        </p:spPr>
        <p:txBody>
          <a:bodyPr/>
          <a:lstStyle/>
          <a:p>
            <a:r>
              <a:rPr lang="hu-HU" dirty="0"/>
              <a:t>A GDP növekedése 2018 Q3-BAN</a:t>
            </a:r>
          </a:p>
        </p:txBody>
      </p:sp>
    </p:spTree>
    <p:extLst>
      <p:ext uri="{BB962C8B-B14F-4D97-AF65-F5344CB8AC3E}">
        <p14:creationId xmlns:p14="http://schemas.microsoft.com/office/powerpoint/2010/main" val="403995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968C95-2141-46B6-B21C-D33259BB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növekedés erősödéséhez leginkább a belső tényezők járultak hozzá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99737A-C750-4F5B-B85C-6AEC6F32DE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kelet-közép-európai</a:t>
            </a:r>
            <a:r>
              <a:rPr lang="en-US" b="1" dirty="0"/>
              <a:t> </a:t>
            </a:r>
            <a:r>
              <a:rPr lang="en-US" b="1" dirty="0" err="1"/>
              <a:t>gazdaság</a:t>
            </a:r>
            <a:r>
              <a:rPr lang="hu-HU" b="1" dirty="0"/>
              <a:t>ok</a:t>
            </a:r>
            <a:r>
              <a:rPr lang="en-US" b="1" dirty="0"/>
              <a:t> </a:t>
            </a:r>
            <a:r>
              <a:rPr lang="en-US" b="1" dirty="0" err="1"/>
              <a:t>élénk</a:t>
            </a:r>
            <a:r>
              <a:rPr lang="hu-HU" b="1" dirty="0"/>
              <a:t> ütemben</a:t>
            </a:r>
            <a:r>
              <a:rPr lang="en-US" b="1" dirty="0"/>
              <a:t> </a:t>
            </a:r>
            <a:r>
              <a:rPr lang="en-US" b="1" dirty="0" err="1"/>
              <a:t>növeked</a:t>
            </a:r>
            <a:r>
              <a:rPr lang="hu-HU" b="1" dirty="0" err="1"/>
              <a:t>tek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elmúlt</a:t>
            </a:r>
            <a:r>
              <a:rPr lang="en-US" b="1" dirty="0"/>
              <a:t> 5 </a:t>
            </a:r>
            <a:r>
              <a:rPr lang="en-US" b="1" dirty="0" err="1"/>
              <a:t>évben</a:t>
            </a:r>
            <a:endParaRPr lang="hu-HU" b="1" dirty="0"/>
          </a:p>
          <a:p>
            <a:r>
              <a:rPr lang="hu-HU" dirty="0"/>
              <a:t>A növekedés forrásai: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fokozatosan </a:t>
            </a:r>
            <a:r>
              <a:rPr lang="hu-HU" b="1" dirty="0">
                <a:solidFill>
                  <a:schemeClr val="tx2"/>
                </a:solidFill>
              </a:rPr>
              <a:t>erősödő fogyasztási kereslet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2"/>
                </a:solidFill>
              </a:rPr>
              <a:t>felívelő beruházási ciklus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támogató </a:t>
            </a:r>
            <a:r>
              <a:rPr lang="hu-HU" b="1" dirty="0">
                <a:solidFill>
                  <a:schemeClr val="tx2"/>
                </a:solidFill>
              </a:rPr>
              <a:t>monetáris politika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több országban </a:t>
            </a:r>
            <a:r>
              <a:rPr lang="hu-HU" b="1" dirty="0">
                <a:solidFill>
                  <a:schemeClr val="tx2"/>
                </a:solidFill>
              </a:rPr>
              <a:t>fiskális élénkítés</a:t>
            </a:r>
            <a:r>
              <a:rPr lang="hu-HU" dirty="0">
                <a:solidFill>
                  <a:schemeClr val="tx2"/>
                </a:solidFill>
              </a:rPr>
              <a:t> is</a:t>
            </a:r>
          </a:p>
          <a:p>
            <a:pPr marL="685775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a fejlett európai országok által támasztott </a:t>
            </a:r>
            <a:r>
              <a:rPr lang="hu-HU" b="1" dirty="0">
                <a:solidFill>
                  <a:schemeClr val="tx2"/>
                </a:solidFill>
              </a:rPr>
              <a:t>élénk külső kereslet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4AF708-A46F-4E3B-BA2F-103A1344DF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922A83E-6C67-4843-A404-62682E793E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3454" y="5871664"/>
            <a:ext cx="4535091" cy="444979"/>
          </a:xfr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hu-HU" sz="1600" dirty="0"/>
              <a:t>A régiós országok elmúlt 5 évi átlagos növekedésének felbontása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68B62-BC49-487D-A14F-99CA79FB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3" y="1225932"/>
            <a:ext cx="4901609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9">
            <a:extLst>
              <a:ext uri="{FF2B5EF4-FFF2-40B4-BE49-F238E27FC236}">
                <a16:creationId xmlns:a16="http://schemas.microsoft.com/office/drawing/2014/main" id="{7DDD406C-D159-4B7F-BBE7-3A8C6A53EA6D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108722" y="1056401"/>
          <a:ext cx="8059737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ím 2">
            <a:extLst>
              <a:ext uri="{FF2B5EF4-FFF2-40B4-BE49-F238E27FC236}">
                <a16:creationId xmlns:a16="http://schemas.microsoft.com/office/drawing/2014/main" id="{887B0D21-CCFB-4E96-8E21-49AA821C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foglalkoztatási folyamatok javulásában is élen jár a visegrádi régió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0274F37-F3A4-4F16-AD1E-CBC2A5D7EB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92144"/>
            <a:ext cx="3600000" cy="369333"/>
          </a:xfrm>
        </p:spPr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349BC-B3FA-4AA7-9D5B-570208F874CF}"/>
              </a:ext>
            </a:extLst>
          </p:cNvPr>
          <p:cNvSpPr txBox="1">
            <a:spLocks/>
          </p:cNvSpPr>
          <p:nvPr/>
        </p:nvSpPr>
        <p:spPr>
          <a:xfrm>
            <a:off x="581258" y="6032164"/>
            <a:ext cx="8414489" cy="4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r"/>
            <a:r>
              <a:rPr lang="hu-HU" dirty="0"/>
              <a:t>A foglalkoztatási ráta alakulása a 15-64 éves korosztályban</a:t>
            </a: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F43F92D-FF1C-457D-ACBE-C00E744A1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277" y="1875674"/>
            <a:ext cx="798201" cy="4449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5" descr="Képtalálat a következőre: „v4 visegrad”">
            <a:extLst>
              <a:ext uri="{FF2B5EF4-FFF2-40B4-BE49-F238E27FC236}">
                <a16:creationId xmlns:a16="http://schemas.microsoft.com/office/drawing/2014/main" id="{7D9053A2-CE18-4546-93AF-262B08DB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00" y="1065402"/>
            <a:ext cx="623356" cy="810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A98718A-BAF4-487B-89BF-CC5DFF470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52" y="3273752"/>
            <a:ext cx="797613" cy="4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8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40C1-15DE-457B-AD15-747C7AB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30" y="310448"/>
            <a:ext cx="7806386" cy="612000"/>
          </a:xfrm>
        </p:spPr>
        <p:txBody>
          <a:bodyPr>
            <a:noAutofit/>
          </a:bodyPr>
          <a:lstStyle/>
          <a:p>
            <a:r>
              <a:rPr lang="hu-HU" sz="2200" dirty="0"/>
              <a:t>A gazdasági fellendüléssel párhuzamosan dinamikus bérnövekedés figyelhető meg</a:t>
            </a: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3308D-DD56-41FE-B260-F6A7D8563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Az elmúlt években </a:t>
            </a:r>
            <a:r>
              <a:rPr lang="hu-HU" b="1" dirty="0"/>
              <a:t>számottevően emelkedtek a bérek a régió országaiban</a:t>
            </a:r>
            <a:r>
              <a:rPr lang="hu-HU" dirty="0"/>
              <a:t>.</a:t>
            </a:r>
          </a:p>
          <a:p>
            <a:pPr algn="just"/>
            <a:r>
              <a:rPr lang="hu-HU" dirty="0"/>
              <a:t>A közép-kelet-európai képzett munkaerő nyugatra vándorlása leginkább a bérkülönbségeknek tulajdonítható, ennek  megállításához </a:t>
            </a:r>
            <a:r>
              <a:rPr lang="hu-HU" b="1" dirty="0"/>
              <a:t>érdemi bérfelzárkózás szükséges</a:t>
            </a:r>
            <a:r>
              <a:rPr lang="hu-HU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3978D-B915-4045-8D88-DAF3F3E51D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7952" y="6316643"/>
            <a:ext cx="3764200" cy="369333"/>
          </a:xfrm>
        </p:spPr>
        <p:txBody>
          <a:bodyPr/>
          <a:lstStyle/>
          <a:p>
            <a:r>
              <a:rPr lang="hu-HU" dirty="0"/>
              <a:t>Forrás | Eurostat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CA1A9C-DC35-4F5F-9C73-30AF7F76D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3271" y="5704643"/>
            <a:ext cx="4535091" cy="612000"/>
          </a:xfrm>
        </p:spPr>
        <p:txBody>
          <a:bodyPr>
            <a:noAutofit/>
          </a:bodyPr>
          <a:lstStyle/>
          <a:p>
            <a:r>
              <a:rPr lang="hu-HU" dirty="0">
                <a:latin typeface="Calibri" panose="020F0502020204030204" pitchFamily="34" charset="0"/>
              </a:rPr>
              <a:t>Az Átlagos bérszínvonal alakulása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37C4F9-A362-4B0C-B331-6C909B7BFD15}"/>
              </a:ext>
            </a:extLst>
          </p:cNvPr>
          <p:cNvSpPr txBox="1">
            <a:spLocks/>
          </p:cNvSpPr>
          <p:nvPr/>
        </p:nvSpPr>
        <p:spPr>
          <a:xfrm>
            <a:off x="161848" y="6316642"/>
            <a:ext cx="4099601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35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Megjegyzés: Nemzeti számlás adatok alapján.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E826D3A-3275-4000-A987-1FFAF9CFEE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0688" y="1090612"/>
          <a:ext cx="46863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2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47C37D-4A0E-4F16-838B-8E0F6BB8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Összességében a régiós országok fejlettsége közelíti az európai átlagot, Görögországot már megelőztük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822D2-91ED-4DB1-A34C-1CB756D380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1806" y="6316643"/>
            <a:ext cx="6700346" cy="369333"/>
          </a:xfrm>
        </p:spPr>
        <p:txBody>
          <a:bodyPr/>
          <a:lstStyle/>
          <a:p>
            <a:r>
              <a:rPr lang="hu-HU" dirty="0"/>
              <a:t>Megjegyzés | *2017 a nemzeti számla alapú egy főre jutó volumen bővülésből becsülve.</a:t>
            </a:r>
          </a:p>
          <a:p>
            <a:r>
              <a:rPr lang="hu-HU" dirty="0"/>
              <a:t>Forrás | Eurostat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2A748A-161D-4C57-86CA-FF99734B72A8}"/>
              </a:ext>
            </a:extLst>
          </p:cNvPr>
          <p:cNvSpPr txBox="1">
            <a:spLocks/>
          </p:cNvSpPr>
          <p:nvPr/>
        </p:nvSpPr>
        <p:spPr>
          <a:xfrm>
            <a:off x="2558642" y="5844803"/>
            <a:ext cx="6513552" cy="4449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70000"/>
              </a:lnSpc>
            </a:pPr>
            <a:r>
              <a:rPr lang="hu-HU" sz="1500" cap="all" spc="113" dirty="0"/>
              <a:t>A régiós országok fejlettsége az eurozónához viszonyítva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8008B-5945-4239-8079-89D7E1A1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9" y="1312608"/>
            <a:ext cx="828518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BDE869B-1BAB-49C7-A916-7E22A3B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folyó fizetési mérleg egyenlege jelentős javulást mutatott a régióban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834E84-0C89-4935-8C7A-B1C074AEBF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IMF WEO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41C664C5-FFF4-479D-B2E2-6D0E04900F7E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385900" y="1043781"/>
          <a:ext cx="8059737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E61CCB-4D67-4DC5-99AA-5ACE95231FF7}"/>
              </a:ext>
            </a:extLst>
          </p:cNvPr>
          <p:cNvSpPr txBox="1">
            <a:spLocks/>
          </p:cNvSpPr>
          <p:nvPr/>
        </p:nvSpPr>
        <p:spPr>
          <a:xfrm>
            <a:off x="567663" y="6014798"/>
            <a:ext cx="8414489" cy="44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r"/>
            <a:r>
              <a:rPr lang="hu-HU" dirty="0"/>
              <a:t>A folyó fizetési mérleg alakulása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032BCBB-3C57-45C4-9035-5535E9FE2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126" y="1847903"/>
            <a:ext cx="534474" cy="3361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5" descr="Képtalálat a következőre: „v4 visegrad”">
            <a:extLst>
              <a:ext uri="{FF2B5EF4-FFF2-40B4-BE49-F238E27FC236}">
                <a16:creationId xmlns:a16="http://schemas.microsoft.com/office/drawing/2014/main" id="{BE0D04A0-8EE8-436D-8922-A6F14627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05" y="2785221"/>
            <a:ext cx="655026" cy="7524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E0DE318-0FBE-41AA-9FE6-83D830539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24" y="3672860"/>
            <a:ext cx="591987" cy="3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8225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587</TotalTime>
  <Words>1488</Words>
  <Application>Microsoft Office PowerPoint</Application>
  <PresentationFormat>Diavetítés a képernyőre (4:3 oldalarány)</PresentationFormat>
  <Paragraphs>279</Paragraphs>
  <Slides>36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Trebuchet MS</vt:lpstr>
      <vt:lpstr>Wingdings</vt:lpstr>
      <vt:lpstr>MNB téma 4_3 új</vt:lpstr>
      <vt:lpstr>MNB téma 4_3 nyomtatásra</vt:lpstr>
      <vt:lpstr>Monetáris politikai kilátások Magyarországon és a visegrádi régióban</vt:lpstr>
      <vt:lpstr>Bevezető gondolatok</vt:lpstr>
      <vt:lpstr>I. A visegrádi régió makrogazdasági helyzete</vt:lpstr>
      <vt:lpstr>Az európai gazdasági növekedés motorja továbbra is a KKE régió</vt:lpstr>
      <vt:lpstr>A növekedés erősödéséhez leginkább a belső tényezők járultak hozzá</vt:lpstr>
      <vt:lpstr>A foglalkoztatási folyamatok javulásában is élen jár a visegrádi régió</vt:lpstr>
      <vt:lpstr>A gazdasági fellendüléssel párhuzamosan dinamikus bérnövekedés figyelhető meg</vt:lpstr>
      <vt:lpstr>Összességében a régiós országok fejlettsége közelíti az európai átlagot, Görögországot már megelőztük</vt:lpstr>
      <vt:lpstr>A folyó fizetési mérleg egyenlege jelentős javulást mutatott a régióban</vt:lpstr>
      <vt:lpstr>Az inflációs folyamatokat tekintve érdemi eltérés figyelhető meg</vt:lpstr>
      <vt:lpstr>…Aminek hatására Két régiós jegybank már elkezdte a monetáris kondíciók szigorítását</vt:lpstr>
      <vt:lpstr>„A Monetáris Tanács felkészült a monetáris politika fokozatos és óvatos normalizációjára”</vt:lpstr>
      <vt:lpstr>A Monetáris Tanács áttekintette monetáris politikai eszköztárát</vt:lpstr>
      <vt:lpstr>II. Hitelezési fordulat és a gazdasági növekedés ösztönzése Magyarországon</vt:lpstr>
      <vt:lpstr>A hazai monetáris politika legfontosabb eredményei 2013 óta</vt:lpstr>
      <vt:lpstr>A kamatcsökkentéseket három ciklusban hajtotta végre a jegybank…</vt:lpstr>
      <vt:lpstr>Az Önfinanszírozási program során csökkent az államadósság-ráta és mérséklődött a devizaarány</vt:lpstr>
      <vt:lpstr>Az NHP megállította a vállalati hitelezés visszaesését, elkerültük a hitelpiacok befagyását</vt:lpstr>
      <vt:lpstr>A növekedési hitelprogram 2811 milliárd forintnyi új hitelt biztosított a kkv szektor számára</vt:lpstr>
      <vt:lpstr>A növekedési hitelprogram legfontosabb eredményei</vt:lpstr>
      <vt:lpstr>A 2013 utáni monetáris politikai fordulat érdemben támogatta a gazdasági növekedést</vt:lpstr>
      <vt:lpstr>Ugyanakkor Az NHP kivezetését követően visszaesett a fix kamatozású kkv-hitelek aránya</vt:lpstr>
      <vt:lpstr>A fejlett országokban a hazainál jellemzően magasabb a kamatfixálási arány</vt:lpstr>
      <vt:lpstr>III. a Védelmi vonalaink további erősítése – Felkészülés Egy globális válságra</vt:lpstr>
      <vt:lpstr>Főbb kockázatok a világgazdaságban</vt:lpstr>
      <vt:lpstr>Az aggregált sérülékenységi mutatókban jól teljesít a régiónk, benne Magyarország is</vt:lpstr>
      <vt:lpstr>A versenyképesség mellett más tényezők is fontosak a felkészülés során</vt:lpstr>
      <vt:lpstr>IV. Az eurobevezetés megítélése a régióban </vt:lpstr>
      <vt:lpstr>Az övezethez való korai csatlakozás nem mindenhol hozta meg a várt felzárkózást</vt:lpstr>
      <vt:lpstr>Az euro bevezetésének potenciális előnyei és kockázatai</vt:lpstr>
      <vt:lpstr>A maastrichti kritériumok teljesítése önmagában nem elegendő</vt:lpstr>
      <vt:lpstr>Megfontolások az új kritériumrendszer kapcsán</vt:lpstr>
      <vt:lpstr>AZ MNB új kibővített keretrendszere</vt:lpstr>
      <vt:lpstr>Fontos az erős társadalmi támogatottság az eurobevezetéshez, ám ez a régió legtöbb országában még hiányzik</vt:lpstr>
      <vt:lpstr>Az eurobevezetés időpontjának régiós megítélése</vt:lpstr>
      <vt:lpstr>Köszönöm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Balázs Flóra</dc:creator>
  <cp:lastModifiedBy>Gusztáv</cp:lastModifiedBy>
  <cp:revision>51</cp:revision>
  <cp:lastPrinted>2018-11-21T19:19:05Z</cp:lastPrinted>
  <dcterms:created xsi:type="dcterms:W3CDTF">2018-11-13T11:45:17Z</dcterms:created>
  <dcterms:modified xsi:type="dcterms:W3CDTF">2018-11-21T19:21:08Z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balazsf@mnb.hu</vt:lpwstr>
  </property>
  <property fmtid="{D5CDD505-2E9C-101B-9397-08002B2CF9AE}" pid="6" name="MSIP_Label_b0d11092-50c9-4e74-84b5-b1af078dc3d0_SetDate">
    <vt:lpwstr>2018-11-13T12:47:29.6559092+01:00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