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1"/>
  </p:notesMasterIdLst>
  <p:sldIdLst>
    <p:sldId id="270" r:id="rId2"/>
    <p:sldId id="271" r:id="rId3"/>
    <p:sldId id="257" r:id="rId4"/>
    <p:sldId id="259" r:id="rId5"/>
    <p:sldId id="261" r:id="rId6"/>
    <p:sldId id="277" r:id="rId7"/>
    <p:sldId id="262" r:id="rId8"/>
    <p:sldId id="275" r:id="rId9"/>
    <p:sldId id="274" r:id="rId10"/>
    <p:sldId id="263" r:id="rId11"/>
    <p:sldId id="265" r:id="rId12"/>
    <p:sldId id="266" r:id="rId13"/>
    <p:sldId id="276" r:id="rId14"/>
    <p:sldId id="267" r:id="rId15"/>
    <p:sldId id="268" r:id="rId16"/>
    <p:sldId id="264" r:id="rId17"/>
    <p:sldId id="272" r:id="rId18"/>
    <p:sldId id="273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44677902516883"/>
          <c:y val="9.0255508602977763E-2"/>
          <c:w val="0.85855322097483133"/>
          <c:h val="0.75229712434885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TNYT</c:v>
                </c:pt>
              </c:strCache>
            </c:strRef>
          </c:tx>
          <c:invertIfNegative val="0"/>
          <c:cat>
            <c:strRef>
              <c:f>Munka1!$A$2:$A$4</c:f>
              <c:strCache>
                <c:ptCount val="3"/>
                <c:pt idx="0">
                  <c:v>MO</c:v>
                </c:pt>
                <c:pt idx="1">
                  <c:v>CZ</c:v>
                </c:pt>
                <c:pt idx="2">
                  <c:v>PL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30159</c:v>
                </c:pt>
                <c:pt idx="1">
                  <c:v>35615</c:v>
                </c:pt>
                <c:pt idx="2">
                  <c:v>49568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F-4D9C-BE2E-E607990CEEE6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Observ,</c:v>
                </c:pt>
              </c:strCache>
            </c:strRef>
          </c:tx>
          <c:invertIfNegative val="0"/>
          <c:cat>
            <c:strRef>
              <c:f>Munka1!$A$2:$A$4</c:f>
              <c:strCache>
                <c:ptCount val="3"/>
                <c:pt idx="0">
                  <c:v>MO</c:v>
                </c:pt>
                <c:pt idx="1">
                  <c:v>CZ</c:v>
                </c:pt>
                <c:pt idx="2">
                  <c:v>PL</c:v>
                </c:pt>
              </c:strCache>
            </c:strRef>
          </c:cat>
          <c:val>
            <c:numRef>
              <c:f>Munka1!$C$2:$C$4</c:f>
              <c:numCache>
                <c:formatCode>General</c:formatCode>
                <c:ptCount val="3"/>
                <c:pt idx="0">
                  <c:v>3501</c:v>
                </c:pt>
                <c:pt idx="1">
                  <c:v>2850</c:v>
                </c:pt>
                <c:pt idx="2">
                  <c:v>4994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F-4D9C-BE2E-E607990CEEE6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MG/G</c:v>
                </c:pt>
              </c:strCache>
            </c:strRef>
          </c:tx>
          <c:invertIfNegative val="0"/>
          <c:cat>
            <c:strRef>
              <c:f>Munka1!$A$2:$A$4</c:f>
              <c:strCache>
                <c:ptCount val="3"/>
                <c:pt idx="0">
                  <c:v>MO</c:v>
                </c:pt>
                <c:pt idx="1">
                  <c:v>CZ</c:v>
                </c:pt>
                <c:pt idx="2">
                  <c:v>PL</c:v>
                </c:pt>
              </c:strCache>
            </c:strRef>
          </c:cat>
          <c:val>
            <c:numRef>
              <c:f>Munka1!$D$2:$D$4</c:f>
              <c:numCache>
                <c:formatCode>General</c:formatCode>
                <c:ptCount val="3"/>
                <c:pt idx="0">
                  <c:v>14025</c:v>
                </c:pt>
                <c:pt idx="1">
                  <c:v>15867</c:v>
                </c:pt>
                <c:pt idx="2">
                  <c:v>25130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4F-4D9C-BE2E-E607990CE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72672"/>
        <c:axId val="94174208"/>
      </c:barChart>
      <c:catAx>
        <c:axId val="9417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4174208"/>
        <c:crosses val="autoZero"/>
        <c:auto val="1"/>
        <c:lblAlgn val="ctr"/>
        <c:lblOffset val="100"/>
        <c:noMultiLvlLbl val="0"/>
      </c:catAx>
      <c:valAx>
        <c:axId val="94174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172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785933256810101"/>
          <c:y val="0"/>
          <c:w val="0.29880910719785025"/>
          <c:h val="0.37783766641164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1135390128503"/>
          <c:y val="0.11895874056092247"/>
          <c:w val="0.85855322097483133"/>
          <c:h val="0.7522971243488526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708026540496667"/>
          <c:y val="0.77175164195273882"/>
          <c:w val="0.31625325457039616"/>
          <c:h val="0.227348711135086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1956.10.24.-1958.06-17. TNYT</c:v>
                </c:pt>
              </c:strCache>
            </c:strRef>
          </c:tx>
          <c:explosion val="30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AE0B-4A27-8D8C-3046F0F162B1}"/>
              </c:ext>
            </c:extLst>
          </c:dPt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1-AE0B-4A27-8D8C-3046F0F162B1}"/>
              </c:ext>
            </c:extLst>
          </c:dPt>
          <c:cat>
            <c:strRef>
              <c:f>Munka1!$A$2:$A$3</c:f>
              <c:strCache>
                <c:ptCount val="2"/>
                <c:pt idx="0">
                  <c:v>Mo.</c:v>
                </c:pt>
                <c:pt idx="1">
                  <c:v>Lo.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4638</c:v>
                </c:pt>
                <c:pt idx="1">
                  <c:v>3141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0B-4A27-8D8C-3046F0F16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518053549605601"/>
          <c:y val="0.35811310068978941"/>
          <c:w val="0.37481946450394432"/>
          <c:h val="0.500569109468123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281135390128503"/>
          <c:y val="0.11895874056092239"/>
          <c:w val="0.85855322097483133"/>
          <c:h val="0.75229712434885265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FORRADALOM: SZUEZ</c:v>
                </c:pt>
              </c:strCache>
            </c:strRef>
          </c:tx>
          <c:explosion val="25"/>
          <c:cat>
            <c:strRef>
              <c:f>Munka1!$A$2:$A$3</c:f>
              <c:strCache>
                <c:ptCount val="2"/>
                <c:pt idx="0">
                  <c:v>MO</c:v>
                </c:pt>
                <c:pt idx="1">
                  <c:v>SZUEZ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227</c:v>
                </c:pt>
                <c:pt idx="1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D-46D0-B1AC-54C600F7C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708026540496667"/>
          <c:y val="0.77175164195273882"/>
          <c:w val="0.31625325457039655"/>
          <c:h val="0.227348711135086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281135390128503"/>
          <c:y val="0.11895874056092239"/>
          <c:w val="0.85855322097483133"/>
          <c:h val="0.75229712434885265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FORRADALOM: SZUEZ</c:v>
                </c:pt>
              </c:strCache>
            </c:strRef>
          </c:tx>
          <c:explosion val="25"/>
          <c:cat>
            <c:strRef>
              <c:f>Munka1!$A$2:$A$3</c:f>
              <c:strCache>
                <c:ptCount val="2"/>
                <c:pt idx="0">
                  <c:v>MO</c:v>
                </c:pt>
                <c:pt idx="1">
                  <c:v>SZUEZ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83</c:v>
                </c:pt>
                <c:pt idx="1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D-46D0-B1AC-54C600F7C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708026540496667"/>
          <c:y val="0.77175164195273882"/>
          <c:w val="0.31625325457039655"/>
          <c:h val="0.227348711135086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1135390128503"/>
          <c:y val="0.1189587405609224"/>
          <c:w val="0.85855322097483133"/>
          <c:h val="0.7522971243488526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708026540496667"/>
          <c:y val="0.77175164195273882"/>
          <c:w val="0.31625325457039649"/>
          <c:h val="0.227348711135086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1135390128503"/>
          <c:y val="0.11895874056092241"/>
          <c:w val="0.85855322097483133"/>
          <c:h val="0.7522971243488526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708026540496667"/>
          <c:y val="0.77175164195273882"/>
          <c:w val="0.31625325457039644"/>
          <c:h val="0.227348711135086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1135390128503"/>
          <c:y val="0.11895874056092243"/>
          <c:w val="0.85855322097483133"/>
          <c:h val="0.7522971243488526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708026540496667"/>
          <c:y val="0.77175164195273882"/>
          <c:w val="0.31625325457039638"/>
          <c:h val="0.227348711135086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1135390128503"/>
          <c:y val="0.11895874056092244"/>
          <c:w val="0.85855322097483133"/>
          <c:h val="0.7522971243488526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708026540496667"/>
          <c:y val="0.77175164195273882"/>
          <c:w val="0.31625325457039627"/>
          <c:h val="0.227348711135086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1135390128503"/>
          <c:y val="0.11895874056092245"/>
          <c:w val="0.85855322097483133"/>
          <c:h val="0.7522971243488526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708026540496667"/>
          <c:y val="0.77175164195273882"/>
          <c:w val="0.31625325457039621"/>
          <c:h val="0.227348711135086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0.93666</cdr:x>
      <cdr:y>1</cdr:y>
    </cdr:to>
    <cdr:pic>
      <cdr:nvPicPr>
        <cdr:cNvPr id="2" name="Kép 1" descr="MR.jpg">
          <a:extLst xmlns:a="http://schemas.openxmlformats.org/drawingml/2006/main">
            <a:ext uri="{FF2B5EF4-FFF2-40B4-BE49-F238E27FC236}">
              <a16:creationId xmlns:a16="http://schemas.microsoft.com/office/drawing/2014/main" id="{44998A20-46C8-D1E1-8F78-54C61A981AD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078004" cy="360363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Kép 2" descr="6ae0cf5eb068ff25d66dc21e3d405448.jpg">
          <a:extLst xmlns:a="http://schemas.openxmlformats.org/drawingml/2006/main">
            <a:ext uri="{FF2B5EF4-FFF2-40B4-BE49-F238E27FC236}">
              <a16:creationId xmlns:a16="http://schemas.microsoft.com/office/drawing/2014/main" id="{C5A6DB82-BD24-CBB2-91E5-06427A4A3DE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9400500" cy="2164080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Kép 3" descr="letöltés.jpg">
          <a:extLst xmlns:a="http://schemas.openxmlformats.org/drawingml/2006/main">
            <a:ext uri="{FF2B5EF4-FFF2-40B4-BE49-F238E27FC236}">
              <a16:creationId xmlns:a16="http://schemas.microsoft.com/office/drawing/2014/main" id="{761F6C9B-9FDC-A900-B626-C507BCABC80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500462" cy="4227382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Kép 2" descr="Szabó Zoltán.jpg">
          <a:extLst xmlns:a="http://schemas.openxmlformats.org/drawingml/2006/main">
            <a:ext uri="{FF2B5EF4-FFF2-40B4-BE49-F238E27FC236}">
              <a16:creationId xmlns:a16="http://schemas.microsoft.com/office/drawing/2014/main" id="{1C4D8F20-616E-0258-1441-469832CD4EE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2636912"/>
          <a:ext cx="2520280" cy="2839675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Kép 3" descr="220px-John_Gates.jpg">
          <a:extLst xmlns:a="http://schemas.openxmlformats.org/drawingml/2006/main">
            <a:ext uri="{FF2B5EF4-FFF2-40B4-BE49-F238E27FC236}">
              <a16:creationId xmlns:a16="http://schemas.microsoft.com/office/drawing/2014/main" id="{5EE12EE2-91F3-0554-BEBA-6C2AE07C8A5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214710" cy="3941630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Kép 2" descr="Peter Fryer.jpg">
          <a:extLst xmlns:a="http://schemas.openxmlformats.org/drawingml/2006/main">
            <a:ext uri="{FF2B5EF4-FFF2-40B4-BE49-F238E27FC236}">
              <a16:creationId xmlns:a16="http://schemas.microsoft.com/office/drawing/2014/main" id="{BEF762ED-3463-47FD-FC2D-135DB774C62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960878" cy="394163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2023. 10. 26.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0590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ddd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ddd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ddd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ddd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ddd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ddd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ddd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ddd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ddd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ddd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ddd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ddd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ddd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7C4A17-B097-D122-45CE-0D245DA8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2286000"/>
            <a:ext cx="6431632" cy="1143000"/>
          </a:xfrm>
        </p:spPr>
        <p:txBody>
          <a:bodyPr/>
          <a:lstStyle/>
          <a:p>
            <a:r>
              <a:rPr lang="hu-HU" dirty="0"/>
              <a:t>Az 1956-os forradalom és szabadságharc az angolszász sajtóban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D673594-F7D7-829A-D772-21BDE5D08F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6174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pPr algn="ctr"/>
            <a:r>
              <a:rPr lang="hu-HU" sz="2800" dirty="0"/>
              <a:t>Mindenki Gyanús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2"/>
            <a:ext cx="48902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cap="all" dirty="0">
                <a:cs typeface="Arial" panose="020B0604020202020204" pitchFamily="34" charset="0"/>
              </a:rPr>
              <a:t>VARANNAI </a:t>
            </a:r>
            <a:r>
              <a:rPr lang="hu-HU" sz="3200" cap="all" dirty="0" err="1">
                <a:cs typeface="Arial" panose="020B0604020202020204" pitchFamily="34" charset="0"/>
              </a:rPr>
              <a:t>AURÉl</a:t>
            </a:r>
            <a:r>
              <a:rPr lang="hu-HU" sz="3200" cap="all" dirty="0">
                <a:cs typeface="Arial" panose="020B0604020202020204" pitchFamily="34" charset="0"/>
              </a:rPr>
              <a:t> (REUTER)</a:t>
            </a:r>
          </a:p>
          <a:p>
            <a:pPr algn="ctr"/>
            <a:r>
              <a:rPr lang="hu-HU" sz="3200" cap="all" dirty="0">
                <a:cs typeface="Arial" panose="020B0604020202020204" pitchFamily="34" charset="0"/>
              </a:rPr>
              <a:t>Marton Endre, Nyilas Ilona (AP, UPI)</a:t>
            </a:r>
          </a:p>
          <a:p>
            <a:pPr algn="ctr"/>
            <a:r>
              <a:rPr lang="hu-HU" sz="3200" cap="all" dirty="0">
                <a:cs typeface="Arial" panose="020B0604020202020204" pitchFamily="34" charset="0"/>
              </a:rPr>
              <a:t>Hajós Edit (</a:t>
            </a:r>
            <a:r>
              <a:rPr lang="hu-HU" sz="3200" cap="all" dirty="0" err="1">
                <a:cs typeface="Arial" panose="020B0604020202020204" pitchFamily="34" charset="0"/>
              </a:rPr>
              <a:t>KoMINTERN</a:t>
            </a:r>
            <a:r>
              <a:rPr lang="hu-HU" sz="3200" cap="all" dirty="0">
                <a:cs typeface="Arial" panose="020B0604020202020204" pitchFamily="34" charset="0"/>
              </a:rPr>
              <a:t>, DAILY WORKER)</a:t>
            </a:r>
          </a:p>
          <a:p>
            <a:endParaRPr lang="hu-HU" sz="3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2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u-HU" sz="3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868144" y="1844824"/>
            <a:ext cx="2736304" cy="36317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5357818" y="1844822"/>
          <a:ext cx="3500462" cy="4227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2800" dirty="0"/>
              <a:t>Rátermett emberek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653CC1-D5FA-165F-F573-3D1069126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885828" cy="453727"/>
          </a:xfrm>
        </p:spPr>
        <p:txBody>
          <a:bodyPr>
            <a:normAutofit fontScale="92500" lnSpcReduction="20000"/>
          </a:bodyPr>
          <a:lstStyle/>
          <a:p>
            <a:endParaRPr lang="hu-HU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F87032AE-F446-1B1B-2623-EA0AF3601F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1FF171E9-A343-6786-76A3-138FDD67F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1404" y="1196753"/>
            <a:ext cx="4045396" cy="648070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Jean-Pierre </a:t>
            </a:r>
            <a:r>
              <a:rPr lang="hu-HU" dirty="0" err="1"/>
              <a:t>Pedrazzini</a:t>
            </a:r>
            <a:r>
              <a:rPr lang="hu-HU" dirty="0"/>
              <a:t> (1927-1956)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702E17ED-1A5F-67B6-0BAC-E3C22D28003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2"/>
            <a:ext cx="48902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200" cap="all" dirty="0">
                <a:cs typeface="Arial" panose="020B0604020202020204" pitchFamily="34" charset="0"/>
              </a:rPr>
              <a:t>KB. 150 külföldi újságíró Magyarországon</a:t>
            </a:r>
          </a:p>
          <a:p>
            <a:pPr algn="ctr"/>
            <a:r>
              <a:rPr lang="hu-HU" sz="3200" cap="all" dirty="0">
                <a:cs typeface="Arial" panose="020B0604020202020204" pitchFamily="34" charset="0"/>
              </a:rPr>
              <a:t>1956 október 23-én megszakították a telefonvonalakat</a:t>
            </a:r>
          </a:p>
          <a:p>
            <a:pPr algn="ctr"/>
            <a:r>
              <a:rPr lang="hu-HU" sz="3200" cap="all" dirty="0">
                <a:cs typeface="Arial" panose="020B0604020202020204" pitchFamily="34" charset="0"/>
              </a:rPr>
              <a:t>Veszéllyel sem törődtek (Noel</a:t>
            </a:r>
            <a:r>
              <a:rPr lang="hu-HU" sz="3200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hu-HU" sz="3200" cap="all" dirty="0" err="1">
                <a:cs typeface="Arial" panose="020B0604020202020204" pitchFamily="34" charset="0"/>
              </a:rPr>
              <a:t>Barber</a:t>
            </a:r>
            <a:r>
              <a:rPr lang="hu-HU" sz="3200" cap="all" dirty="0">
                <a:cs typeface="Arial" panose="020B0604020202020204" pitchFamily="34" charset="0"/>
              </a:rPr>
              <a:t> sebesülése, RUSSELL JONES, RONALD </a:t>
            </a:r>
            <a:r>
              <a:rPr lang="hu-HU" sz="3200" dirty="0"/>
              <a:t>FARQUHAR,</a:t>
            </a:r>
            <a:r>
              <a:rPr lang="hu-HU" sz="3200" cap="all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églalap 10"/>
          <p:cNvSpPr/>
          <p:nvPr/>
        </p:nvSpPr>
        <p:spPr>
          <a:xfrm>
            <a:off x="5868144" y="1844824"/>
            <a:ext cx="2736304" cy="36317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5643570" y="1844824"/>
          <a:ext cx="3214710" cy="3941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2800" dirty="0"/>
              <a:t>Miről írtak?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14F3FE31-BC29-470C-EACB-BCB3C8669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885828" cy="381719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Cikkek tartalma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7A5212F3-53CA-0CFC-E836-7BB914D7FA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D9CABB36-1FE6-5196-BD56-D96D7758D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Szabó Zoltán (ekkor SZER londoni </a:t>
            </a:r>
            <a:r>
              <a:rPr lang="hu-HU" dirty="0" err="1"/>
              <a:t>lapszemlézője</a:t>
            </a:r>
            <a:r>
              <a:rPr lang="hu-HU" dirty="0"/>
              <a:t>)</a:t>
            </a:r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FBBEBCC3-E53C-6176-B570-8ECE778566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2"/>
            <a:ext cx="48902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cap="all" dirty="0">
                <a:cs typeface="Arial" panose="020B0604020202020204" pitchFamily="34" charset="0"/>
              </a:rPr>
              <a:t>Magyar-Lengyel események összehasonlítása (TNYT 1956. október 26. POLAND AND HUNGARY)</a:t>
            </a:r>
          </a:p>
          <a:p>
            <a:pPr algn="ctr"/>
            <a:r>
              <a:rPr lang="hu-HU" sz="3200" cap="all" dirty="0">
                <a:cs typeface="Arial" panose="020B0604020202020204" pitchFamily="34" charset="0"/>
              </a:rPr>
              <a:t>Ki fog segíteni a Magyaroknak?</a:t>
            </a:r>
          </a:p>
          <a:p>
            <a:pPr algn="ctr"/>
            <a:r>
              <a:rPr lang="hu-HU" sz="3200" cap="all" dirty="0">
                <a:cs typeface="Arial" panose="020B0604020202020204" pitchFamily="34" charset="0"/>
              </a:rPr>
              <a:t>A VILÁG KÖZVÉLEMÉNYEK SZIMPÁTIÁJA</a:t>
            </a:r>
          </a:p>
          <a:p>
            <a:pPr algn="just"/>
            <a:endParaRPr lang="hu-HU" sz="3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868144" y="2636912"/>
            <a:ext cx="2520280" cy="2839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517195360"/>
              </p:ext>
            </p:extLst>
          </p:nvPr>
        </p:nvGraphicFramePr>
        <p:xfrm>
          <a:off x="5357818" y="2292350"/>
          <a:ext cx="3030606" cy="318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B2938B61-1A22-DA2D-6ABF-B34D354BA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Győzelem?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1A3BCDD7-B68E-5204-8CAD-58B01EC2D1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1956. október 30-tól a nyugati sajtóban fokozatosan megjelent a győztes felkelésről szóló értékelés, de azt nyilvánvalóvá tették, hogy az Egyesült Királyság és az USA nem fog fegyveres segítséget nyújtani.</a:t>
            </a:r>
          </a:p>
        </p:txBody>
      </p:sp>
      <p:sp>
        <p:nvSpPr>
          <p:cNvPr id="6" name="Kép helye 5">
            <a:extLst>
              <a:ext uri="{FF2B5EF4-FFF2-40B4-BE49-F238E27FC236}">
                <a16:creationId xmlns:a16="http://schemas.microsoft.com/office/drawing/2014/main" id="{663B5398-453C-7ED8-653A-2165F863A7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1956. november 1. TNYT is szól a felkelés győzelméről, de óvatosságra intett. Egy nappal később már arról számoltak be, hogy Moszkva fegyveres beavatkozása várható.</a:t>
            </a:r>
          </a:p>
        </p:txBody>
      </p:sp>
    </p:spTree>
    <p:extLst>
      <p:ext uri="{BB962C8B-B14F-4D97-AF65-F5344CB8AC3E}">
        <p14:creationId xmlns:p14="http://schemas.microsoft.com/office/powerpoint/2010/main" val="208336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2800" dirty="0"/>
              <a:t>CPUSA, DAILY WORKER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FFD5B0-3D6A-B487-FB25-AC93AC172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F7340EFD-EB3F-A842-263F-546816B88F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A64B5689-3320-FD41-9FFD-4CF4023F0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6016" y="1107927"/>
            <a:ext cx="3970784" cy="639762"/>
          </a:xfrm>
        </p:spPr>
        <p:txBody>
          <a:bodyPr>
            <a:normAutofit/>
          </a:bodyPr>
          <a:lstStyle/>
          <a:p>
            <a:r>
              <a:rPr lang="hu-HU" dirty="0"/>
              <a:t>John </a:t>
            </a:r>
            <a:r>
              <a:rPr lang="hu-HU" dirty="0" err="1"/>
              <a:t>Gates</a:t>
            </a:r>
            <a:r>
              <a:rPr lang="hu-HU" dirty="0"/>
              <a:t> (1913-1992)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A4A16638-F2FD-5E54-0B4F-2513ECBCD6B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2"/>
            <a:ext cx="48902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cap="all" dirty="0">
                <a:cs typeface="Arial" panose="020B0604020202020204" pitchFamily="34" charset="0"/>
              </a:rPr>
              <a:t>CPUSA napilapja: Daily </a:t>
            </a:r>
            <a:r>
              <a:rPr lang="hu-HU" sz="3200" cap="all" dirty="0" err="1">
                <a:cs typeface="Arial" panose="020B0604020202020204" pitchFamily="34" charset="0"/>
              </a:rPr>
              <a:t>Worker</a:t>
            </a:r>
            <a:r>
              <a:rPr lang="hu-HU" sz="3200" cap="all" dirty="0">
                <a:cs typeface="Arial" panose="020B0604020202020204" pitchFamily="34" charset="0"/>
              </a:rPr>
              <a:t> főszerkesztője John </a:t>
            </a:r>
            <a:r>
              <a:rPr lang="hu-HU" sz="3200" cap="all" dirty="0" err="1">
                <a:cs typeface="Arial" panose="020B0604020202020204" pitchFamily="34" charset="0"/>
              </a:rPr>
              <a:t>Gates</a:t>
            </a:r>
            <a:r>
              <a:rPr lang="hu-HU" sz="3200" cap="all" dirty="0">
                <a:cs typeface="Arial" panose="020B0604020202020204" pitchFamily="34" charset="0"/>
              </a:rPr>
              <a:t> szabad teret engedett a lapban a szovjetunió Kritikájának</a:t>
            </a:r>
          </a:p>
          <a:p>
            <a:pPr algn="ctr"/>
            <a:r>
              <a:rPr lang="hu-HU" sz="3200" cap="all" dirty="0">
                <a:cs typeface="Arial" panose="020B0604020202020204" pitchFamily="34" charset="0"/>
              </a:rPr>
              <a:t>A DAILY WORKER 1958. január 13-án megszűnt.</a:t>
            </a:r>
          </a:p>
          <a:p>
            <a:pPr algn="ctr"/>
            <a:r>
              <a:rPr lang="hu-HU" sz="3200" cap="all" dirty="0">
                <a:cs typeface="Arial" panose="020B0604020202020204" pitchFamily="34" charset="0"/>
              </a:rPr>
              <a:t>  </a:t>
            </a:r>
          </a:p>
          <a:p>
            <a:pPr algn="just"/>
            <a:endParaRPr lang="hu-HU" sz="3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868144" y="1844824"/>
            <a:ext cx="2736304" cy="36317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5643570" y="1844824"/>
          <a:ext cx="2960878" cy="3941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2800" dirty="0"/>
              <a:t>A BRIT KOMMUNISTA  DAILY WORKER 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A4D44C6-EC53-D7C1-EAEA-FBE0333C6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192" y="1196752"/>
            <a:ext cx="4112196" cy="728655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MONDJUK ELLENT A NYUGATI SAJTÓNAK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A33F0DCA-B6BE-862D-8E95-3134F0D420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B675862B-275D-C37E-D3D3-E5A68E8BA8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6016" y="1196752"/>
            <a:ext cx="3970784" cy="550937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Peter </a:t>
            </a:r>
            <a:r>
              <a:rPr lang="hu-HU" dirty="0" err="1"/>
              <a:t>Fryer</a:t>
            </a:r>
            <a:r>
              <a:rPr lang="hu-HU" dirty="0"/>
              <a:t>, (1927-2006)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1C867A7B-E734-ABD5-6F17-D1F618D5BED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2"/>
            <a:ext cx="48902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cap="all" dirty="0">
                <a:cs typeface="Arial" panose="020B0604020202020204" pitchFamily="34" charset="0"/>
              </a:rPr>
              <a:t>PETER FRYER KÜLDETÉSE: A MAGYAR FORRADALOM MEGBÉLYEGZÉSE. A DAILY WORKER szerkesztősége cenzúrázta őt, vagy nem közölték a cikkeit</a:t>
            </a:r>
          </a:p>
          <a:p>
            <a:pPr algn="ctr"/>
            <a:r>
              <a:rPr lang="hu-HU" sz="3200" cap="all" dirty="0">
                <a:cs typeface="Arial" panose="020B0604020202020204" pitchFamily="34" charset="0"/>
              </a:rPr>
              <a:t>  </a:t>
            </a:r>
          </a:p>
          <a:p>
            <a:pPr algn="just"/>
            <a:endParaRPr lang="hu-HU" sz="3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868144" y="1844824"/>
            <a:ext cx="2736304" cy="36317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5643570" y="1844824"/>
          <a:ext cx="2960878" cy="3941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D6299B-238F-BA9A-5A0E-C8524B160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Freedom</a:t>
            </a:r>
            <a:r>
              <a:rPr lang="hu-HU" dirty="0"/>
              <a:t> Tour?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E5A4382-C342-3880-D88F-EFB548CD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699" y="1853601"/>
            <a:ext cx="3332988" cy="632424"/>
          </a:xfrm>
        </p:spPr>
        <p:txBody>
          <a:bodyPr>
            <a:normAutofit fontScale="92500" lnSpcReduction="10000"/>
          </a:bodyPr>
          <a:lstStyle/>
          <a:p>
            <a:r>
              <a:rPr lang="hu-HU" sz="2100" dirty="0"/>
              <a:t>1956. melbourne-i olimpia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40B5C3F-B311-A90F-49E4-ED14E0287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619" y="2486025"/>
            <a:ext cx="4054844" cy="3333571"/>
          </a:xfrm>
        </p:spPr>
        <p:txBody>
          <a:bodyPr>
            <a:normAutofit/>
          </a:bodyPr>
          <a:lstStyle/>
          <a:p>
            <a:r>
              <a:rPr lang="hu-HU" sz="1800" dirty="0"/>
              <a:t>1956 december-</a:t>
            </a:r>
            <a:r>
              <a:rPr lang="hu-HU" sz="1800" dirty="0" err="1"/>
              <a:t>től</a:t>
            </a:r>
            <a:r>
              <a:rPr lang="hu-HU" sz="1800" dirty="0"/>
              <a:t> 1957 tavaszáig </a:t>
            </a:r>
            <a:r>
              <a:rPr lang="hu-HU" sz="1800" dirty="0" err="1"/>
              <a:t>Freedom</a:t>
            </a:r>
            <a:r>
              <a:rPr lang="hu-HU" sz="1800" dirty="0"/>
              <a:t> Tour cikksorozat a </a:t>
            </a:r>
            <a:r>
              <a:rPr lang="hu-HU" sz="1800" i="1" dirty="0" err="1"/>
              <a:t>Sports</a:t>
            </a:r>
            <a:r>
              <a:rPr lang="hu-HU" sz="1800" i="1" dirty="0"/>
              <a:t> </a:t>
            </a:r>
            <a:r>
              <a:rPr lang="hu-HU" sz="1800" i="1" dirty="0" err="1"/>
              <a:t>Illustrated</a:t>
            </a:r>
            <a:r>
              <a:rPr lang="hu-HU" sz="1800" i="1" dirty="0"/>
              <a:t>-</a:t>
            </a:r>
            <a:r>
              <a:rPr lang="hu-HU" sz="1800" dirty="0"/>
              <a:t>ben.</a:t>
            </a:r>
          </a:p>
          <a:p>
            <a:r>
              <a:rPr lang="hu-HU" sz="1800" dirty="0"/>
              <a:t>Time csoport alapítója Henry </a:t>
            </a:r>
            <a:r>
              <a:rPr lang="hu-HU" sz="1800" dirty="0" err="1"/>
              <a:t>Luce</a:t>
            </a:r>
            <a:r>
              <a:rPr lang="hu-HU" sz="1800" dirty="0"/>
              <a:t>, elnökhelyettese: Charles Douglas Jackson (OSS, Pszichológiai Hadviselési Osztály vezetője, CIA Politikai Koordinációs Hivatal OPC igazgatója. (kém és kémelhárítási részleg)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BA36B73-9F86-7D3A-FEEC-93FB35A5D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93761" y="1737144"/>
            <a:ext cx="3332988" cy="698741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/>
              <a:t>Charles Douglas Jackson 1902-1964</a:t>
            </a:r>
            <a:endParaRPr lang="hu-HU" dirty="0"/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349D72E7-3A1C-D05D-A70D-D8D32DC5EBD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508104" y="2546271"/>
            <a:ext cx="2750071" cy="3208416"/>
          </a:xfrm>
        </p:spPr>
      </p:pic>
    </p:spTree>
    <p:extLst>
      <p:ext uri="{BB962C8B-B14F-4D97-AF65-F5344CB8AC3E}">
        <p14:creationId xmlns:p14="http://schemas.microsoft.com/office/powerpoint/2010/main" val="4165324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Kádár mellett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1028700" y="2092927"/>
            <a:ext cx="3332988" cy="393098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Életút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1028700" y="2486026"/>
            <a:ext cx="3568013" cy="3514724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Brit jogász, író.</a:t>
            </a:r>
          </a:p>
          <a:p>
            <a:r>
              <a:rPr lang="hu-HU" dirty="0"/>
              <a:t>Kezdetben Munkáspárti politikus.</a:t>
            </a:r>
          </a:p>
          <a:p>
            <a:r>
              <a:rPr lang="hu-HU" dirty="0"/>
              <a:t>1935-ben megválasztott munkáspárti képviselő, de ekkor már beleszeretett a sztálini Szovjetunióba </a:t>
            </a:r>
            <a:r>
              <a:rPr lang="hu-HU"/>
              <a:t>(Zinovjev-perről </a:t>
            </a:r>
            <a:r>
              <a:rPr lang="hu-HU" dirty="0"/>
              <a:t>írt cikkében igazolta a tisztogatást.)</a:t>
            </a:r>
          </a:p>
          <a:p>
            <a:r>
              <a:rPr lang="hu-HU" dirty="0"/>
              <a:t>1940-ben kizárták a Munkáspártból, mert támogatta a SZU finnországi háborúját.</a:t>
            </a:r>
          </a:p>
          <a:p>
            <a:r>
              <a:rPr lang="hu-HU" dirty="0"/>
              <a:t>1954-ben Sztálin békedíjat kapott. 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893761" y="2092927"/>
            <a:ext cx="3332988" cy="661086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Dennis </a:t>
            </a:r>
            <a:r>
              <a:rPr lang="hu-HU" dirty="0" err="1"/>
              <a:t>Nowell</a:t>
            </a:r>
            <a:r>
              <a:rPr lang="hu-HU" dirty="0"/>
              <a:t> </a:t>
            </a:r>
            <a:r>
              <a:rPr lang="hu-HU" dirty="0" err="1"/>
              <a:t>Pritt</a:t>
            </a:r>
            <a:r>
              <a:rPr lang="hu-HU" dirty="0"/>
              <a:t> (1887-1972.)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33" y="2844946"/>
            <a:ext cx="2273643" cy="2904062"/>
          </a:xfrm>
        </p:spPr>
      </p:pic>
    </p:spTree>
    <p:extLst>
      <p:ext uri="{BB962C8B-B14F-4D97-AF65-F5344CB8AC3E}">
        <p14:creationId xmlns:p14="http://schemas.microsoft.com/office/powerpoint/2010/main" val="130539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Pritt</a:t>
            </a:r>
            <a:r>
              <a:rPr lang="hu-HU" dirty="0"/>
              <a:t> segít ahol tud</a:t>
            </a: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976183" y="1913752"/>
            <a:ext cx="7253417" cy="3344048"/>
          </a:xfrm>
        </p:spPr>
        <p:txBody>
          <a:bodyPr>
            <a:normAutofit fontScale="47500" lnSpcReduction="20000"/>
          </a:bodyPr>
          <a:lstStyle/>
          <a:p>
            <a:r>
              <a:rPr lang="hu-HU" dirty="0"/>
              <a:t>1958 augusztusában Magyarországra látogatott.</a:t>
            </a:r>
          </a:p>
          <a:p>
            <a:r>
              <a:rPr lang="hu-HU" dirty="0"/>
              <a:t>A londoni követségnek felvetette, hogy „jogi szempontú” cikket ír a Nagy Imre-perről.</a:t>
            </a:r>
          </a:p>
          <a:p>
            <a:r>
              <a:rPr lang="hu-HU" dirty="0"/>
              <a:t>Azt ötlötte ki, hogy egy kicsit azért kritizálta volna az eljárást, hogy „lecsillapítsa az angol jogi körök hangulatát”, de igazolta volna a cikkben az egészet.</a:t>
            </a:r>
          </a:p>
          <a:p>
            <a:r>
              <a:rPr lang="hu-HU" dirty="0"/>
              <a:t>Szerette volna látni az angol, német, esetleg francia fordításban a periratokat (!)</a:t>
            </a:r>
          </a:p>
          <a:p>
            <a:r>
              <a:rPr lang="hu-HU" dirty="0"/>
              <a:t>Megígérte, hogy a Zinovjev-perről írt cikkéhez hasonlóan, megjelenés előtt megmutatja az illetékeseknek.</a:t>
            </a:r>
          </a:p>
          <a:p>
            <a:r>
              <a:rPr lang="hu-HU" dirty="0"/>
              <a:t>1958. decemberében jelent meg a </a:t>
            </a:r>
            <a:r>
              <a:rPr lang="hu-HU" i="1" dirty="0"/>
              <a:t>New World </a:t>
            </a:r>
            <a:r>
              <a:rPr lang="hu-HU" i="1" dirty="0" err="1"/>
              <a:t>Review</a:t>
            </a:r>
            <a:r>
              <a:rPr lang="hu-HU" dirty="0"/>
              <a:t>-ban. (Fehérterror, reakciós emigránsok, banditák, cinkos Nagy Imre (Annyira tetszett a magyar politikusoknak, hogy 500 példányt rendeltek belőle, éppen az ENSZ közgyűlés aktuális magyar-ügyet tárgyaló ülése előtt.)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7336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C32824-E0E2-4940-1B6D-4149DE82D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941" y="1325333"/>
            <a:ext cx="7217282" cy="591500"/>
          </a:xfrm>
        </p:spPr>
        <p:txBody>
          <a:bodyPr>
            <a:normAutofit fontScale="90000"/>
          </a:bodyPr>
          <a:lstStyle/>
          <a:p>
            <a:r>
              <a:rPr lang="hu-HU" dirty="0"/>
              <a:t>Sztálin halálának következménye? 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F2A2D59-4DB7-0317-7E8D-E98557690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777" y="1835524"/>
            <a:ext cx="4684302" cy="553220"/>
          </a:xfrm>
        </p:spPr>
        <p:txBody>
          <a:bodyPr>
            <a:normAutofit fontScale="85000" lnSpcReduction="10000"/>
          </a:bodyPr>
          <a:lstStyle/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5522D31-B2FF-9D93-2CFA-45AB5E29A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847" y="2388744"/>
            <a:ext cx="4433896" cy="3143924"/>
          </a:xfrm>
        </p:spPr>
        <p:txBody>
          <a:bodyPr>
            <a:normAutofit fontScale="62500" lnSpcReduction="20000"/>
          </a:bodyPr>
          <a:lstStyle/>
          <a:p>
            <a:r>
              <a:rPr lang="hu-HU" dirty="0"/>
              <a:t>John </a:t>
            </a:r>
            <a:r>
              <a:rPr lang="hu-HU" dirty="0" err="1"/>
              <a:t>MacCormac</a:t>
            </a:r>
            <a:r>
              <a:rPr lang="hu-HU" dirty="0"/>
              <a:t> cikk 1953.06.21: Csehszlovákiában a kisebb demonstráció és a kelet-berlini felkelés oka Sztálin halála.</a:t>
            </a:r>
          </a:p>
          <a:p>
            <a:r>
              <a:rPr lang="hu-HU" dirty="0"/>
              <a:t>Különösen Lengyelországot és Magyarországot látta robbanásveszélyes helyzetben. </a:t>
            </a:r>
          </a:p>
          <a:p>
            <a:r>
              <a:rPr lang="hu-HU" dirty="0"/>
              <a:t>„Magyarországon a fiatalok nyugtalansága egyre nő”.</a:t>
            </a:r>
          </a:p>
          <a:p>
            <a:r>
              <a:rPr lang="hu-HU" dirty="0" err="1"/>
              <a:t>Cyres</a:t>
            </a:r>
            <a:r>
              <a:rPr lang="hu-HU" dirty="0"/>
              <a:t> Leo </a:t>
            </a:r>
            <a:r>
              <a:rPr lang="hu-HU" dirty="0" err="1"/>
              <a:t>Sulzberger</a:t>
            </a:r>
            <a:r>
              <a:rPr lang="hu-HU" dirty="0"/>
              <a:t> cikk 1953.06.22: 1940-es évek vége óta nem járt </a:t>
            </a:r>
            <a:r>
              <a:rPr lang="hu-HU" dirty="0" err="1"/>
              <a:t>Mo-n</a:t>
            </a:r>
            <a:r>
              <a:rPr lang="hu-HU" dirty="0"/>
              <a:t>. Olyan mint a Vezúv, csendes felszín alatt kitörésre kész erők. Nem lehetett előre látni mikor. Tudott, illetve hagyták beszélni egyszerű magyar emberekkel is. Rendőrállamnak látta az országot, írt a magyar katolikus főpapok üldözéséről is.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7D1CE5A-B641-D6E1-170B-88F4B268BE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56997" y="1835524"/>
            <a:ext cx="3072227" cy="413497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Némi térképes spekuláció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147E1C55-18D5-BF11-CA0C-1FD925747D4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556998" y="2270247"/>
            <a:ext cx="2876970" cy="3299641"/>
          </a:xfrm>
        </p:spPr>
      </p:pic>
    </p:spTree>
    <p:extLst>
      <p:ext uri="{BB962C8B-B14F-4D97-AF65-F5344CB8AC3E}">
        <p14:creationId xmlns:p14="http://schemas.microsoft.com/office/powerpoint/2010/main" val="425828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pPr algn="ctr"/>
            <a:r>
              <a:rPr lang="hu-HU" sz="2800" dirty="0"/>
              <a:t>Magyarország helye a hidegháború NYUGATI SAJTÓJÁBAN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Magyarország említése: (TNYT.: 30 159, MG/G.: 14 025, TT: 14 941, </a:t>
            </a:r>
            <a:r>
              <a:rPr lang="hu-HU" sz="2400" dirty="0" err="1"/>
              <a:t>Obs</a:t>
            </a:r>
            <a:r>
              <a:rPr lang="hu-HU" sz="2400" dirty="0"/>
              <a:t>.: 3501.)</a:t>
            </a:r>
          </a:p>
          <a:p>
            <a:r>
              <a:rPr lang="hu-HU" sz="2400" dirty="0"/>
              <a:t>Lengyelország: (TNYT.: 49 568, MG/G: 25 130, TT: 26 374, </a:t>
            </a:r>
            <a:r>
              <a:rPr lang="hu-HU" sz="2400" dirty="0" err="1"/>
              <a:t>Obs</a:t>
            </a:r>
            <a:r>
              <a:rPr lang="hu-HU" sz="2400" dirty="0"/>
              <a:t>.:4994.)</a:t>
            </a:r>
          </a:p>
          <a:p>
            <a:r>
              <a:rPr lang="hu-HU" sz="2400" dirty="0"/>
              <a:t>Csehszlovákia: (TNYT.: 35 615, MG/G: 15 867, TT:17 063, </a:t>
            </a:r>
            <a:r>
              <a:rPr lang="hu-HU" sz="2400" dirty="0" err="1"/>
              <a:t>Obs</a:t>
            </a:r>
            <a:r>
              <a:rPr lang="hu-HU" sz="2400" dirty="0"/>
              <a:t>.: 2850.)</a:t>
            </a:r>
          </a:p>
          <a:p>
            <a:r>
              <a:rPr lang="hu-HU" sz="2400" dirty="0"/>
              <a:t>Románia és Bulgária azonos szinten, de kevesebbszer, mint </a:t>
            </a:r>
            <a:r>
              <a:rPr lang="hu-HU" sz="2400" dirty="0" err="1"/>
              <a:t>Mo</a:t>
            </a:r>
            <a:r>
              <a:rPr lang="hu-HU" sz="2400" dirty="0"/>
              <a:t>.</a:t>
            </a:r>
          </a:p>
          <a:p>
            <a:r>
              <a:rPr lang="hu-HU" sz="2400" dirty="0"/>
              <a:t>Nyugati referencia Franciaország önmagában felülmúlja a szatellit államokat (TNYT több mint, 200 000.)</a:t>
            </a:r>
            <a:endParaRPr lang="hu-H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868144" y="1844824"/>
            <a:ext cx="2736304" cy="36317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5786446" y="1571612"/>
          <a:ext cx="285752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pPr algn="ctr"/>
            <a:r>
              <a:rPr lang="hu-HU" sz="2800" dirty="0"/>
              <a:t>Magyarország szerepének megváltozása  1956-ban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51045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1956. október 24. és 1962 vége között Magyarország TNYT: 8200, Lengyelország TNYT: 8 576</a:t>
            </a:r>
          </a:p>
          <a:p>
            <a:r>
              <a:rPr lang="hu-HU" sz="3200" dirty="0"/>
              <a:t>1956. október 24. és 1958. június 17. között Magyarország TNYT: 4638, Lengyelország TNYT: 3141 </a:t>
            </a: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868144" y="1844824"/>
            <a:ext cx="2736304" cy="36317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614312" y="1860411"/>
          <a:ext cx="2990136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pPr algn="ctr"/>
            <a:r>
              <a:rPr lang="hu-HU" sz="2800" dirty="0"/>
              <a:t>Forradalom és szabadságharc SZUEZ HÁLÓJÁBAN I.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51045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1956. október 24. és november 4.: </a:t>
            </a:r>
            <a:r>
              <a:rPr lang="hu-HU" sz="3200" dirty="0" err="1"/>
              <a:t>Mo</a:t>
            </a:r>
            <a:r>
              <a:rPr lang="hu-HU" sz="3200" dirty="0"/>
              <a:t>. TNYT: 370 Szuez: 232.</a:t>
            </a:r>
          </a:p>
          <a:p>
            <a:r>
              <a:rPr lang="hu-HU" sz="3200" dirty="0"/>
              <a:t>1956. október 29. és november 4.: </a:t>
            </a:r>
            <a:r>
              <a:rPr lang="hu-HU" sz="3200" dirty="0" err="1"/>
              <a:t>Mo</a:t>
            </a:r>
            <a:r>
              <a:rPr lang="hu-HU" sz="3200" dirty="0"/>
              <a:t>. TNYT: 227, Szuez: 190!</a:t>
            </a: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868144" y="1844824"/>
            <a:ext cx="2736304" cy="36317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5786446" y="1857364"/>
          <a:ext cx="2857520" cy="360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pPr algn="ctr"/>
            <a:r>
              <a:rPr lang="hu-HU" sz="2800" dirty="0"/>
              <a:t>Forradalom és szabadságharc SZUEZ HÁLÓJÁBAN II.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51045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1956. október 24. és november 4.: </a:t>
            </a:r>
            <a:r>
              <a:rPr lang="hu-HU" sz="3200" dirty="0" err="1"/>
              <a:t>Mo</a:t>
            </a:r>
            <a:r>
              <a:rPr lang="hu-HU" sz="3200" dirty="0"/>
              <a:t>. TIMES: 83 Szuez: 116!</a:t>
            </a:r>
          </a:p>
          <a:p>
            <a:r>
              <a:rPr lang="hu-HU" sz="3200" dirty="0"/>
              <a:t>1956. október 29. és november 4.: </a:t>
            </a:r>
            <a:r>
              <a:rPr lang="hu-HU" sz="3200" dirty="0" err="1"/>
              <a:t>Mo</a:t>
            </a:r>
            <a:r>
              <a:rPr lang="hu-HU" sz="3200" dirty="0"/>
              <a:t>. TIMES: 57 227, Szuez: 81!</a:t>
            </a: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868144" y="1844824"/>
            <a:ext cx="2736304" cy="36317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770977025"/>
              </p:ext>
            </p:extLst>
          </p:nvPr>
        </p:nvGraphicFramePr>
        <p:xfrm>
          <a:off x="5786446" y="1857364"/>
          <a:ext cx="2857520" cy="360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359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pPr algn="ctr"/>
            <a:r>
              <a:rPr lang="hu-HU" sz="2800" dirty="0"/>
              <a:t>Nyugati Hírforrások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2"/>
            <a:ext cx="48902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cap="all" dirty="0">
                <a:cs typeface="Arial" panose="020B0604020202020204" pitchFamily="34" charset="0"/>
              </a:rPr>
              <a:t>Bécsben miből dolgoztak?</a:t>
            </a:r>
          </a:p>
          <a:p>
            <a:pPr algn="ctr"/>
            <a:r>
              <a:rPr lang="hu-HU" sz="3200" cap="all" dirty="0">
                <a:cs typeface="Arial" panose="020B0604020202020204" pitchFamily="34" charset="0"/>
              </a:rPr>
              <a:t>MTI</a:t>
            </a:r>
          </a:p>
          <a:p>
            <a:pPr algn="ctr"/>
            <a:r>
              <a:rPr lang="hu-HU" sz="3200" cap="all" dirty="0">
                <a:cs typeface="Arial" panose="020B0604020202020204" pitchFamily="34" charset="0"/>
              </a:rPr>
              <a:t>MAGYAR RÁDIÓ Adásai</a:t>
            </a:r>
          </a:p>
          <a:p>
            <a:pPr algn="ctr"/>
            <a:r>
              <a:rPr lang="hu-HU" sz="3200" cap="all" dirty="0">
                <a:cs typeface="Arial" panose="020B0604020202020204" pitchFamily="34" charset="0"/>
              </a:rPr>
              <a:t>Emigránsok</a:t>
            </a:r>
          </a:p>
          <a:p>
            <a:pPr algn="ctr"/>
            <a:r>
              <a:rPr lang="hu-HU" sz="3200" cap="all" dirty="0">
                <a:cs typeface="Arial" panose="020B0604020202020204" pitchFamily="34" charset="0"/>
              </a:rPr>
              <a:t>NYUGATI KOMMUNISTA  ÚJSÁGÍRÓK</a:t>
            </a:r>
          </a:p>
          <a:p>
            <a:pPr algn="ctr"/>
            <a:r>
              <a:rPr lang="hu-HU" sz="3200" cap="all" dirty="0">
                <a:cs typeface="Arial" panose="020B0604020202020204" pitchFamily="34" charset="0"/>
              </a:rPr>
              <a:t>KÖVETSÉGEK</a:t>
            </a:r>
          </a:p>
        </p:txBody>
      </p:sp>
      <p:sp>
        <p:nvSpPr>
          <p:cNvPr id="11" name="Téglalap 10"/>
          <p:cNvSpPr/>
          <p:nvPr/>
        </p:nvSpPr>
        <p:spPr>
          <a:xfrm>
            <a:off x="5868144" y="1844824"/>
            <a:ext cx="2736304" cy="36317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5572132" y="1844822"/>
          <a:ext cx="3286148" cy="373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8C98E2DA-8C5A-3DE7-BE73-95E9EC90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nagy napon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67D26EBF-603C-3297-79F1-BD7DBA26D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Alig vannak Magyarországon külföldi tudósítók.</a:t>
            </a:r>
          </a:p>
          <a:p>
            <a:r>
              <a:rPr lang="hu-HU" dirty="0"/>
              <a:t>A The Times már 1956. október 24-én képes volt Budapestről tudósítást küldeni (Valószínűleg Marton Endre AP tudósítónak köszönhetően).</a:t>
            </a:r>
          </a:p>
          <a:p>
            <a:r>
              <a:rPr lang="hu-HU" dirty="0"/>
              <a:t>The New York Times kezdetben a bécsi tudósítóitól kapott híreket. Október 26-án jelent meg az első budapesti tudósító tollából származó cikk.</a:t>
            </a:r>
          </a:p>
          <a:p>
            <a:r>
              <a:rPr lang="hu-HU" dirty="0"/>
              <a:t>1956. október 25. The New York Times szerint már elfojtották a magyarországi fegyveres felkelést.</a:t>
            </a:r>
          </a:p>
        </p:txBody>
      </p:sp>
    </p:spTree>
    <p:extLst>
      <p:ext uri="{BB962C8B-B14F-4D97-AF65-F5344CB8AC3E}">
        <p14:creationId xmlns:p14="http://schemas.microsoft.com/office/powerpoint/2010/main" val="3848891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Jókor érkező? Véletlen vagy…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8700" y="2612898"/>
            <a:ext cx="3332988" cy="308222"/>
          </a:xfrm>
        </p:spPr>
        <p:txBody>
          <a:bodyPr>
            <a:normAutofit fontScale="70000" lnSpcReduction="20000"/>
          </a:bodyPr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28700" y="3047992"/>
            <a:ext cx="3399284" cy="2901287"/>
          </a:xfrm>
        </p:spPr>
        <p:txBody>
          <a:bodyPr>
            <a:noAutofit/>
          </a:bodyPr>
          <a:lstStyle/>
          <a:p>
            <a:r>
              <a:rPr lang="hu-HU" sz="1800" dirty="0"/>
              <a:t>Berlinben született, a harmincas években interjúkat készít náci vezetőkkel.</a:t>
            </a:r>
          </a:p>
          <a:p>
            <a:r>
              <a:rPr lang="hu-HU" sz="1800" dirty="0"/>
              <a:t>A 2. </a:t>
            </a:r>
            <a:r>
              <a:rPr lang="hu-HU" sz="1800" dirty="0" err="1"/>
              <a:t>vh</a:t>
            </a:r>
            <a:r>
              <a:rPr lang="hu-HU" sz="1800" dirty="0"/>
              <a:t>. idején Németországba sugárzott félrevezető rádióadásokat szerkesztett.</a:t>
            </a:r>
          </a:p>
          <a:p>
            <a:r>
              <a:rPr lang="hu-HU" sz="1800" dirty="0"/>
              <a:t>Az ember, aki mindig időben érkezett.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891178" y="1950648"/>
            <a:ext cx="3335570" cy="601693"/>
          </a:xfrm>
        </p:spPr>
        <p:txBody>
          <a:bodyPr>
            <a:normAutofit fontScale="70000" lnSpcReduction="20000"/>
          </a:bodyPr>
          <a:lstStyle/>
          <a:p>
            <a:r>
              <a:rPr lang="hu-HU" sz="2100" dirty="0" err="1"/>
              <a:t>Sefton</a:t>
            </a:r>
            <a:r>
              <a:rPr lang="hu-HU" sz="2100" dirty="0"/>
              <a:t> </a:t>
            </a:r>
            <a:r>
              <a:rPr lang="hu-HU" sz="2100" dirty="0" err="1"/>
              <a:t>Delmer</a:t>
            </a:r>
            <a:r>
              <a:rPr lang="hu-HU" sz="2100" dirty="0"/>
              <a:t> (1904-1979)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013F9B1B-D1AF-D82C-1E55-D4051C3E93B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65761" y="2738898"/>
            <a:ext cx="3270872" cy="3107330"/>
          </a:xfrm>
        </p:spPr>
      </p:pic>
    </p:spTree>
    <p:extLst>
      <p:ext uri="{BB962C8B-B14F-4D97-AF65-F5344CB8AC3E}">
        <p14:creationId xmlns:p14="http://schemas.microsoft.com/office/powerpoint/2010/main" val="746385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1851</TotalTime>
  <Words>968</Words>
  <Application>Microsoft Office PowerPoint</Application>
  <PresentationFormat>Diavetítés a képernyőre (4:3 oldalarány)</PresentationFormat>
  <Paragraphs>105</Paragraphs>
  <Slides>19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Office-téma</vt:lpstr>
      <vt:lpstr>Az 1956-os forradalom és szabadságharc az angolszász sajtóban</vt:lpstr>
      <vt:lpstr>Sztálin halálának következménye? </vt:lpstr>
      <vt:lpstr>Magyarország helye a hidegháború NYUGATI SAJTÓJÁBAN</vt:lpstr>
      <vt:lpstr>Magyarország szerepének megváltozása  1956-ban</vt:lpstr>
      <vt:lpstr>Forradalom és szabadságharc SZUEZ HÁLÓJÁBAN I.</vt:lpstr>
      <vt:lpstr>Forradalom és szabadságharc SZUEZ HÁLÓJÁBAN II.</vt:lpstr>
      <vt:lpstr>Nyugati Hírforrások</vt:lpstr>
      <vt:lpstr>A nagy napon</vt:lpstr>
      <vt:lpstr>Jókor érkező? Véletlen vagy…</vt:lpstr>
      <vt:lpstr>Mindenki Gyanús</vt:lpstr>
      <vt:lpstr>Rátermett emberek</vt:lpstr>
      <vt:lpstr>Miről írtak?</vt:lpstr>
      <vt:lpstr>Győzelem?</vt:lpstr>
      <vt:lpstr>CPUSA, DAILY WORKER</vt:lpstr>
      <vt:lpstr>A BRIT KOMMUNISTA  DAILY WORKER </vt:lpstr>
      <vt:lpstr>Freedom Tour?</vt:lpstr>
      <vt:lpstr>Kádár mellett</vt:lpstr>
      <vt:lpstr>Pritt segít ahol tud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János Rácz</cp:lastModifiedBy>
  <cp:revision>67</cp:revision>
  <dcterms:created xsi:type="dcterms:W3CDTF">2014-03-03T11:13:53Z</dcterms:created>
  <dcterms:modified xsi:type="dcterms:W3CDTF">2023-10-26T07:05:30Z</dcterms:modified>
</cp:coreProperties>
</file>